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9" r:id="rId3"/>
    <p:sldId id="270" r:id="rId4"/>
    <p:sldId id="271" r:id="rId5"/>
    <p:sldId id="272" r:id="rId6"/>
    <p:sldId id="273" r:id="rId7"/>
    <p:sldId id="257" r:id="rId8"/>
    <p:sldId id="259" r:id="rId9"/>
    <p:sldId id="260" r:id="rId10"/>
    <p:sldId id="258" r:id="rId11"/>
    <p:sldId id="262" r:id="rId12"/>
    <p:sldId id="263" r:id="rId13"/>
    <p:sldId id="266" r:id="rId14"/>
    <p:sldId id="268" r:id="rId15"/>
    <p:sldId id="267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7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8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68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0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6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73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11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60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93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9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46D78-A440-4C37-9AB1-B296C06AA08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6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64973" y="2385390"/>
            <a:ext cx="9846365" cy="246023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4800" b="1" dirty="0"/>
              <a:t>Estimación de rendimiento del cultivar P-7928 con </a:t>
            </a:r>
            <a:r>
              <a:rPr lang="es-ES" sz="4800" b="1" dirty="0" err="1"/>
              <a:t>EcoMic</a:t>
            </a:r>
            <a:r>
              <a:rPr lang="es-ES" sz="4800" b="1" dirty="0"/>
              <a:t>® utilizando el modelo DSSAT</a:t>
            </a:r>
            <a:endParaRPr lang="en-US" sz="3200" dirty="0"/>
          </a:p>
        </p:txBody>
      </p:sp>
      <p:sp>
        <p:nvSpPr>
          <p:cNvPr id="4" name="CuadroTexto 3"/>
          <p:cNvSpPr txBox="1"/>
          <p:nvPr/>
        </p:nvSpPr>
        <p:spPr>
          <a:xfrm>
            <a:off x="723492" y="5687386"/>
            <a:ext cx="499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Autor: </a:t>
            </a:r>
            <a:r>
              <a:rPr lang="es-ES_tradnl" dirty="0"/>
              <a:t>Ing. Daniel </a:t>
            </a:r>
            <a:r>
              <a:rPr lang="es-ES_tradnl" dirty="0" err="1"/>
              <a:t>Fernandez</a:t>
            </a:r>
            <a:r>
              <a:rPr lang="es-ES_tradnl" dirty="0"/>
              <a:t> </a:t>
            </a:r>
            <a:r>
              <a:rPr lang="es-ES_tradnl" dirty="0" err="1"/>
              <a:t>Sotolongo</a:t>
            </a:r>
            <a:r>
              <a:rPr lang="es-ES" dirty="0" smtClean="0"/>
              <a:t>. </a:t>
            </a:r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6924261" y="5687386"/>
            <a:ext cx="4460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Tutores: 	Ing. René Florido </a:t>
            </a:r>
            <a:r>
              <a:rPr lang="es-ES" dirty="0" err="1" smtClean="0"/>
              <a:t>Bacallao</a:t>
            </a:r>
            <a:r>
              <a:rPr lang="es-ES" dirty="0" smtClean="0"/>
              <a:t> </a:t>
            </a:r>
            <a:r>
              <a:rPr lang="es-ES" dirty="0" err="1" smtClean="0"/>
              <a:t>Dr.C</a:t>
            </a:r>
            <a:r>
              <a:rPr lang="es-ES" dirty="0" smtClean="0"/>
              <a:t>.</a:t>
            </a:r>
          </a:p>
          <a:p>
            <a:r>
              <a:rPr lang="es-ES" dirty="0"/>
              <a:t>	</a:t>
            </a:r>
            <a:r>
              <a:rPr lang="es-ES" dirty="0" err="1" smtClean="0"/>
              <a:t>xxxxxxxxxxxxxx</a:t>
            </a:r>
            <a:endParaRPr lang="en-US" dirty="0"/>
          </a:p>
        </p:txBody>
      </p:sp>
      <p:pic>
        <p:nvPicPr>
          <p:cNvPr id="2049" name="Imagen 17" descr="Identidad INCA-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353" y="120819"/>
            <a:ext cx="1187105" cy="194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0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90" y="358764"/>
            <a:ext cx="1472180" cy="147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816085" y="358764"/>
            <a:ext cx="618229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 smtClean="0"/>
              <a:t>Tercer taller de tesis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409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82692"/>
            <a:ext cx="10515600" cy="1325563"/>
          </a:xfrm>
        </p:spPr>
        <p:txBody>
          <a:bodyPr>
            <a:normAutofit/>
          </a:bodyPr>
          <a:lstStyle/>
          <a:p>
            <a:r>
              <a:rPr lang="es-ES" sz="3600" dirty="0" smtClean="0"/>
              <a:t>Importancia del cultivo del maíz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Por la importancia económica para la alimentación del hombre y animal, el maíz ocupa el segundo lugar a nivel mundial en superficie cultivada después del trigo.</a:t>
            </a:r>
          </a:p>
          <a:p>
            <a:pPr algn="just"/>
            <a:r>
              <a:rPr lang="es-ES" dirty="0" smtClean="0"/>
              <a:t>Constituye una fuente excelente de hidratos de carbono, el grano de maíz posee un 13% de proteínas y un 7% de grasas.</a:t>
            </a:r>
          </a:p>
          <a:p>
            <a:pPr algn="just"/>
            <a:r>
              <a:rPr lang="es-ES" dirty="0" smtClean="0"/>
              <a:t>En Cuba se cultivan unas 130 mil hectáreas.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938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3909" y="802257"/>
            <a:ext cx="5796952" cy="888431"/>
          </a:xfrm>
        </p:spPr>
        <p:txBody>
          <a:bodyPr>
            <a:normAutofit/>
          </a:bodyPr>
          <a:lstStyle/>
          <a:p>
            <a:r>
              <a:rPr lang="es-ES" sz="3600" b="1" dirty="0" smtClean="0"/>
              <a:t>Datos de maíz para Cuba</a:t>
            </a:r>
            <a:endParaRPr lang="es-ES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La variedad P-7928 tiene un rendimiento de 4 t/ha</a:t>
            </a:r>
          </a:p>
          <a:p>
            <a:pPr algn="just"/>
            <a:r>
              <a:rPr lang="es-ES" dirty="0"/>
              <a:t>Los agricultores utilizan una densidad de 4,5 y 5 </a:t>
            </a:r>
            <a:r>
              <a:rPr lang="es-ES" dirty="0" smtClean="0"/>
              <a:t>plantas/m</a:t>
            </a:r>
            <a:r>
              <a:rPr lang="es-ES" baseline="30000" dirty="0" smtClean="0"/>
              <a:t>2</a:t>
            </a:r>
          </a:p>
          <a:p>
            <a:pPr algn="just"/>
            <a:r>
              <a:rPr lang="es-ES" dirty="0" smtClean="0"/>
              <a:t>El maíz alcanza su crecimiento óptimo entre los 21 ̊C y los 32 </a:t>
            </a:r>
            <a:r>
              <a:rPr lang="es-ES" dirty="0"/>
              <a:t>̊</a:t>
            </a:r>
            <a:r>
              <a:rPr lang="es-ES" dirty="0" smtClean="0"/>
              <a:t>C, depende de la humedad relativa del aire y del periodo vegetativo de desarrollo en que se encuentre la planta.</a:t>
            </a:r>
            <a:endParaRPr lang="es-ES" baseline="30000" dirty="0"/>
          </a:p>
          <a:p>
            <a:pPr algn="just"/>
            <a:r>
              <a:rPr lang="es-ES" dirty="0" smtClean="0"/>
              <a:t>La fertilización nitrogenada se lleva a cabo de forma fraccionada: 2/3 en siembra y 1/3 a los 25 </a:t>
            </a:r>
            <a:r>
              <a:rPr lang="es-ES" dirty="0" err="1" smtClean="0"/>
              <a:t>ó</a:t>
            </a:r>
            <a:r>
              <a:rPr lang="es-ES" dirty="0" smtClean="0"/>
              <a:t> 30 días.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6758247" y="6311900"/>
            <a:ext cx="412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Guía técnica para el cultivo del maíz, 2013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668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82692"/>
            <a:ext cx="10515600" cy="1325563"/>
          </a:xfrm>
        </p:spPr>
        <p:txBody>
          <a:bodyPr>
            <a:normAutofit/>
          </a:bodyPr>
          <a:lstStyle/>
          <a:p>
            <a:r>
              <a:rPr lang="es-MX" sz="3600" dirty="0" smtClean="0"/>
              <a:t>Modelos </a:t>
            </a:r>
            <a:r>
              <a:rPr lang="es-MX" sz="3600" dirty="0"/>
              <a:t>de </a:t>
            </a:r>
            <a:r>
              <a:rPr lang="es-MX" sz="3600" dirty="0" smtClean="0"/>
              <a:t>simulación de Cultivos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s-MX" dirty="0"/>
              <a:t>Los modelos de simulación de crecimiento de cultivos y el análisis del sistema suelo-planta-atmósfera son herramientas importantes para la investigación agrícola </a:t>
            </a:r>
            <a:r>
              <a:rPr lang="es-MX" dirty="0" smtClean="0"/>
              <a:t>moderna. </a:t>
            </a:r>
            <a:r>
              <a:rPr lang="es-MX" dirty="0"/>
              <a:t>Un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s-MX" dirty="0"/>
              <a:t> de cultivos representa de manera sencilla y sintética los procesos fisiológicos y ecológicos más importantes que gobiernan el crecimiento utilizando ecuaciones matemáticas 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69" y="12363"/>
            <a:ext cx="1610596" cy="100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3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2010295" y="270164"/>
            <a:ext cx="8761413" cy="6376988"/>
            <a:chOff x="1752601" y="228600"/>
            <a:chExt cx="8761413" cy="6376988"/>
          </a:xfrm>
        </p:grpSpPr>
        <p:sp>
          <p:nvSpPr>
            <p:cNvPr id="9" name="AutoShape 1"/>
            <p:cNvSpPr>
              <a:spLocks noChangeArrowheads="1"/>
            </p:cNvSpPr>
            <p:nvPr/>
          </p:nvSpPr>
          <p:spPr bwMode="auto">
            <a:xfrm>
              <a:off x="4495800" y="228600"/>
              <a:ext cx="3048000" cy="533400"/>
            </a:xfrm>
            <a:prstGeom prst="roundRect">
              <a:avLst>
                <a:gd name="adj" fmla="val 16667"/>
              </a:avLst>
            </a:prstGeom>
            <a:solidFill>
              <a:srgbClr val="7AC142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1pPr>
              <a:lvl2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endParaRPr lang="es-ES" altLang="es-ES" sz="2800" b="1" dirty="0">
                <a:solidFill>
                  <a:srgbClr val="000000"/>
                </a:solidFill>
                <a:latin typeface="Monotype Corsiva" panose="03010101010201010101" pitchFamily="66" charset="0"/>
              </a:endParaRPr>
            </a:p>
            <a:p>
              <a:pPr algn="ctr" eaLnBrk="1" hangingPunct="1">
                <a:buClrTx/>
                <a:buFontTx/>
                <a:buNone/>
              </a:pPr>
              <a:r>
                <a:rPr lang="es-ES" altLang="es-ES" sz="2800" b="1" dirty="0">
                  <a:solidFill>
                    <a:srgbClr val="000000"/>
                  </a:solidFill>
                  <a:latin typeface="Monotype Corsiva" panose="03010101010201010101" pitchFamily="66" charset="0"/>
                </a:rPr>
                <a:t>DSSAT (</a:t>
              </a:r>
              <a:r>
                <a:rPr lang="es-MX" altLang="es-ES" sz="2800" b="1" dirty="0">
                  <a:solidFill>
                    <a:srgbClr val="000000"/>
                  </a:solidFill>
                  <a:latin typeface="Monotype Corsiva" panose="03010101010201010101" pitchFamily="66" charset="0"/>
                </a:rPr>
                <a:t>V</a:t>
              </a:r>
              <a:r>
                <a:rPr lang="es-ES" altLang="es-ES" sz="2800" b="1" dirty="0" err="1">
                  <a:solidFill>
                    <a:srgbClr val="000000"/>
                  </a:solidFill>
                  <a:latin typeface="Monotype Corsiva" panose="03010101010201010101" pitchFamily="66" charset="0"/>
                </a:rPr>
                <a:t>ersión</a:t>
              </a:r>
              <a:r>
                <a:rPr lang="es-ES" altLang="es-ES" sz="2800" b="1" dirty="0">
                  <a:solidFill>
                    <a:srgbClr val="000000"/>
                  </a:solidFill>
                  <a:latin typeface="Monotype Corsiva" panose="03010101010201010101" pitchFamily="66" charset="0"/>
                </a:rPr>
                <a:t> </a:t>
              </a:r>
              <a:r>
                <a:rPr lang="es-ES" altLang="es-ES" sz="2800" b="1" dirty="0" smtClean="0">
                  <a:solidFill>
                    <a:srgbClr val="000000"/>
                  </a:solidFill>
                  <a:latin typeface="Monotype Corsiva" panose="03010101010201010101" pitchFamily="66" charset="0"/>
                </a:rPr>
                <a:t>4.6)</a:t>
              </a:r>
              <a:r>
                <a:rPr lang="es-MX" altLang="es-ES" sz="2800" b="1" dirty="0" smtClean="0">
                  <a:solidFill>
                    <a:srgbClr val="000000"/>
                  </a:solidFill>
                  <a:latin typeface="Monotype Corsiva" panose="03010101010201010101" pitchFamily="66" charset="0"/>
                </a:rPr>
                <a:t> </a:t>
              </a:r>
              <a:r>
                <a:rPr lang="es-ES" altLang="es-ES" sz="2800" b="1" dirty="0" smtClean="0">
                  <a:solidFill>
                    <a:srgbClr val="000000"/>
                  </a:solidFill>
                  <a:latin typeface="Monotype Corsiva" panose="03010101010201010101" pitchFamily="66" charset="0"/>
                </a:rPr>
                <a:t> </a:t>
              </a:r>
              <a:endParaRPr lang="es-ES" altLang="es-ES" sz="2800" b="1" dirty="0">
                <a:solidFill>
                  <a:srgbClr val="000000"/>
                </a:solidFill>
                <a:latin typeface="Monotype Corsiva" panose="03010101010201010101" pitchFamily="66" charset="0"/>
              </a:endParaRPr>
            </a:p>
            <a:p>
              <a:pPr algn="ctr" eaLnBrk="1" hangingPunct="1">
                <a:buClrTx/>
                <a:buFontTx/>
                <a:buNone/>
              </a:pPr>
              <a:endParaRPr lang="es-ES" altLang="es-ES" sz="2800" b="1" dirty="0">
                <a:solidFill>
                  <a:srgbClr val="000000"/>
                </a:solidFill>
                <a:latin typeface="Monotype Corsiva" panose="03010101010201010101" pitchFamily="66" charset="0"/>
              </a:endParaRPr>
            </a:p>
          </p:txBody>
        </p:sp>
        <p:grpSp>
          <p:nvGrpSpPr>
            <p:cNvPr id="10" name="Group 2"/>
            <p:cNvGrpSpPr>
              <a:grpSpLocks/>
            </p:cNvGrpSpPr>
            <p:nvPr/>
          </p:nvGrpSpPr>
          <p:grpSpPr bwMode="auto">
            <a:xfrm>
              <a:off x="1752601" y="1111251"/>
              <a:ext cx="8761413" cy="4786313"/>
              <a:chOff x="144" y="700"/>
              <a:chExt cx="5519" cy="3015"/>
            </a:xfrm>
          </p:grpSpPr>
          <p:sp>
            <p:nvSpPr>
              <p:cNvPr id="16" name="Text Box 3"/>
              <p:cNvSpPr txBox="1">
                <a:spLocks noChangeArrowheads="1"/>
              </p:cNvSpPr>
              <p:nvPr/>
            </p:nvSpPr>
            <p:spPr bwMode="auto">
              <a:xfrm>
                <a:off x="2544" y="1200"/>
                <a:ext cx="1055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250"/>
                  </a:spcBef>
                </a:pPr>
                <a:r>
                  <a:rPr lang="es-ES" altLang="es-ES" sz="2000" b="1">
                    <a:solidFill>
                      <a:srgbClr val="000000"/>
                    </a:solidFill>
                  </a:rPr>
                  <a:t>Tubérculos</a:t>
                </a:r>
              </a:p>
            </p:txBody>
          </p:sp>
          <p:sp>
            <p:nvSpPr>
              <p:cNvPr id="17" name="Line 4"/>
              <p:cNvSpPr>
                <a:spLocks noChangeShapeType="1"/>
              </p:cNvSpPr>
              <p:nvPr/>
            </p:nvSpPr>
            <p:spPr bwMode="auto">
              <a:xfrm flipH="1" flipV="1">
                <a:off x="2255" y="949"/>
                <a:ext cx="241" cy="19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8" name="Line 5"/>
              <p:cNvSpPr>
                <a:spLocks noChangeShapeType="1"/>
              </p:cNvSpPr>
              <p:nvPr/>
            </p:nvSpPr>
            <p:spPr bwMode="auto">
              <a:xfrm flipV="1">
                <a:off x="3718" y="1007"/>
                <a:ext cx="217" cy="21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9" name="Text Box 6"/>
              <p:cNvSpPr txBox="1">
                <a:spLocks noChangeArrowheads="1"/>
              </p:cNvSpPr>
              <p:nvPr/>
            </p:nvSpPr>
            <p:spPr bwMode="auto">
              <a:xfrm>
                <a:off x="1919" y="700"/>
                <a:ext cx="575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250"/>
                  </a:spcBef>
                </a:pPr>
                <a:r>
                  <a:rPr lang="es-ES" altLang="es-ES" sz="2000" b="1" dirty="0">
                    <a:solidFill>
                      <a:srgbClr val="7AC142"/>
                    </a:solidFill>
                  </a:rPr>
                  <a:t>papa</a:t>
                </a:r>
              </a:p>
            </p:txBody>
          </p:sp>
          <p:sp>
            <p:nvSpPr>
              <p:cNvPr id="20" name="Text Box 7"/>
              <p:cNvSpPr txBox="1">
                <a:spLocks noChangeArrowheads="1"/>
              </p:cNvSpPr>
              <p:nvPr/>
            </p:nvSpPr>
            <p:spPr bwMode="auto">
              <a:xfrm>
                <a:off x="3718" y="720"/>
                <a:ext cx="671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250"/>
                  </a:spcBef>
                </a:pPr>
                <a:r>
                  <a:rPr lang="es-ES" altLang="es-ES" sz="2000" b="1" dirty="0">
                    <a:solidFill>
                      <a:srgbClr val="7AC142"/>
                    </a:solidFill>
                  </a:rPr>
                  <a:t>yuca</a:t>
                </a:r>
              </a:p>
            </p:txBody>
          </p:sp>
          <p:sp>
            <p:nvSpPr>
              <p:cNvPr id="21" name="Text Box 8"/>
              <p:cNvSpPr txBox="1">
                <a:spLocks noChangeArrowheads="1"/>
              </p:cNvSpPr>
              <p:nvPr/>
            </p:nvSpPr>
            <p:spPr bwMode="auto">
              <a:xfrm>
                <a:off x="4128" y="1824"/>
                <a:ext cx="815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250"/>
                  </a:spcBef>
                </a:pPr>
                <a:r>
                  <a:rPr lang="es-ES" altLang="es-ES" sz="2000" b="1">
                    <a:solidFill>
                      <a:srgbClr val="000000"/>
                    </a:solidFill>
                  </a:rPr>
                  <a:t>Cereales</a:t>
                </a:r>
              </a:p>
            </p:txBody>
          </p:sp>
          <p:sp>
            <p:nvSpPr>
              <p:cNvPr id="22" name="AutoShape 9"/>
              <p:cNvSpPr>
                <a:spLocks noChangeArrowheads="1"/>
              </p:cNvSpPr>
              <p:nvPr/>
            </p:nvSpPr>
            <p:spPr bwMode="auto">
              <a:xfrm>
                <a:off x="1872" y="1440"/>
                <a:ext cx="2255" cy="10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165 w 21600"/>
                  <a:gd name="T13" fmla="*/ 8640 h 21600"/>
                  <a:gd name="T14" fmla="*/ 19435 w 21600"/>
                  <a:gd name="T15" fmla="*/ 1296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00" y="0"/>
                    </a:moveTo>
                    <a:lnTo>
                      <a:pt x="6480" y="4320"/>
                    </a:lnTo>
                    <a:lnTo>
                      <a:pt x="8640" y="4320"/>
                    </a:lnTo>
                    <a:lnTo>
                      <a:pt x="8640" y="8640"/>
                    </a:lnTo>
                    <a:lnTo>
                      <a:pt x="4320" y="8640"/>
                    </a:lnTo>
                    <a:lnTo>
                      <a:pt x="4320" y="6480"/>
                    </a:lnTo>
                    <a:lnTo>
                      <a:pt x="0" y="10800"/>
                    </a:lnTo>
                    <a:lnTo>
                      <a:pt x="4320" y="15120"/>
                    </a:lnTo>
                    <a:lnTo>
                      <a:pt x="4320" y="12960"/>
                    </a:lnTo>
                    <a:lnTo>
                      <a:pt x="8640" y="12960"/>
                    </a:lnTo>
                    <a:lnTo>
                      <a:pt x="8640" y="17280"/>
                    </a:lnTo>
                    <a:lnTo>
                      <a:pt x="6480" y="17280"/>
                    </a:lnTo>
                    <a:lnTo>
                      <a:pt x="10800" y="21600"/>
                    </a:lnTo>
                    <a:lnTo>
                      <a:pt x="15120" y="17280"/>
                    </a:lnTo>
                    <a:lnTo>
                      <a:pt x="12960" y="17280"/>
                    </a:lnTo>
                    <a:lnTo>
                      <a:pt x="12960" y="12960"/>
                    </a:lnTo>
                    <a:lnTo>
                      <a:pt x="17280" y="12960"/>
                    </a:lnTo>
                    <a:lnTo>
                      <a:pt x="17280" y="15120"/>
                    </a:lnTo>
                    <a:lnTo>
                      <a:pt x="21600" y="10800"/>
                    </a:lnTo>
                    <a:lnTo>
                      <a:pt x="17280" y="6480"/>
                    </a:lnTo>
                    <a:lnTo>
                      <a:pt x="17280" y="8640"/>
                    </a:lnTo>
                    <a:lnTo>
                      <a:pt x="12960" y="8640"/>
                    </a:lnTo>
                    <a:lnTo>
                      <a:pt x="12960" y="4320"/>
                    </a:lnTo>
                    <a:lnTo>
                      <a:pt x="15120" y="432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7AC142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algn="ctr" eaLnBrk="1" hangingPunct="1">
                  <a:buClrTx/>
                  <a:buFontTx/>
                  <a:buNone/>
                </a:pPr>
                <a:r>
                  <a:rPr lang="es-ES" altLang="es-ES" sz="2800" b="1">
                    <a:solidFill>
                      <a:srgbClr val="000000"/>
                    </a:solidFill>
                    <a:latin typeface="Monotype Corsiva" panose="03010101010201010101" pitchFamily="66" charset="0"/>
                  </a:rPr>
                  <a:t>Modelos de cultivos</a:t>
                </a:r>
              </a:p>
            </p:txBody>
          </p:sp>
          <p:sp>
            <p:nvSpPr>
              <p:cNvPr id="23" name="AutoShape 10"/>
              <p:cNvSpPr>
                <a:spLocks/>
              </p:cNvSpPr>
              <p:nvPr/>
            </p:nvSpPr>
            <p:spPr bwMode="auto">
              <a:xfrm>
                <a:off x="4944" y="1536"/>
                <a:ext cx="47" cy="863"/>
              </a:xfrm>
              <a:prstGeom prst="leftBrace">
                <a:avLst>
                  <a:gd name="adj1" fmla="val 153014"/>
                  <a:gd name="adj2" fmla="val 50000"/>
                </a:avLst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 altLang="es-ES"/>
              </a:p>
            </p:txBody>
          </p:sp>
          <p:sp>
            <p:nvSpPr>
              <p:cNvPr id="24" name="Text Box 11"/>
              <p:cNvSpPr txBox="1">
                <a:spLocks noChangeArrowheads="1"/>
              </p:cNvSpPr>
              <p:nvPr/>
            </p:nvSpPr>
            <p:spPr bwMode="auto">
              <a:xfrm>
                <a:off x="5088" y="1488"/>
                <a:ext cx="575" cy="9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000"/>
                  </a:spcBef>
                  <a:buSzPct val="80000"/>
                </a:pPr>
                <a:r>
                  <a:rPr lang="es-ES" altLang="es-ES" sz="1600" b="1" dirty="0">
                    <a:solidFill>
                      <a:srgbClr val="FF0000"/>
                    </a:solidFill>
                  </a:rPr>
                  <a:t>maíz</a:t>
                </a:r>
                <a:r>
                  <a:rPr lang="es-ES" altLang="es-ES" sz="1600" b="1" dirty="0">
                    <a:solidFill>
                      <a:srgbClr val="7AC142"/>
                    </a:solidFill>
                  </a:rPr>
                  <a:t> trigo  arroz cebada </a:t>
                </a:r>
                <a:r>
                  <a:rPr lang="es-ES" altLang="es-ES" sz="1600" b="1" dirty="0" err="1">
                    <a:solidFill>
                      <a:srgbClr val="7AC142"/>
                    </a:solidFill>
                  </a:rPr>
                  <a:t>sorgomill</a:t>
                </a:r>
                <a:r>
                  <a:rPr lang="es-MX" altLang="es-ES" sz="1600" b="1" dirty="0">
                    <a:solidFill>
                      <a:srgbClr val="7AC142"/>
                    </a:solidFill>
                  </a:rPr>
                  <a:t>o</a:t>
                </a:r>
              </a:p>
            </p:txBody>
          </p:sp>
          <p:sp>
            <p:nvSpPr>
              <p:cNvPr id="25" name="Text Box 12"/>
              <p:cNvSpPr txBox="1">
                <a:spLocks noChangeArrowheads="1"/>
              </p:cNvSpPr>
              <p:nvPr/>
            </p:nvSpPr>
            <p:spPr bwMode="auto">
              <a:xfrm>
                <a:off x="768" y="1824"/>
                <a:ext cx="1151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250"/>
                  </a:spcBef>
                </a:pPr>
                <a:r>
                  <a:rPr lang="es-ES" altLang="es-ES" sz="2000" b="1" dirty="0">
                    <a:solidFill>
                      <a:srgbClr val="000000"/>
                    </a:solidFill>
                  </a:rPr>
                  <a:t>Leguminosas</a:t>
                </a:r>
              </a:p>
            </p:txBody>
          </p:sp>
          <p:sp>
            <p:nvSpPr>
              <p:cNvPr id="26" name="AutoShape 13"/>
              <p:cNvSpPr>
                <a:spLocks/>
              </p:cNvSpPr>
              <p:nvPr/>
            </p:nvSpPr>
            <p:spPr bwMode="auto">
              <a:xfrm>
                <a:off x="672" y="1536"/>
                <a:ext cx="47" cy="815"/>
              </a:xfrm>
              <a:prstGeom prst="rightBrace">
                <a:avLst>
                  <a:gd name="adj1" fmla="val 144504"/>
                  <a:gd name="adj2" fmla="val 50000"/>
                </a:avLst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 altLang="es-ES"/>
              </a:p>
            </p:txBody>
          </p:sp>
          <p:sp>
            <p:nvSpPr>
              <p:cNvPr id="27" name="Text Box 14"/>
              <p:cNvSpPr txBox="1">
                <a:spLocks noChangeArrowheads="1"/>
              </p:cNvSpPr>
              <p:nvPr/>
            </p:nvSpPr>
            <p:spPr bwMode="auto">
              <a:xfrm>
                <a:off x="144" y="1602"/>
                <a:ext cx="623" cy="9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000"/>
                  </a:spcBef>
                  <a:buSzPct val="80000"/>
                </a:pPr>
                <a:r>
                  <a:rPr lang="es-ES" altLang="es-ES" b="1" dirty="0">
                    <a:solidFill>
                      <a:srgbClr val="7AC142"/>
                    </a:solidFill>
                  </a:rPr>
                  <a:t>s</a:t>
                </a:r>
                <a:r>
                  <a:rPr lang="es-ES" altLang="es-ES" sz="1600" b="1" dirty="0">
                    <a:solidFill>
                      <a:srgbClr val="7AC142"/>
                    </a:solidFill>
                  </a:rPr>
                  <a:t>oya  maní  </a:t>
                </a:r>
                <a:r>
                  <a:rPr lang="es-MX" altLang="es-ES" sz="1600" b="1" dirty="0">
                    <a:solidFill>
                      <a:srgbClr val="7AC142"/>
                    </a:solidFill>
                  </a:rPr>
                  <a:t>frijol gandul</a:t>
                </a:r>
              </a:p>
              <a:p>
                <a:pPr eaLnBrk="1" hangingPunct="1">
                  <a:spcBef>
                    <a:spcPts val="1000"/>
                  </a:spcBef>
                </a:pPr>
                <a:endParaRPr lang="es-ES" altLang="es-ES" sz="16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8" name="Text Box 15"/>
              <p:cNvSpPr txBox="1">
                <a:spLocks noChangeArrowheads="1"/>
              </p:cNvSpPr>
              <p:nvPr/>
            </p:nvSpPr>
            <p:spPr bwMode="auto">
              <a:xfrm>
                <a:off x="2352" y="2592"/>
                <a:ext cx="1247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250"/>
                  </a:spcBef>
                </a:pPr>
                <a:r>
                  <a:rPr lang="es-ES" altLang="es-ES" sz="2000" b="1">
                    <a:solidFill>
                      <a:srgbClr val="000000"/>
                    </a:solidFill>
                  </a:rPr>
                  <a:t>Otros cultivos</a:t>
                </a:r>
              </a:p>
            </p:txBody>
          </p:sp>
          <p:sp>
            <p:nvSpPr>
              <p:cNvPr id="29" name="Line 16"/>
              <p:cNvSpPr>
                <a:spLocks noChangeShapeType="1"/>
              </p:cNvSpPr>
              <p:nvPr/>
            </p:nvSpPr>
            <p:spPr bwMode="auto">
              <a:xfrm flipH="1">
                <a:off x="2640" y="2946"/>
                <a:ext cx="143" cy="34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3189" y="2972"/>
                <a:ext cx="150" cy="3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>
                <a:off x="3642" y="2983"/>
                <a:ext cx="299" cy="2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2" name="Text Box 19"/>
              <p:cNvSpPr txBox="1">
                <a:spLocks noChangeArrowheads="1"/>
              </p:cNvSpPr>
              <p:nvPr/>
            </p:nvSpPr>
            <p:spPr bwMode="auto">
              <a:xfrm>
                <a:off x="1440" y="3264"/>
                <a:ext cx="671" cy="3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000"/>
                  </a:spcBef>
                </a:pPr>
                <a:r>
                  <a:rPr lang="es-ES" altLang="es-ES" sz="1600" b="1" dirty="0">
                    <a:solidFill>
                      <a:srgbClr val="7AC142"/>
                    </a:solidFill>
                  </a:rPr>
                  <a:t>caña</a:t>
                </a:r>
                <a:r>
                  <a:rPr lang="es-ES" altLang="es-ES" sz="1600" b="1" dirty="0">
                    <a:solidFill>
                      <a:srgbClr val="0000FF"/>
                    </a:solidFill>
                  </a:rPr>
                  <a:t> </a:t>
                </a:r>
                <a:r>
                  <a:rPr lang="es-ES" altLang="es-ES" sz="1600" b="1" dirty="0">
                    <a:solidFill>
                      <a:srgbClr val="7AC142"/>
                    </a:solidFill>
                  </a:rPr>
                  <a:t>de azúcar</a:t>
                </a:r>
              </a:p>
            </p:txBody>
          </p:sp>
          <p:sp>
            <p:nvSpPr>
              <p:cNvPr id="33" name="Text Box 20"/>
              <p:cNvSpPr txBox="1">
                <a:spLocks noChangeArrowheads="1"/>
              </p:cNvSpPr>
              <p:nvPr/>
            </p:nvSpPr>
            <p:spPr bwMode="auto">
              <a:xfrm>
                <a:off x="2304" y="3408"/>
                <a:ext cx="719" cy="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000"/>
                  </a:spcBef>
                </a:pPr>
                <a:r>
                  <a:rPr lang="es-ES" altLang="es-ES" sz="1600" b="1" dirty="0">
                    <a:solidFill>
                      <a:srgbClr val="7AC142"/>
                    </a:solidFill>
                  </a:rPr>
                  <a:t>pastos</a:t>
                </a:r>
              </a:p>
            </p:txBody>
          </p:sp>
          <p:sp>
            <p:nvSpPr>
              <p:cNvPr id="34" name="Text Box 21"/>
              <p:cNvSpPr txBox="1">
                <a:spLocks noChangeArrowheads="1"/>
              </p:cNvSpPr>
              <p:nvPr/>
            </p:nvSpPr>
            <p:spPr bwMode="auto">
              <a:xfrm>
                <a:off x="3072" y="3408"/>
                <a:ext cx="815" cy="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000"/>
                  </a:spcBef>
                </a:pPr>
                <a:r>
                  <a:rPr lang="es-ES" altLang="es-ES" sz="1600" b="1" dirty="0">
                    <a:solidFill>
                      <a:srgbClr val="7AC142"/>
                    </a:solidFill>
                  </a:rPr>
                  <a:t>tomate</a:t>
                </a:r>
              </a:p>
            </p:txBody>
          </p:sp>
          <p:sp>
            <p:nvSpPr>
              <p:cNvPr id="35" name="Text Box 22"/>
              <p:cNvSpPr txBox="1">
                <a:spLocks noChangeArrowheads="1"/>
              </p:cNvSpPr>
              <p:nvPr/>
            </p:nvSpPr>
            <p:spPr bwMode="auto">
              <a:xfrm>
                <a:off x="3840" y="3264"/>
                <a:ext cx="623" cy="4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1pPr>
                <a:lvl2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2pPr>
                <a:lvl3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3pPr>
                <a:lvl4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4pPr>
                <a:lvl5pPr eaLnBrk="0" hangingPunct="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cs typeface="WenQuanYi Micro Hei" charset="0"/>
                  </a:defRPr>
                </a:lvl9pPr>
              </a:lstStyle>
              <a:p>
                <a:pPr eaLnBrk="1" hangingPunct="1">
                  <a:spcBef>
                    <a:spcPts val="1000"/>
                  </a:spcBef>
                  <a:buSzPct val="80000"/>
                </a:pPr>
                <a:r>
                  <a:rPr lang="es-ES" altLang="es-ES" sz="1600" b="1" dirty="0">
                    <a:solidFill>
                      <a:srgbClr val="7AC142"/>
                    </a:solidFill>
                  </a:rPr>
                  <a:t>girasol</a:t>
                </a:r>
              </a:p>
              <a:p>
                <a:pPr eaLnBrk="1" hangingPunct="1">
                  <a:spcBef>
                    <a:spcPts val="1000"/>
                  </a:spcBef>
                </a:pPr>
                <a:endParaRPr lang="es-ES" altLang="es-ES" sz="16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36" name="Line 23"/>
              <p:cNvSpPr>
                <a:spLocks noChangeShapeType="1"/>
              </p:cNvSpPr>
              <p:nvPr/>
            </p:nvSpPr>
            <p:spPr bwMode="auto">
              <a:xfrm flipH="1">
                <a:off x="1823" y="2880"/>
                <a:ext cx="433" cy="33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 Box 24"/>
            <p:cNvSpPr txBox="1">
              <a:spLocks noChangeArrowheads="1"/>
            </p:cNvSpPr>
            <p:nvPr/>
          </p:nvSpPr>
          <p:spPr bwMode="auto">
            <a:xfrm>
              <a:off x="5562600" y="1143001"/>
              <a:ext cx="1485900" cy="398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1pPr>
              <a:lvl2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s-ES" altLang="es-ES" sz="2000" b="1" dirty="0">
                  <a:solidFill>
                    <a:srgbClr val="7AC142"/>
                  </a:solidFill>
                </a:rPr>
                <a:t>remolacha</a:t>
              </a:r>
            </a:p>
          </p:txBody>
        </p:sp>
        <p:sp>
          <p:nvSpPr>
            <p:cNvPr id="12" name="Line 25"/>
            <p:cNvSpPr>
              <a:spLocks noChangeShapeType="1"/>
            </p:cNvSpPr>
            <p:nvPr/>
          </p:nvSpPr>
          <p:spPr bwMode="auto">
            <a:xfrm flipV="1">
              <a:off x="6227764" y="1506538"/>
              <a:ext cx="1587" cy="41751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 Box 26"/>
            <p:cNvSpPr txBox="1">
              <a:spLocks noChangeArrowheads="1"/>
            </p:cNvSpPr>
            <p:nvPr/>
          </p:nvSpPr>
          <p:spPr bwMode="auto">
            <a:xfrm>
              <a:off x="2063751" y="6237288"/>
              <a:ext cx="2087563" cy="368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1pPr>
              <a:lvl2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s-ES" altLang="es-ES" b="1">
                  <a:solidFill>
                    <a:srgbClr val="92D050"/>
                  </a:solidFill>
                </a:rPr>
                <a:t>Total: 46 cultivos</a:t>
              </a:r>
            </a:p>
          </p:txBody>
        </p:sp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8886825" y="5011739"/>
              <a:ext cx="971550" cy="340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1pPr>
              <a:lvl2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WenQuanYi Micro Hei" charset="0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s-ES" altLang="es-ES" sz="1600" b="1" dirty="0">
                  <a:solidFill>
                    <a:srgbClr val="7AC142"/>
                  </a:solidFill>
                </a:rPr>
                <a:t>cítricos</a:t>
              </a:r>
            </a:p>
          </p:txBody>
        </p:sp>
        <p:cxnSp>
          <p:nvCxnSpPr>
            <p:cNvPr id="15" name="AutoShape 28"/>
            <p:cNvCxnSpPr>
              <a:cxnSpLocks noChangeShapeType="1"/>
            </p:cNvCxnSpPr>
            <p:nvPr/>
          </p:nvCxnSpPr>
          <p:spPr bwMode="auto">
            <a:xfrm>
              <a:off x="8077201" y="4572000"/>
              <a:ext cx="631825" cy="355600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pic>
        <p:nvPicPr>
          <p:cNvPr id="37" name="Imagen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69" y="12363"/>
            <a:ext cx="1610596" cy="100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2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0827" y="281997"/>
            <a:ext cx="10666615" cy="865159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smtClean="0"/>
              <a:t>Impactos del DSSAT</a:t>
            </a:r>
            <a:endParaRPr lang="es-MX" sz="2800" dirty="0">
              <a:solidFill>
                <a:srgbClr val="7AC14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6082" y="1313410"/>
            <a:ext cx="10881360" cy="5098877"/>
          </a:xfrm>
        </p:spPr>
        <p:txBody>
          <a:bodyPr>
            <a:noAutofit/>
          </a:bodyPr>
          <a:lstStyle/>
          <a:p>
            <a:pPr algn="just"/>
            <a:r>
              <a:rPr lang="es-ES" altLang="es-ES" sz="22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Ha sido adoptado por más de 1500 investigadores en 90 países, incluyendo Cuba. </a:t>
            </a:r>
          </a:p>
          <a:p>
            <a:pPr marL="0" indent="0" algn="just">
              <a:buNone/>
            </a:pPr>
            <a:endParaRPr lang="es-ES" altLang="es-ES" sz="2200" b="1" dirty="0">
              <a:solidFill>
                <a:schemeClr val="tx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es-ES" altLang="es-ES" sz="22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Utilizado en más de 8 proyectos nacionales e internacionales, sobre el cambio climático.</a:t>
            </a:r>
          </a:p>
          <a:p>
            <a:pPr marL="0" indent="0" algn="just">
              <a:buNone/>
            </a:pPr>
            <a:endParaRPr lang="es-ES" altLang="es-ES" sz="2200" b="1" dirty="0">
              <a:solidFill>
                <a:schemeClr val="tx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es-ES" altLang="es-ES" sz="22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Cientos de aplicaciones desarrolladas independientemente de los creadores originales. </a:t>
            </a:r>
          </a:p>
          <a:p>
            <a:pPr marL="0" indent="0" algn="just">
              <a:buNone/>
            </a:pPr>
            <a:endParaRPr lang="es-ES" altLang="es-ES" sz="2200" b="1" dirty="0">
              <a:solidFill>
                <a:schemeClr val="tx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es-ES" altLang="es-ES" sz="22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Validó el enfoque de sistemas para la transferencia tecnológica.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69" y="12363"/>
            <a:ext cx="1610596" cy="100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34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Problema científico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302703"/>
            <a:ext cx="10515600" cy="23620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200" dirty="0"/>
              <a:t>¿Cómo propiciar un uso racional del </a:t>
            </a:r>
            <a:r>
              <a:rPr lang="es-ES" sz="3200" dirty="0" err="1"/>
              <a:t>biofertilizantes</a:t>
            </a:r>
            <a:r>
              <a:rPr lang="es-ES" sz="3200" dirty="0"/>
              <a:t> </a:t>
            </a:r>
            <a:r>
              <a:rPr lang="es-ES" sz="3200" dirty="0" err="1"/>
              <a:t>EcoMic</a:t>
            </a:r>
            <a:r>
              <a:rPr lang="es-ES" sz="3200" dirty="0"/>
              <a:t>® para el cultivar de maíz P-7928 y obtener rendimientos satisfactorios?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3745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Objetivo general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329207"/>
            <a:ext cx="10515600" cy="233555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s-ES" sz="3200" dirty="0"/>
              <a:t>Proponer alternativas de manejo con </a:t>
            </a:r>
            <a:r>
              <a:rPr lang="es-ES" sz="3200" dirty="0" err="1"/>
              <a:t>biofertilizantes</a:t>
            </a:r>
            <a:r>
              <a:rPr lang="es-ES" sz="3200" dirty="0"/>
              <a:t> </a:t>
            </a:r>
            <a:r>
              <a:rPr lang="es-ES" sz="3200" dirty="0" err="1"/>
              <a:t>EcoMic</a:t>
            </a:r>
            <a:r>
              <a:rPr lang="es-ES" sz="3200" dirty="0"/>
              <a:t>® para el cultivar de maíz P-7928 que propicien rendimientos satisfactorios utilizando el modelo DSSAT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7398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Objetivos específicos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lvl="0"/>
            <a:r>
              <a:rPr lang="es-ES" sz="3200" dirty="0"/>
              <a:t>Evaluar el comportamiento del cultivar P-7928 utilizando el modelo DSSAT con y sin </a:t>
            </a:r>
            <a:r>
              <a:rPr lang="es-ES" sz="3200" dirty="0" err="1"/>
              <a:t>EcoMic</a:t>
            </a:r>
            <a:r>
              <a:rPr lang="es-ES" sz="3200" dirty="0"/>
              <a:t>®  </a:t>
            </a:r>
            <a:endParaRPr lang="en-US" sz="3200" dirty="0"/>
          </a:p>
          <a:p>
            <a:pPr lvl="0"/>
            <a:r>
              <a:rPr lang="es-ES" sz="3200" dirty="0"/>
              <a:t>Determinar la variabilidad del rendimiento cultivar P-7928 simulado en el modelo DSSAT y con la aplicación de </a:t>
            </a:r>
            <a:r>
              <a:rPr lang="es-ES" sz="3200" dirty="0" err="1"/>
              <a:t>EcoMic</a:t>
            </a:r>
            <a:r>
              <a:rPr lang="es-ES" sz="3200" dirty="0"/>
              <a:t>®.</a:t>
            </a:r>
            <a:endParaRPr lang="en-US" sz="3200" dirty="0"/>
          </a:p>
          <a:p>
            <a:pPr lvl="0"/>
            <a:r>
              <a:rPr lang="es-ES" sz="3200" dirty="0"/>
              <a:t>Proponer alternativas de manejo más adecuada para el cultivar de maíz p7928 utilizando </a:t>
            </a:r>
            <a:r>
              <a:rPr lang="es-ES" sz="3200" dirty="0" err="1"/>
              <a:t>EcoMic</a:t>
            </a:r>
            <a:r>
              <a:rPr lang="es-ES" sz="3200" dirty="0"/>
              <a:t>®.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2370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Hipótesis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9189" y="1913640"/>
            <a:ext cx="10515600" cy="35150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3200" dirty="0"/>
              <a:t>La utilización de alternativas de manejo para el cultivar de maíz P-7928 basada en la aplicación de </a:t>
            </a:r>
            <a:r>
              <a:rPr lang="es-ES" sz="3200" dirty="0" err="1"/>
              <a:t>Ecomic</a:t>
            </a:r>
            <a:r>
              <a:rPr lang="es-ES" sz="3200" dirty="0"/>
              <a:t> permiten un uso racional de la fertilización con rendimientos satisfactorios.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87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61291" y="3544387"/>
            <a:ext cx="1672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evaluó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89479" y="642952"/>
            <a:ext cx="1585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registró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84337" y="1016988"/>
            <a:ext cx="3052032" cy="232561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 de siembra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Labores </a:t>
            </a:r>
            <a:r>
              <a:rPr lang="es-E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agrotécnicas</a:t>
            </a:r>
            <a:endParaRPr lang="es-E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 de aplicación de fertilizantes y riego</a:t>
            </a:r>
          </a:p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Duración en días de las fases fenológicas del cultivo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54664" y="3983288"/>
            <a:ext cx="2826295" cy="271293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úmero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hojas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Biomasa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 de hojas, tallos y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foliar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área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foliar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Rendimiento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agrícola y sus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94552" y="3583178"/>
            <a:ext cx="1599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calculó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239242" y="4020662"/>
            <a:ext cx="2325595" cy="104370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Grados días de calor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acumulados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/>
          </p:nvPr>
        </p:nvGraphicFramePr>
        <p:xfrm>
          <a:off x="423145" y="3168986"/>
          <a:ext cx="3377440" cy="2438400"/>
        </p:xfrm>
        <a:graphic>
          <a:graphicData uri="http://schemas.openxmlformats.org/drawingml/2006/table">
            <a:tbl>
              <a:tblPr firstRow="1" firstCol="1" bandRow="1"/>
              <a:tblGrid>
                <a:gridCol w="568892">
                  <a:extLst>
                    <a:ext uri="{9D8B030D-6E8A-4147-A177-3AD203B41FA5}">
                      <a16:colId xmlns:a16="http://schemas.microsoft.com/office/drawing/2014/main" val="817182383"/>
                    </a:ext>
                  </a:extLst>
                </a:gridCol>
                <a:gridCol w="626040">
                  <a:extLst>
                    <a:ext uri="{9D8B030D-6E8A-4147-A177-3AD203B41FA5}">
                      <a16:colId xmlns:a16="http://schemas.microsoft.com/office/drawing/2014/main" val="1546700373"/>
                    </a:ext>
                  </a:extLst>
                </a:gridCol>
                <a:gridCol w="1338446">
                  <a:extLst>
                    <a:ext uri="{9D8B030D-6E8A-4147-A177-3AD203B41FA5}">
                      <a16:colId xmlns:a16="http://schemas.microsoft.com/office/drawing/2014/main" val="510785091"/>
                    </a:ext>
                  </a:extLst>
                </a:gridCol>
                <a:gridCol w="844062">
                  <a:extLst>
                    <a:ext uri="{9D8B030D-6E8A-4147-A177-3AD203B41FA5}">
                      <a16:colId xmlns:a16="http://schemas.microsoft.com/office/drawing/2014/main" val="1661951725"/>
                    </a:ext>
                  </a:extLst>
                </a:gridCol>
              </a:tblGrid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Día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Año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922436"/>
                  </a:ext>
                </a:extLst>
              </a:tr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noviembre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488312"/>
                  </a:ext>
                </a:extLst>
              </a:tr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junio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686872"/>
                  </a:ext>
                </a:extLst>
              </a:tr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julio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147550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30814" y="2064850"/>
            <a:ext cx="4488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Instituto </a:t>
            </a:r>
            <a:r>
              <a:rPr lang="es-ES" sz="2000" dirty="0"/>
              <a:t>Nacional de Ciencias Agrícolas</a:t>
            </a:r>
            <a:endParaRPr lang="en-US" sz="2000" dirty="0"/>
          </a:p>
        </p:txBody>
      </p:sp>
      <p:sp>
        <p:nvSpPr>
          <p:cNvPr id="2" name="CuadroTexto 1"/>
          <p:cNvSpPr txBox="1"/>
          <p:nvPr/>
        </p:nvSpPr>
        <p:spPr>
          <a:xfrm>
            <a:off x="730814" y="1528541"/>
            <a:ext cx="3279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(Hernández y Soto, 2012)</a:t>
            </a:r>
            <a:endParaRPr lang="en-US" sz="2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730814" y="875666"/>
            <a:ext cx="3742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Calibración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730813" y="154692"/>
            <a:ext cx="5152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 y métodos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78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8636" y="4156812"/>
            <a:ext cx="1748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 suelo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54018" y="1257809"/>
            <a:ext cx="1778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 clima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9842" y="196658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Ficheros A y T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9842" y="304305"/>
            <a:ext cx="1748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 X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88188" y="4694259"/>
            <a:ext cx="4740804" cy="73665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Ferralítico Rojo Lixiviado </a:t>
            </a:r>
            <a:r>
              <a:rPr lang="es-E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agrogénico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Hernández, 2015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19180" y="1708698"/>
            <a:ext cx="4389121" cy="1730369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Estación Meteorológica de Tapaste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mínima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máxima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Precipitaciones</a:t>
            </a:r>
          </a:p>
          <a:p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Radiación</a:t>
            </a:r>
            <a:r>
              <a:rPr lang="es-ES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</a:t>
            </a:r>
            <a:r>
              <a:rPr lang="es-ES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(Allen et al., 1998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88636" y="701464"/>
            <a:ext cx="3610168" cy="73936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de campo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Tratamientos experimentales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88636" y="2514384"/>
            <a:ext cx="2699505" cy="113676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de las variables fisiológicas observadas en los experimentos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65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504315" y="581822"/>
            <a:ext cx="7457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Experimento utilizando </a:t>
            </a:r>
            <a:r>
              <a:rPr lang="es-ES" sz="3200" dirty="0" err="1" smtClean="0"/>
              <a:t>EcoMic</a:t>
            </a:r>
            <a:r>
              <a:rPr lang="es-ES" sz="3200" dirty="0" smtClean="0"/>
              <a:t>® (HMA)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04315" y="1479264"/>
            <a:ext cx="11136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/>
              <a:t>Experimento montado en </a:t>
            </a:r>
            <a:r>
              <a:rPr lang="es-ES" sz="2400" dirty="0"/>
              <a:t>el período abril–julio de </a:t>
            </a:r>
            <a:r>
              <a:rPr lang="es-ES" sz="2400" dirty="0" smtClean="0"/>
              <a:t>2016, no se aplicó riego considerando por realizarse en temporada lluviosa.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/>
              <a:t>Se aplicó </a:t>
            </a:r>
            <a:r>
              <a:rPr lang="es-ES" sz="2400" dirty="0" err="1" smtClean="0"/>
              <a:t>EcoMic</a:t>
            </a:r>
            <a:r>
              <a:rPr lang="es-ES" sz="2400" dirty="0"/>
              <a:t>® (HMA) a una dosis de 1,35 Kg ha-1 con una concentración de 20 esporas g-1 equivalente al 10 % del peso de las </a:t>
            </a:r>
            <a:r>
              <a:rPr lang="es-ES" sz="2400" dirty="0" smtClean="0"/>
              <a:t>semillas.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El </a:t>
            </a:r>
            <a:r>
              <a:rPr lang="es-ES" sz="2400" dirty="0" err="1"/>
              <a:t>EcoMic</a:t>
            </a:r>
            <a:r>
              <a:rPr lang="es-ES" sz="2400" dirty="0"/>
              <a:t>® solo fue aplicado a los </a:t>
            </a:r>
            <a:r>
              <a:rPr lang="es-ES" sz="2400" dirty="0" smtClean="0"/>
              <a:t>granos luego de ser embebidos</a:t>
            </a:r>
            <a:r>
              <a:rPr lang="en-US" sz="24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/>
              <a:t>El experimento se realizó en </a:t>
            </a:r>
            <a:r>
              <a:rPr lang="es-ES" sz="2400" dirty="0"/>
              <a:t>tres bloques de 2,7 m de ancho y 6 m de largo, para una superficie por parcela de 16,2 m2 por tratamiento. La distancia de plantación del cultivo fue de 0,90 m entre hileras y 0,30 m entre </a:t>
            </a:r>
            <a:r>
              <a:rPr lang="es-ES" sz="2400" dirty="0" smtClean="0"/>
              <a:t>plantas.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03767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886260" y="443472"/>
            <a:ext cx="3742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Simulación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984494" y="2644726"/>
            <a:ext cx="1376486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ángulo 19"/>
          <p:cNvSpPr/>
          <p:nvPr/>
        </p:nvSpPr>
        <p:spPr>
          <a:xfrm>
            <a:off x="4628266" y="3446584"/>
            <a:ext cx="1271954" cy="225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ángulo 20"/>
          <p:cNvSpPr/>
          <p:nvPr/>
        </p:nvSpPr>
        <p:spPr>
          <a:xfrm>
            <a:off x="6428931" y="3038622"/>
            <a:ext cx="928468" cy="225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ángulo 22"/>
          <p:cNvSpPr/>
          <p:nvPr/>
        </p:nvSpPr>
        <p:spPr>
          <a:xfrm>
            <a:off x="5965771" y="3742006"/>
            <a:ext cx="1982471" cy="247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ángulo 24"/>
          <p:cNvSpPr/>
          <p:nvPr/>
        </p:nvSpPr>
        <p:spPr>
          <a:xfrm>
            <a:off x="3097038" y="4262511"/>
            <a:ext cx="1671908" cy="9566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ángulo 25"/>
          <p:cNvSpPr/>
          <p:nvPr/>
        </p:nvSpPr>
        <p:spPr>
          <a:xfrm>
            <a:off x="4628266" y="4652097"/>
            <a:ext cx="942266" cy="1449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ángulo 29"/>
          <p:cNvSpPr/>
          <p:nvPr/>
        </p:nvSpPr>
        <p:spPr>
          <a:xfrm>
            <a:off x="3097038" y="5514535"/>
            <a:ext cx="1390551" cy="253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redondeado 3"/>
          <p:cNvSpPr/>
          <p:nvPr/>
        </p:nvSpPr>
        <p:spPr>
          <a:xfrm>
            <a:off x="1912949" y="1644828"/>
            <a:ext cx="1459980" cy="3611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 err="1" smtClean="0"/>
              <a:t>Seasonal</a:t>
            </a:r>
            <a:endParaRPr lang="en-US" sz="2000" dirty="0"/>
          </a:p>
        </p:txBody>
      </p:sp>
      <p:sp>
        <p:nvSpPr>
          <p:cNvPr id="31" name="Rectángulo redondeado 30"/>
          <p:cNvSpPr/>
          <p:nvPr/>
        </p:nvSpPr>
        <p:spPr>
          <a:xfrm>
            <a:off x="4487589" y="1654153"/>
            <a:ext cx="5570812" cy="3611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Suelo: 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Ferralítico Rojo Lixiviado </a:t>
            </a:r>
            <a:r>
              <a:rPr lang="es-E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agrogénico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4487589" y="560626"/>
            <a:ext cx="3606666" cy="3611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Clima: </a:t>
            </a:r>
            <a:r>
              <a:rPr lang="es-E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Echam</a:t>
            </a:r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A2 (2030-2059)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4487589" y="2490007"/>
            <a:ext cx="2695150" cy="3611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Condiciones iniciales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ángulo redondeado 37"/>
          <p:cNvSpPr/>
          <p:nvPr/>
        </p:nvSpPr>
        <p:spPr>
          <a:xfrm>
            <a:off x="1368410" y="5058937"/>
            <a:ext cx="9190322" cy="9727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Estimación del rendimiento: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Simulaciones realizadas con el modelo DSSAT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Realización de correlaciones para estimar rendimiento</a:t>
            </a:r>
            <a:r>
              <a:rPr lang="es-ES" sz="2000" dirty="0" smtClean="0"/>
              <a:t> utilizando </a:t>
            </a:r>
            <a:r>
              <a:rPr lang="es-ES" sz="2000" dirty="0" err="1" smtClean="0"/>
              <a:t>EcoMic</a:t>
            </a:r>
            <a:r>
              <a:rPr lang="es-ES" sz="2000" dirty="0" smtClean="0"/>
              <a:t>® (HMA)</a:t>
            </a:r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9" name="Rectángulo redondeado 38"/>
          <p:cNvSpPr/>
          <p:nvPr/>
        </p:nvSpPr>
        <p:spPr>
          <a:xfrm>
            <a:off x="4487588" y="3141266"/>
            <a:ext cx="3828275" cy="57078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Simulaciones utilizando DSSAT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ángulo redondeado 39"/>
          <p:cNvSpPr/>
          <p:nvPr/>
        </p:nvSpPr>
        <p:spPr>
          <a:xfrm>
            <a:off x="1368410" y="4156013"/>
            <a:ext cx="3828275" cy="57078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obtenidos del cultivar P7928 </a:t>
            </a:r>
            <a:r>
              <a:rPr lang="es-ES" sz="2000" dirty="0" smtClean="0"/>
              <a:t>utilizando </a:t>
            </a:r>
            <a:r>
              <a:rPr lang="es-ES" sz="2000" dirty="0" err="1" smtClean="0"/>
              <a:t>EcoMic</a:t>
            </a:r>
            <a:r>
              <a:rPr lang="es-ES" sz="2000" dirty="0" smtClean="0"/>
              <a:t>® (HMA)</a:t>
            </a:r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lecha derecha 4"/>
          <p:cNvSpPr/>
          <p:nvPr/>
        </p:nvSpPr>
        <p:spPr>
          <a:xfrm>
            <a:off x="3554083" y="1759789"/>
            <a:ext cx="595223" cy="1639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echa derecha 40"/>
          <p:cNvSpPr/>
          <p:nvPr/>
        </p:nvSpPr>
        <p:spPr>
          <a:xfrm rot="19646734">
            <a:off x="3494701" y="1094006"/>
            <a:ext cx="595223" cy="1639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echa derecha 41"/>
          <p:cNvSpPr/>
          <p:nvPr/>
        </p:nvSpPr>
        <p:spPr>
          <a:xfrm rot="1782154">
            <a:off x="3614312" y="2860899"/>
            <a:ext cx="595223" cy="1639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echa derecha 42"/>
          <p:cNvSpPr/>
          <p:nvPr/>
        </p:nvSpPr>
        <p:spPr>
          <a:xfrm rot="1280224">
            <a:off x="3571475" y="2258577"/>
            <a:ext cx="595223" cy="1639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1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6032157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 smtClean="0"/>
              <a:t>Análisis estadístico</a:t>
            </a:r>
            <a:endParaRPr lang="es-MX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043977" y="5319480"/>
                <a:ext cx="4586337" cy="116918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donde 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 y </a:t>
                </a:r>
                <a:r>
                  <a:rPr lang="es-E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Oi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- valores simulados y observados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 marL="0" indent="0">
                  <a:buNone/>
                </a:pP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 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es el número de observaciones;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</m:oMath>
                </a14:m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– media 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 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los valores de </a:t>
                </a:r>
                <a:r>
                  <a:rPr lang="es-E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Oi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043977" y="5319480"/>
                <a:ext cx="4586337" cy="1169188"/>
              </a:xfrm>
              <a:blipFill>
                <a:blip r:embed="rId2"/>
                <a:stretch>
                  <a:fillRect l="-664" t="-3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186712" y="6488668"/>
            <a:ext cx="5856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Willmott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, 1982), (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Ray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et al., 2018), (Raes et al., 2018)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/>
              <p:cNvSpPr/>
              <p:nvPr/>
            </p:nvSpPr>
            <p:spPr>
              <a:xfrm>
                <a:off x="4043977" y="1278128"/>
                <a:ext cx="2797754" cy="1169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𝑅𝑀𝑆𝐸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𝑆𝑖</m:t>
                                      </m:r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𝑂𝑖</m:t>
                                      </m:r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nary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977" y="1278128"/>
                <a:ext cx="2797754" cy="1169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/>
              <p:cNvSpPr/>
              <p:nvPr/>
            </p:nvSpPr>
            <p:spPr>
              <a:xfrm>
                <a:off x="4043977" y="2805051"/>
                <a:ext cx="3663632" cy="9239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𝑅𝑀𝑆𝐸𝑛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=100∗ 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𝑆𝑖</m:t>
                                          </m:r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𝑂𝑖</m:t>
                                          </m:r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nary>
                            </m:e>
                          </m:rad>
                        </m:num>
                        <m:den>
                          <m:acc>
                            <m:accPr>
                              <m:chr m:val="̅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á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977" y="2805051"/>
                <a:ext cx="3663632" cy="9239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/>
              <p:cNvSpPr/>
              <p:nvPr/>
            </p:nvSpPr>
            <p:spPr>
              <a:xfrm>
                <a:off x="4043977" y="4384895"/>
                <a:ext cx="3712170" cy="7215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/>
                        </a:rPr>
                        <m:t>𝑑</m:t>
                      </m:r>
                      <m:r>
                        <a:rPr lang="es-ES" i="1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𝑆𝑖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𝑂𝑖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s-E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(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𝑆𝑖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𝑂</m:t>
                                          </m:r>
                                        </m:e>
                                      </m:acc>
                                    </m:e>
                                  </m:d>
                                  <m:r>
                                    <a:rPr lang="es-ES" i="1">
                                      <a:latin typeface="Cambria Math"/>
                                    </a:rPr>
                                    <m:t>+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𝑂𝑖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𝑂</m:t>
                                          </m:r>
                                        </m:e>
                                      </m:acc>
                                    </m:e>
                                  </m:d>
                                  <m:r>
                                    <a:rPr lang="es-ES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s-E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á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977" y="4384895"/>
                <a:ext cx="3712170" cy="7215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uadroTexto 1"/>
          <p:cNvSpPr txBox="1"/>
          <p:nvPr/>
        </p:nvSpPr>
        <p:spPr>
          <a:xfrm>
            <a:off x="562708" y="1505243"/>
            <a:ext cx="30245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determinó las medias de las variables y el intervalo de confianza al 95 %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764172" y="1278128"/>
            <a:ext cx="3038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 tendencia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percentiles</a:t>
            </a:r>
          </a:p>
        </p:txBody>
      </p:sp>
    </p:spTree>
    <p:extLst>
      <p:ext uri="{BB962C8B-B14F-4D97-AF65-F5344CB8AC3E}">
        <p14:creationId xmlns:p14="http://schemas.microsoft.com/office/powerpoint/2010/main" val="211592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504315" y="581822"/>
            <a:ext cx="9243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Aspectos a trabajar para la defensa de la tesis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798" y="1479264"/>
            <a:ext cx="11136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/>
              <a:t>Realizar la correlación para la estimación del rendimiento con el uso  de </a:t>
            </a:r>
            <a:r>
              <a:rPr lang="es-ES" sz="2400" dirty="0" err="1"/>
              <a:t>EcoMic</a:t>
            </a:r>
            <a:r>
              <a:rPr lang="es-ES" sz="2400" dirty="0" smtClean="0"/>
              <a:t>®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/>
              <a:t>Culminar el artículo científico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/>
              <a:t>Participar en evento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/>
              <a:t>Escritura del documento final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1584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999</Words>
  <Application>Microsoft Office PowerPoint</Application>
  <PresentationFormat>Panorámica</PresentationFormat>
  <Paragraphs>132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Monotype Corsiva</vt:lpstr>
      <vt:lpstr>Times New Roman</vt:lpstr>
      <vt:lpstr>WenQuanYi Micro Hei</vt:lpstr>
      <vt:lpstr>Tema de Office</vt:lpstr>
      <vt:lpstr>Estimación de rendimiento del cultivar P-7928 con EcoMic® utilizando el modelo DSSAT</vt:lpstr>
      <vt:lpstr>Importancia del cultivo del maíz</vt:lpstr>
      <vt:lpstr>Datos de maíz para Cuba</vt:lpstr>
      <vt:lpstr>Modelos de simulación de Cultivos</vt:lpstr>
      <vt:lpstr>Presentación de PowerPoint</vt:lpstr>
      <vt:lpstr>Impactos del DSSAT</vt:lpstr>
      <vt:lpstr>Problema científico</vt:lpstr>
      <vt:lpstr>Objetivo general</vt:lpstr>
      <vt:lpstr>Objetivos específicos</vt:lpstr>
      <vt:lpstr>Hipótesis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Estimación de rendimiento del cultivar P-7928 con EcoMic® utilizando el modelo DSSAT</dc:title>
  <dc:creator>Florido</dc:creator>
  <cp:lastModifiedBy>Florido</cp:lastModifiedBy>
  <cp:revision>13</cp:revision>
  <dcterms:created xsi:type="dcterms:W3CDTF">2024-11-26T14:46:56Z</dcterms:created>
  <dcterms:modified xsi:type="dcterms:W3CDTF">2024-11-27T13:34:59Z</dcterms:modified>
</cp:coreProperties>
</file>