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7" r:id="rId2"/>
    <p:sldId id="269" r:id="rId3"/>
    <p:sldId id="325" r:id="rId4"/>
    <p:sldId id="270" r:id="rId5"/>
    <p:sldId id="271" r:id="rId6"/>
    <p:sldId id="272" r:id="rId7"/>
    <p:sldId id="273" r:id="rId8"/>
    <p:sldId id="326" r:id="rId9"/>
    <p:sldId id="258" r:id="rId10"/>
    <p:sldId id="259" r:id="rId11"/>
    <p:sldId id="275" r:id="rId12"/>
    <p:sldId id="287" r:id="rId13"/>
    <p:sldId id="308" r:id="rId14"/>
    <p:sldId id="314" r:id="rId15"/>
    <p:sldId id="304" r:id="rId16"/>
    <p:sldId id="305" r:id="rId17"/>
    <p:sldId id="309" r:id="rId18"/>
    <p:sldId id="312" r:id="rId19"/>
    <p:sldId id="311" r:id="rId20"/>
    <p:sldId id="313" r:id="rId21"/>
    <p:sldId id="306" r:id="rId22"/>
    <p:sldId id="316" r:id="rId23"/>
    <p:sldId id="317" r:id="rId24"/>
    <p:sldId id="318" r:id="rId25"/>
    <p:sldId id="319" r:id="rId26"/>
    <p:sldId id="320" r:id="rId27"/>
    <p:sldId id="322" r:id="rId28"/>
    <p:sldId id="323" r:id="rId29"/>
    <p:sldId id="281" r:id="rId30"/>
    <p:sldId id="32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8135"/>
    <a:srgbClr val="399A46"/>
    <a:srgbClr val="FFFFFF"/>
    <a:srgbClr val="EAEAEA"/>
    <a:srgbClr val="C8DFAA"/>
    <a:srgbClr val="7AC1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79" autoAdjust="0"/>
    <p:restoredTop sz="86002" autoAdjust="0"/>
  </p:normalViewPr>
  <p:slideViewPr>
    <p:cSldViewPr snapToGrid="0">
      <p:cViewPr>
        <p:scale>
          <a:sx n="100" d="100"/>
          <a:sy n="100" d="100"/>
        </p:scale>
        <p:origin x="1362" y="-42"/>
      </p:cViewPr>
      <p:guideLst>
        <p:guide orient="horz" pos="2160"/>
        <p:guide pos="384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FEF2CBC0-8F99-43B5-AE4A-612CCC634546}" type="datetimeFigureOut">
              <a:rPr lang="en-US" smtClean="0"/>
              <a:t>1/10/2026</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372927-BF87-4032-8E72-57AD58D7A884}" type="slidenum">
              <a:rPr lang="en-US" smtClean="0"/>
              <a:t>‹Nº›</a:t>
            </a:fld>
            <a:endParaRPr lang="en-US"/>
          </a:p>
        </p:txBody>
      </p:sp>
    </p:spTree>
    <p:extLst>
      <p:ext uri="{BB962C8B-B14F-4D97-AF65-F5344CB8AC3E}">
        <p14:creationId xmlns:p14="http://schemas.microsoft.com/office/powerpoint/2010/main" val="30882712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AE2E27B1-FADD-4163-93C7-24BFA6592C88}" type="datetimeFigureOut">
              <a:rPr lang="en-US" smtClean="0"/>
              <a:t>1/10/2026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838786-99FD-4C15-8C52-D22BF1950EFA}" type="slidenum">
              <a:rPr lang="en-US" smtClean="0"/>
              <a:t>‹Nº›</a:t>
            </a:fld>
            <a:endParaRPr lang="en-US"/>
          </a:p>
        </p:txBody>
      </p:sp>
    </p:spTree>
    <p:extLst>
      <p:ext uri="{BB962C8B-B14F-4D97-AF65-F5344CB8AC3E}">
        <p14:creationId xmlns:p14="http://schemas.microsoft.com/office/powerpoint/2010/main" val="2356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Para simular</a:t>
            </a:r>
            <a:r>
              <a:rPr lang="es-ES" baseline="0" dirty="0"/>
              <a:t> el rendimiento en tomate </a:t>
            </a:r>
            <a:endParaRPr lang="en-US" dirty="0"/>
          </a:p>
          <a:p>
            <a:endParaRPr lang="en-US" dirty="0"/>
          </a:p>
        </p:txBody>
      </p:sp>
      <p:sp>
        <p:nvSpPr>
          <p:cNvPr id="4" name="Marcador de número de diapositiva 3"/>
          <p:cNvSpPr>
            <a:spLocks noGrp="1"/>
          </p:cNvSpPr>
          <p:nvPr>
            <p:ph type="sldNum" sz="quarter" idx="10"/>
          </p:nvPr>
        </p:nvSpPr>
        <p:spPr/>
        <p:txBody>
          <a:bodyPr/>
          <a:lstStyle/>
          <a:p>
            <a:fld id="{94838786-99FD-4C15-8C52-D22BF1950EFA}" type="slidenum">
              <a:rPr lang="en-US" smtClean="0"/>
              <a:t>1</a:t>
            </a:fld>
            <a:endParaRPr lang="en-US"/>
          </a:p>
        </p:txBody>
      </p:sp>
    </p:spTree>
    <p:extLst>
      <p:ext uri="{BB962C8B-B14F-4D97-AF65-F5344CB8AC3E}">
        <p14:creationId xmlns:p14="http://schemas.microsoft.com/office/powerpoint/2010/main" val="3344625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Para resolver el Problema planteado se traza como Objetivo General</a:t>
            </a:r>
          </a:p>
        </p:txBody>
      </p:sp>
      <p:sp>
        <p:nvSpPr>
          <p:cNvPr id="4" name="Marcador de número de diapositiva 3"/>
          <p:cNvSpPr>
            <a:spLocks noGrp="1"/>
          </p:cNvSpPr>
          <p:nvPr>
            <p:ph type="sldNum" sz="quarter" idx="5"/>
          </p:nvPr>
        </p:nvSpPr>
        <p:spPr/>
        <p:txBody>
          <a:bodyPr/>
          <a:lstStyle/>
          <a:p>
            <a:fld id="{155F4140-2A01-4B2A-877F-09A8CF799FD7}" type="slidenum">
              <a:rPr lang="es-ES" smtClean="0"/>
              <a:t>10</a:t>
            </a:fld>
            <a:endParaRPr lang="es-ES"/>
          </a:p>
        </p:txBody>
      </p:sp>
    </p:spTree>
    <p:extLst>
      <p:ext uri="{BB962C8B-B14F-4D97-AF65-F5344CB8AC3E}">
        <p14:creationId xmlns:p14="http://schemas.microsoft.com/office/powerpoint/2010/main" val="2625252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94838786-99FD-4C15-8C52-D22BF1950EFA}" type="slidenum">
              <a:rPr lang="en-US" smtClean="0"/>
              <a:t>11</a:t>
            </a:fld>
            <a:endParaRPr lang="en-US"/>
          </a:p>
        </p:txBody>
      </p:sp>
    </p:spTree>
    <p:extLst>
      <p:ext uri="{BB962C8B-B14F-4D97-AF65-F5344CB8AC3E}">
        <p14:creationId xmlns:p14="http://schemas.microsoft.com/office/powerpoint/2010/main" val="2653916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4838786-99FD-4C15-8C52-D22BF1950EFA}" type="slidenum">
              <a:rPr lang="en-US" smtClean="0"/>
              <a:t>12</a:t>
            </a:fld>
            <a:endParaRPr lang="en-US"/>
          </a:p>
        </p:txBody>
      </p:sp>
    </p:spTree>
    <p:extLst>
      <p:ext uri="{BB962C8B-B14F-4D97-AF65-F5344CB8AC3E}">
        <p14:creationId xmlns:p14="http://schemas.microsoft.com/office/powerpoint/2010/main" val="3341772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4838786-99FD-4C15-8C52-D22BF1950EFA}" type="slidenum">
              <a:rPr lang="en-US" smtClean="0"/>
              <a:t>13</a:t>
            </a:fld>
            <a:endParaRPr lang="en-US"/>
          </a:p>
        </p:txBody>
      </p:sp>
    </p:spTree>
    <p:extLst>
      <p:ext uri="{BB962C8B-B14F-4D97-AF65-F5344CB8AC3E}">
        <p14:creationId xmlns:p14="http://schemas.microsoft.com/office/powerpoint/2010/main" val="2447329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14:m>
                  <m:oMath xmlns:m="http://schemas.openxmlformats.org/officeDocument/2006/math">
                    <m:r>
                      <a:rPr lang="en-US" sz="1200" i="1" kern="1200" smtClean="0">
                        <a:solidFill>
                          <a:schemeClr val="tx1"/>
                        </a:solidFill>
                        <a:effectLst/>
                        <a:latin typeface="Cambria Math" panose="02040503050406030204" pitchFamily="18" charset="0"/>
                        <a:ea typeface="+mn-ea"/>
                        <a:cs typeface="+mn-cs"/>
                      </a:rPr>
                      <m:t>𝑅𝑀𝑆𝐸</m:t>
                    </m:r>
                  </m:oMath>
                </a14:m>
                <a:r>
                  <a:rPr lang="es-ES" sz="1200" kern="1200" dirty="0">
                    <a:solidFill>
                      <a:schemeClr val="tx1"/>
                    </a:solidFill>
                    <a:effectLst/>
                    <a:latin typeface="+mn-lt"/>
                    <a:ea typeface="+mn-ea"/>
                    <a:cs typeface="+mn-cs"/>
                  </a:rPr>
                  <a:t> es una herramienta útil para probar la bondad de ajuste de modelos de simulación y representa una medida global entre los valores observados y simulados; el valor más cercano a cero indica un desempeño bueno en la simulación (</a:t>
                </a:r>
                <a:r>
                  <a:rPr lang="es-ES" sz="1200" kern="1200" dirty="0" err="1">
                    <a:solidFill>
                      <a:schemeClr val="tx1"/>
                    </a:solidFill>
                    <a:effectLst/>
                    <a:latin typeface="+mn-lt"/>
                    <a:ea typeface="+mn-ea"/>
                    <a:cs typeface="+mn-cs"/>
                  </a:rPr>
                  <a:t>Ray</a:t>
                </a:r>
                <a:r>
                  <a:rPr lang="es-ES" sz="1200" kern="1200" dirty="0">
                    <a:solidFill>
                      <a:schemeClr val="tx1"/>
                    </a:solidFill>
                    <a:effectLst/>
                    <a:latin typeface="+mn-lt"/>
                    <a:ea typeface="+mn-ea"/>
                    <a:cs typeface="+mn-cs"/>
                  </a:rPr>
                  <a:t> </a:t>
                </a:r>
                <a:r>
                  <a:rPr lang="es-ES" sz="1200" i="1" kern="1200" dirty="0">
                    <a:solidFill>
                      <a:schemeClr val="tx1"/>
                    </a:solidFill>
                    <a:effectLst/>
                    <a:latin typeface="+mn-lt"/>
                    <a:ea typeface="+mn-ea"/>
                    <a:cs typeface="+mn-cs"/>
                  </a:rPr>
                  <a:t>et al</a:t>
                </a:r>
                <a:r>
                  <a:rPr lang="es-ES" sz="1200" kern="1200" dirty="0">
                    <a:solidFill>
                      <a:schemeClr val="tx1"/>
                    </a:solidFill>
                    <a:effectLst/>
                    <a:latin typeface="+mn-lt"/>
                    <a:ea typeface="+mn-ea"/>
                    <a:cs typeface="+mn-cs"/>
                  </a:rPr>
                  <a:t>., 2018)</a:t>
                </a:r>
              </a:p>
              <a:p>
                <a:endParaRPr lang="es-ES" sz="1200" kern="1200" dirty="0">
                  <a:solidFill>
                    <a:schemeClr val="tx1"/>
                  </a:solidFill>
                  <a:effectLst/>
                  <a:latin typeface="+mn-lt"/>
                  <a:ea typeface="+mn-ea"/>
                  <a:cs typeface="+mn-cs"/>
                </a:endParaRPr>
              </a:p>
              <a:p>
                <a:endParaRPr lang="en-US" dirty="0"/>
              </a:p>
            </p:txBody>
          </p:sp>
        </mc:Choice>
        <mc:Fallback xmlns="">
          <p:sp>
            <p:nvSpPr>
              <p:cNvPr id="3" name="Marcador de notas 2"/>
              <p:cNvSpPr>
                <a:spLocks noGrp="1"/>
              </p:cNvSpPr>
              <p:nvPr>
                <p:ph type="body" idx="1"/>
              </p:nvPr>
            </p:nvSpPr>
            <p:spPr/>
            <p:txBody>
              <a:bodyPr/>
              <a:lstStyle/>
              <a:p>
                <a:r>
                  <a:rPr lang="en-US" sz="1200" i="0" kern="1200" smtClean="0">
                    <a:solidFill>
                      <a:schemeClr val="tx1"/>
                    </a:solidFill>
                    <a:effectLst/>
                    <a:latin typeface="+mn-lt"/>
                    <a:ea typeface="+mn-ea"/>
                    <a:cs typeface="+mn-cs"/>
                  </a:rPr>
                  <a:t>𝑅𝑀𝑆𝐸</a:t>
                </a:r>
                <a:r>
                  <a:rPr lang="es-ES" sz="1200" kern="1200" dirty="0">
                    <a:solidFill>
                      <a:schemeClr val="tx1"/>
                    </a:solidFill>
                    <a:effectLst/>
                    <a:latin typeface="+mn-lt"/>
                    <a:ea typeface="+mn-ea"/>
                    <a:cs typeface="+mn-cs"/>
                  </a:rPr>
                  <a:t> es una herramienta útil para probar la bondad de ajuste de modelos de simulación y representa una medida global entre los valores observados y simulados; el valor más cercano a cero indica un desempeño bueno en la simulación (</a:t>
                </a:r>
                <a:r>
                  <a:rPr lang="es-ES" sz="1200" kern="1200" dirty="0" err="1">
                    <a:solidFill>
                      <a:schemeClr val="tx1"/>
                    </a:solidFill>
                    <a:effectLst/>
                    <a:latin typeface="+mn-lt"/>
                    <a:ea typeface="+mn-ea"/>
                    <a:cs typeface="+mn-cs"/>
                  </a:rPr>
                  <a:t>Ray</a:t>
                </a:r>
                <a:r>
                  <a:rPr lang="es-ES" sz="1200" kern="1200" dirty="0">
                    <a:solidFill>
                      <a:schemeClr val="tx1"/>
                    </a:solidFill>
                    <a:effectLst/>
                    <a:latin typeface="+mn-lt"/>
                    <a:ea typeface="+mn-ea"/>
                    <a:cs typeface="+mn-cs"/>
                  </a:rPr>
                  <a:t> </a:t>
                </a:r>
                <a:r>
                  <a:rPr lang="es-ES" sz="1200" i="1" kern="1200" dirty="0">
                    <a:solidFill>
                      <a:schemeClr val="tx1"/>
                    </a:solidFill>
                    <a:effectLst/>
                    <a:latin typeface="+mn-lt"/>
                    <a:ea typeface="+mn-ea"/>
                    <a:cs typeface="+mn-cs"/>
                  </a:rPr>
                  <a:t>et al</a:t>
                </a:r>
                <a:r>
                  <a:rPr lang="es-ES" sz="1200" kern="1200" dirty="0">
                    <a:solidFill>
                      <a:schemeClr val="tx1"/>
                    </a:solidFill>
                    <a:effectLst/>
                    <a:latin typeface="+mn-lt"/>
                    <a:ea typeface="+mn-ea"/>
                    <a:cs typeface="+mn-cs"/>
                  </a:rPr>
                  <a:t>., 2018</a:t>
                </a:r>
                <a:r>
                  <a:rPr lang="es-ES" sz="1200" kern="1200" dirty="0" smtClean="0">
                    <a:solidFill>
                      <a:schemeClr val="tx1"/>
                    </a:solidFill>
                    <a:effectLst/>
                    <a:latin typeface="+mn-lt"/>
                    <a:ea typeface="+mn-ea"/>
                    <a:cs typeface="+mn-cs"/>
                  </a:rPr>
                  <a:t>)</a:t>
                </a:r>
              </a:p>
              <a:p>
                <a:endParaRPr lang="es-ES" sz="1200" kern="1200" dirty="0" smtClean="0">
                  <a:solidFill>
                    <a:schemeClr val="tx1"/>
                  </a:solidFill>
                  <a:effectLst/>
                  <a:latin typeface="+mn-lt"/>
                  <a:ea typeface="+mn-ea"/>
                  <a:cs typeface="+mn-cs"/>
                </a:endParaRPr>
              </a:p>
              <a:p>
                <a:endParaRPr lang="en-US" dirty="0"/>
              </a:p>
            </p:txBody>
          </p:sp>
        </mc:Fallback>
      </mc:AlternateContent>
      <p:sp>
        <p:nvSpPr>
          <p:cNvPr id="4" name="Marcador de número de diapositiva 3"/>
          <p:cNvSpPr>
            <a:spLocks noGrp="1"/>
          </p:cNvSpPr>
          <p:nvPr>
            <p:ph type="sldNum" sz="quarter" idx="10"/>
          </p:nvPr>
        </p:nvSpPr>
        <p:spPr/>
        <p:txBody>
          <a:bodyPr/>
          <a:lstStyle/>
          <a:p>
            <a:fld id="{94838786-99FD-4C15-8C52-D22BF1950EFA}" type="slidenum">
              <a:rPr lang="en-US" smtClean="0"/>
              <a:t>14</a:t>
            </a:fld>
            <a:endParaRPr lang="en-US"/>
          </a:p>
        </p:txBody>
      </p:sp>
    </p:spTree>
    <p:extLst>
      <p:ext uri="{BB962C8B-B14F-4D97-AF65-F5344CB8AC3E}">
        <p14:creationId xmlns:p14="http://schemas.microsoft.com/office/powerpoint/2010/main" val="19495149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dirty="0">
                <a:effectLst/>
                <a:latin typeface="Arial" panose="020B0604020202020204" pitchFamily="34" charset="0"/>
                <a:ea typeface="SimSun" panose="02010600030101010101" pitchFamily="2" charset="-122"/>
                <a:cs typeface="SimSun" panose="02010600030101010101" pitchFamily="2" charset="-122"/>
              </a:rPr>
              <a:t>A continuación, se muestran los datos correspondientes al ajuste del modelo CROPGRO-Tomato del experimento montado en el periodo óptimo del cultivo (diciembre 2022) </a:t>
            </a:r>
            <a:endParaRPr lang="es-ES" sz="1800" dirty="0">
              <a:effectLst/>
              <a:latin typeface="Calibri" panose="020F0502020204030204" pitchFamily="34" charset="0"/>
              <a:ea typeface="SimSun" panose="02010600030101010101" pitchFamily="2" charset="-122"/>
              <a:cs typeface="SimSun" panose="02010600030101010101" pitchFamily="2" charset="-122"/>
            </a:endParaRP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800" dirty="0">
                <a:effectLst/>
                <a:latin typeface="Arial" panose="020B0604020202020204" pitchFamily="34" charset="0"/>
                <a:ea typeface="SimSun" panose="02010600030101010101" pitchFamily="2" charset="-122"/>
              </a:rPr>
              <a:t>La acumulación de masa seca de las hojas presentó un aumento durante casi toda la etapa del cultivo (Figura 5). Al inicio hasta comienzos de la fase reproductiva el crecimiento fue más lento. Posteriormente, y aproximadamente hasta los 90 días después de la siembra, hubo un aumento brusco del peso seco de las hojas. Después de este periodo el crecimiento se estabiliza, y presenta una pequeña disminución. </a:t>
            </a:r>
            <a:endParaRPr lang="es-ES" dirty="0"/>
          </a:p>
        </p:txBody>
      </p:sp>
      <p:sp>
        <p:nvSpPr>
          <p:cNvPr id="4" name="Marcador de número de diapositiva 3"/>
          <p:cNvSpPr>
            <a:spLocks noGrp="1"/>
          </p:cNvSpPr>
          <p:nvPr>
            <p:ph type="sldNum" sz="quarter" idx="5"/>
          </p:nvPr>
        </p:nvSpPr>
        <p:spPr/>
        <p:txBody>
          <a:bodyPr/>
          <a:lstStyle/>
          <a:p>
            <a:fld id="{94838786-99FD-4C15-8C52-D22BF1950EFA}" type="slidenum">
              <a:rPr lang="en-US" smtClean="0"/>
              <a:t>21</a:t>
            </a:fld>
            <a:endParaRPr lang="en-US"/>
          </a:p>
        </p:txBody>
      </p:sp>
    </p:spTree>
    <p:extLst>
      <p:ext uri="{BB962C8B-B14F-4D97-AF65-F5344CB8AC3E}">
        <p14:creationId xmlns:p14="http://schemas.microsoft.com/office/powerpoint/2010/main" val="362948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4838786-99FD-4C15-8C52-D22BF1950EFA}" type="slidenum">
              <a:rPr lang="en-US" smtClean="0"/>
              <a:t>22</a:t>
            </a:fld>
            <a:endParaRPr lang="en-US"/>
          </a:p>
        </p:txBody>
      </p:sp>
    </p:spTree>
    <p:extLst>
      <p:ext uri="{BB962C8B-B14F-4D97-AF65-F5344CB8AC3E}">
        <p14:creationId xmlns:p14="http://schemas.microsoft.com/office/powerpoint/2010/main" val="3713614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4838786-99FD-4C15-8C52-D22BF1950EFA}" type="slidenum">
              <a:rPr lang="en-US" smtClean="0"/>
              <a:t>23</a:t>
            </a:fld>
            <a:endParaRPr lang="en-US"/>
          </a:p>
        </p:txBody>
      </p:sp>
    </p:spTree>
    <p:extLst>
      <p:ext uri="{BB962C8B-B14F-4D97-AF65-F5344CB8AC3E}">
        <p14:creationId xmlns:p14="http://schemas.microsoft.com/office/powerpoint/2010/main" val="3557646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4838786-99FD-4C15-8C52-D22BF1950EFA}" type="slidenum">
              <a:rPr lang="en-US" smtClean="0"/>
              <a:t>24</a:t>
            </a:fld>
            <a:endParaRPr lang="en-US"/>
          </a:p>
        </p:txBody>
      </p:sp>
    </p:spTree>
    <p:extLst>
      <p:ext uri="{BB962C8B-B14F-4D97-AF65-F5344CB8AC3E}">
        <p14:creationId xmlns:p14="http://schemas.microsoft.com/office/powerpoint/2010/main" val="440826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4838786-99FD-4C15-8C52-D22BF1950EFA}" type="slidenum">
              <a:rPr lang="en-US" smtClean="0"/>
              <a:t>25</a:t>
            </a:fld>
            <a:endParaRPr lang="en-US"/>
          </a:p>
        </p:txBody>
      </p:sp>
    </p:spTree>
    <p:extLst>
      <p:ext uri="{BB962C8B-B14F-4D97-AF65-F5344CB8AC3E}">
        <p14:creationId xmlns:p14="http://schemas.microsoft.com/office/powerpoint/2010/main" val="2665832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Por la importancia económica</a:t>
            </a:r>
            <a:r>
              <a:rPr lang="es-ES" baseline="0" dirty="0"/>
              <a:t> para la alimentación del hombre y animal, el </a:t>
            </a:r>
            <a:r>
              <a:rPr lang="es-ES" dirty="0"/>
              <a:t>maíz ocupa el segundo lugar a nivel mundial en superficie cultivada después del trigo</a:t>
            </a:r>
          </a:p>
          <a:p>
            <a:pPr algn="just"/>
            <a:r>
              <a:rPr lang="es-ES" dirty="0"/>
              <a:t>Este</a:t>
            </a:r>
            <a:r>
              <a:rPr lang="es-ES" baseline="0" dirty="0"/>
              <a:t> c</a:t>
            </a:r>
            <a:r>
              <a:rPr lang="es-ES" dirty="0"/>
              <a:t>onstituye a nivel nutricional</a:t>
            </a:r>
            <a:r>
              <a:rPr lang="es-ES" baseline="0" dirty="0"/>
              <a:t> una </a:t>
            </a:r>
            <a:r>
              <a:rPr lang="es-ES" dirty="0"/>
              <a:t>fuente excelente de hidratos de carbono, el grano de maíz posee un 13% de proteínas y un 7% de grasas.</a:t>
            </a:r>
          </a:p>
          <a:p>
            <a:pPr algn="just"/>
            <a:r>
              <a:rPr lang="es-ES" dirty="0"/>
              <a:t>En Cuba se cultivan unas 130 mil hectáreas.</a:t>
            </a:r>
          </a:p>
          <a:p>
            <a:endParaRPr lang="es-ES" dirty="0"/>
          </a:p>
        </p:txBody>
      </p:sp>
      <p:sp>
        <p:nvSpPr>
          <p:cNvPr id="4" name="Marcador de número de diapositiva 3"/>
          <p:cNvSpPr>
            <a:spLocks noGrp="1"/>
          </p:cNvSpPr>
          <p:nvPr>
            <p:ph type="sldNum" sz="quarter" idx="5"/>
          </p:nvPr>
        </p:nvSpPr>
        <p:spPr/>
        <p:txBody>
          <a:bodyPr/>
          <a:lstStyle/>
          <a:p>
            <a:fld id="{155F4140-2A01-4B2A-877F-09A8CF799FD7}" type="slidenum">
              <a:rPr lang="es-ES" smtClean="0"/>
              <a:t>2</a:t>
            </a:fld>
            <a:endParaRPr lang="es-ES"/>
          </a:p>
        </p:txBody>
      </p:sp>
    </p:spTree>
    <p:extLst>
      <p:ext uri="{BB962C8B-B14F-4D97-AF65-F5344CB8AC3E}">
        <p14:creationId xmlns:p14="http://schemas.microsoft.com/office/powerpoint/2010/main" val="1251344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4838786-99FD-4C15-8C52-D22BF1950EFA}" type="slidenum">
              <a:rPr lang="en-US" smtClean="0"/>
              <a:t>26</a:t>
            </a:fld>
            <a:endParaRPr lang="en-US"/>
          </a:p>
        </p:txBody>
      </p:sp>
    </p:spTree>
    <p:extLst>
      <p:ext uri="{BB962C8B-B14F-4D97-AF65-F5344CB8AC3E}">
        <p14:creationId xmlns:p14="http://schemas.microsoft.com/office/powerpoint/2010/main" val="37701131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94838786-99FD-4C15-8C52-D22BF1950EFA}" type="slidenum">
              <a:rPr lang="en-US" smtClean="0"/>
              <a:t>29</a:t>
            </a:fld>
            <a:endParaRPr lang="en-US"/>
          </a:p>
        </p:txBody>
      </p:sp>
    </p:spTree>
    <p:extLst>
      <p:ext uri="{BB962C8B-B14F-4D97-AF65-F5344CB8AC3E}">
        <p14:creationId xmlns:p14="http://schemas.microsoft.com/office/powerpoint/2010/main" val="675344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Para simular</a:t>
            </a:r>
            <a:r>
              <a:rPr lang="es-ES" baseline="0" dirty="0"/>
              <a:t> el rendimiento en tomate </a:t>
            </a:r>
            <a:endParaRPr lang="en-US" dirty="0"/>
          </a:p>
          <a:p>
            <a:endParaRPr lang="en-US" dirty="0"/>
          </a:p>
        </p:txBody>
      </p:sp>
      <p:sp>
        <p:nvSpPr>
          <p:cNvPr id="4" name="Marcador de número de diapositiva 3"/>
          <p:cNvSpPr>
            <a:spLocks noGrp="1"/>
          </p:cNvSpPr>
          <p:nvPr>
            <p:ph type="sldNum" sz="quarter" idx="10"/>
          </p:nvPr>
        </p:nvSpPr>
        <p:spPr/>
        <p:txBody>
          <a:bodyPr/>
          <a:lstStyle/>
          <a:p>
            <a:fld id="{94838786-99FD-4C15-8C52-D22BF1950EFA}" type="slidenum">
              <a:rPr lang="en-US" smtClean="0"/>
              <a:t>30</a:t>
            </a:fld>
            <a:endParaRPr lang="en-US"/>
          </a:p>
        </p:txBody>
      </p:sp>
    </p:spTree>
    <p:extLst>
      <p:ext uri="{BB962C8B-B14F-4D97-AF65-F5344CB8AC3E}">
        <p14:creationId xmlns:p14="http://schemas.microsoft.com/office/powerpoint/2010/main" val="106996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solidFill>
                  <a:schemeClr val="bg1">
                    <a:lumMod val="50000"/>
                  </a:schemeClr>
                </a:solidFill>
              </a:rPr>
              <a:t>son organismos </a:t>
            </a:r>
            <a:r>
              <a:rPr lang="es-ES" dirty="0" err="1">
                <a:solidFill>
                  <a:schemeClr val="bg1">
                    <a:lumMod val="50000"/>
                  </a:schemeClr>
                </a:solidFill>
              </a:rPr>
              <a:t>biotróficos</a:t>
            </a:r>
            <a:r>
              <a:rPr lang="es-ES" dirty="0">
                <a:solidFill>
                  <a:schemeClr val="bg1">
                    <a:lumMod val="50000"/>
                  </a:schemeClr>
                </a:solidFill>
              </a:rPr>
              <a:t> obligatorios asociados a las raíces de plantas superiores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solidFill>
                  <a:schemeClr val="bg1">
                    <a:lumMod val="50000"/>
                  </a:schemeClr>
                </a:solidFill>
              </a:rPr>
              <a:t>que reciben fuentes carbonadas provenientes de la planta, mientras que en estas se incrementa la capacidad de exploración del suelo, la absorción de nutrientes minerales y por consiguiente, el crecimiento y desarrollo. Por estas razones han sido utilizados como biofertilizantes para aumentar los rendimientos de diferentes cultivos entre los que se encuentra el maíz</a:t>
            </a:r>
          </a:p>
          <a:p>
            <a:endParaRPr lang="en-US" dirty="0"/>
          </a:p>
        </p:txBody>
      </p:sp>
      <p:sp>
        <p:nvSpPr>
          <p:cNvPr id="4" name="Marcador de número de diapositiva 3"/>
          <p:cNvSpPr>
            <a:spLocks noGrp="1"/>
          </p:cNvSpPr>
          <p:nvPr>
            <p:ph type="sldNum" sz="quarter" idx="10"/>
          </p:nvPr>
        </p:nvSpPr>
        <p:spPr/>
        <p:txBody>
          <a:bodyPr/>
          <a:lstStyle/>
          <a:p>
            <a:fld id="{155F4140-2A01-4B2A-877F-09A8CF799FD7}" type="slidenum">
              <a:rPr lang="es-ES" smtClean="0"/>
              <a:t>3</a:t>
            </a:fld>
            <a:endParaRPr lang="es-ES"/>
          </a:p>
        </p:txBody>
      </p:sp>
    </p:spTree>
    <p:extLst>
      <p:ext uri="{BB962C8B-B14F-4D97-AF65-F5344CB8AC3E}">
        <p14:creationId xmlns:p14="http://schemas.microsoft.com/office/powerpoint/2010/main" val="1522857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P-7928 rendimiento de 4 t/ha</a:t>
            </a:r>
          </a:p>
          <a:p>
            <a:r>
              <a:rPr lang="es-ES" dirty="0"/>
              <a:t>densidad de 4,5 y 5 plantas/m</a:t>
            </a:r>
            <a:r>
              <a:rPr lang="es-ES" baseline="30000" dirty="0"/>
              <a:t>2</a:t>
            </a:r>
          </a:p>
          <a:p>
            <a:r>
              <a:rPr lang="es-ES" dirty="0"/>
              <a:t>crecimiento óptimo entre los 21 ̊C y los 32 ̊C</a:t>
            </a:r>
            <a:r>
              <a:rPr lang="es-ES" baseline="30000" dirty="0"/>
              <a:t>  </a:t>
            </a:r>
            <a:r>
              <a:rPr lang="es-ES" dirty="0"/>
              <a:t>depende de la humedad relativa del aire y del periodo vegetativo de desarrollo en que se encuentre la planta</a:t>
            </a:r>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La fertilización nitrogenada se lleva a cabo de forma fraccionada: 2/3 en siembra y 1/3 a los 25 </a:t>
            </a:r>
            <a:r>
              <a:rPr lang="es-ES" dirty="0" err="1"/>
              <a:t>ó</a:t>
            </a:r>
            <a:r>
              <a:rPr lang="es-ES" dirty="0"/>
              <a:t> 30 días.</a:t>
            </a:r>
          </a:p>
          <a:p>
            <a:endParaRPr lang="es-ES" dirty="0"/>
          </a:p>
        </p:txBody>
      </p:sp>
      <p:sp>
        <p:nvSpPr>
          <p:cNvPr id="4" name="Marcador de número de diapositiva 3"/>
          <p:cNvSpPr>
            <a:spLocks noGrp="1"/>
          </p:cNvSpPr>
          <p:nvPr>
            <p:ph type="sldNum" sz="quarter" idx="5"/>
          </p:nvPr>
        </p:nvSpPr>
        <p:spPr/>
        <p:txBody>
          <a:bodyPr/>
          <a:lstStyle/>
          <a:p>
            <a:fld id="{155F4140-2A01-4B2A-877F-09A8CF799FD7}" type="slidenum">
              <a:rPr lang="es-ES" smtClean="0"/>
              <a:t>4</a:t>
            </a:fld>
            <a:endParaRPr lang="es-ES"/>
          </a:p>
        </p:txBody>
      </p:sp>
    </p:spTree>
    <p:extLst>
      <p:ext uri="{BB962C8B-B14F-4D97-AF65-F5344CB8AC3E}">
        <p14:creationId xmlns:p14="http://schemas.microsoft.com/office/powerpoint/2010/main" val="60076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solidFill>
                  <a:schemeClr val="bg1">
                    <a:lumMod val="50000"/>
                  </a:schemeClr>
                </a:solidFill>
              </a:rPr>
              <a:t>Los modelos de simulación de crecimiento de cultivos y el análisis del sistema suelo-planta-atmósfera son herramientas importantes para la investigación agrícola moderna</a:t>
            </a: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solidFill>
                  <a:schemeClr val="bg1">
                    <a:lumMod val="50000"/>
                  </a:schemeClr>
                </a:solidFill>
              </a:rPr>
              <a:t>Un </a:t>
            </a:r>
            <a:r>
              <a:rPr lang="es-MX" dirty="0">
                <a:solidFill>
                  <a:schemeClr val="bg1">
                    <a:lumMod val="50000"/>
                  </a:schemeClr>
                </a:solidFill>
                <a:latin typeface="Arial" panose="020B0604020202020204" pitchFamily="34" charset="0"/>
                <a:cs typeface="Arial" panose="020B0604020202020204" pitchFamily="34" charset="0"/>
              </a:rPr>
              <a:t>modelo</a:t>
            </a:r>
            <a:r>
              <a:rPr lang="es-MX" dirty="0">
                <a:solidFill>
                  <a:schemeClr val="bg1">
                    <a:lumMod val="50000"/>
                  </a:schemeClr>
                </a:solidFill>
              </a:rPr>
              <a:t> de cultivo representa de manera sencilla y sintética los procesos fisiológicos y ecológicos más importantes que gobiernan el crecimiento utilizando ecuaciones matemáticas </a:t>
            </a:r>
            <a:endParaRPr lang="es-ES" dirty="0">
              <a:solidFill>
                <a:schemeClr val="bg1">
                  <a:lumMod val="50000"/>
                </a:schemeClr>
              </a:solidFill>
            </a:endParaRPr>
          </a:p>
          <a:p>
            <a:endParaRPr lang="en-US" dirty="0"/>
          </a:p>
        </p:txBody>
      </p:sp>
      <p:sp>
        <p:nvSpPr>
          <p:cNvPr id="4" name="Marcador de número de diapositiva 3"/>
          <p:cNvSpPr>
            <a:spLocks noGrp="1"/>
          </p:cNvSpPr>
          <p:nvPr>
            <p:ph type="sldNum" sz="quarter" idx="10"/>
          </p:nvPr>
        </p:nvSpPr>
        <p:spPr/>
        <p:txBody>
          <a:bodyPr/>
          <a:lstStyle/>
          <a:p>
            <a:fld id="{155F4140-2A01-4B2A-877F-09A8CF799FD7}" type="slidenum">
              <a:rPr lang="es-ES" smtClean="0"/>
              <a:t>5</a:t>
            </a:fld>
            <a:endParaRPr lang="es-ES"/>
          </a:p>
        </p:txBody>
      </p:sp>
    </p:spTree>
    <p:extLst>
      <p:ext uri="{BB962C8B-B14F-4D97-AF65-F5344CB8AC3E}">
        <p14:creationId xmlns:p14="http://schemas.microsoft.com/office/powerpoint/2010/main" val="4127426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DSSAT cuenta con un total de 46 cultivos entre los que se encuentran </a:t>
            </a:r>
          </a:p>
          <a:p>
            <a:r>
              <a:rPr lang="es-ES" dirty="0"/>
              <a:t>leguminosas como (Soya, Maní, Frijol, Gandul)</a:t>
            </a:r>
          </a:p>
          <a:p>
            <a:r>
              <a:rPr lang="es-ES" dirty="0"/>
              <a:t>Tubérculos como (Papa, Remolacha, Yuca)</a:t>
            </a:r>
          </a:p>
          <a:p>
            <a:r>
              <a:rPr lang="es-ES" dirty="0"/>
              <a:t>Cereales como (Maíz, Trigo, Arroz, Cebada, Sorgo, Millo)</a:t>
            </a:r>
          </a:p>
          <a:p>
            <a:r>
              <a:rPr lang="es-ES" dirty="0"/>
              <a:t>Entre otros cultivos como (Caña, Pastos, Tomate, Girasol, Cítricos)</a:t>
            </a:r>
          </a:p>
        </p:txBody>
      </p:sp>
      <p:sp>
        <p:nvSpPr>
          <p:cNvPr id="4" name="Marcador de número de diapositiva 3"/>
          <p:cNvSpPr>
            <a:spLocks noGrp="1"/>
          </p:cNvSpPr>
          <p:nvPr>
            <p:ph type="sldNum" sz="quarter" idx="5"/>
          </p:nvPr>
        </p:nvSpPr>
        <p:spPr/>
        <p:txBody>
          <a:bodyPr/>
          <a:lstStyle/>
          <a:p>
            <a:fld id="{155F4140-2A01-4B2A-877F-09A8CF799FD7}" type="slidenum">
              <a:rPr lang="es-ES" smtClean="0"/>
              <a:t>6</a:t>
            </a:fld>
            <a:endParaRPr lang="es-ES"/>
          </a:p>
        </p:txBody>
      </p:sp>
    </p:spTree>
    <p:extLst>
      <p:ext uri="{BB962C8B-B14F-4D97-AF65-F5344CB8AC3E}">
        <p14:creationId xmlns:p14="http://schemas.microsoft.com/office/powerpoint/2010/main" val="3375083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Ha sido adoptado por mas de 1500 investigadores en 90 países incluyendo cuba</a:t>
            </a:r>
          </a:p>
          <a:p>
            <a:r>
              <a:rPr lang="es-ES" dirty="0"/>
              <a:t>Utilizado en mas de 8 proyectos nacionales e internacionales sobre cambio climático</a:t>
            </a:r>
          </a:p>
          <a:p>
            <a:r>
              <a:rPr lang="es-ES" dirty="0"/>
              <a:t>Cientos de aplicaciones desarrolladas independientemente de los creadores originales</a:t>
            </a:r>
          </a:p>
          <a:p>
            <a:r>
              <a:rPr lang="es-ES" dirty="0"/>
              <a:t>Validó el enfoque de sistemas para la transferencia tecnológica</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Cabe destacar que los</a:t>
            </a:r>
            <a:r>
              <a:rPr lang="es-ES" baseline="0" dirty="0"/>
              <a:t> modelos del DSSAT actualmente no incluyen la utilización de </a:t>
            </a:r>
            <a:r>
              <a:rPr lang="es-ES" baseline="0" dirty="0" err="1"/>
              <a:t>bioproductos</a:t>
            </a:r>
            <a:endParaRPr lang="es-ES" dirty="0"/>
          </a:p>
          <a:p>
            <a:r>
              <a:rPr lang="es-ES" dirty="0"/>
              <a:t>Por lo cual existe una demanda de su estudio a nivel internacional</a:t>
            </a:r>
          </a:p>
        </p:txBody>
      </p:sp>
      <p:sp>
        <p:nvSpPr>
          <p:cNvPr id="4" name="Marcador de número de diapositiva 3"/>
          <p:cNvSpPr>
            <a:spLocks noGrp="1"/>
          </p:cNvSpPr>
          <p:nvPr>
            <p:ph type="sldNum" sz="quarter" idx="5"/>
          </p:nvPr>
        </p:nvSpPr>
        <p:spPr/>
        <p:txBody>
          <a:bodyPr/>
          <a:lstStyle/>
          <a:p>
            <a:fld id="{155F4140-2A01-4B2A-877F-09A8CF799FD7}" type="slidenum">
              <a:rPr lang="es-ES" smtClean="0"/>
              <a:t>7</a:t>
            </a:fld>
            <a:endParaRPr lang="es-ES"/>
          </a:p>
        </p:txBody>
      </p:sp>
    </p:spTree>
    <p:extLst>
      <p:ext uri="{BB962C8B-B14F-4D97-AF65-F5344CB8AC3E}">
        <p14:creationId xmlns:p14="http://schemas.microsoft.com/office/powerpoint/2010/main" val="1896027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Dado</a:t>
            </a:r>
            <a:r>
              <a:rPr lang="es-ES" baseline="0" dirty="0"/>
              <a:t> esto surge el siguiente Problema </a:t>
            </a:r>
            <a:r>
              <a:rPr lang="es-ES" baseline="0" dirty="0" err="1"/>
              <a:t>cientifico</a:t>
            </a:r>
            <a:endParaRPr lang="es-ES" dirty="0"/>
          </a:p>
        </p:txBody>
      </p:sp>
      <p:sp>
        <p:nvSpPr>
          <p:cNvPr id="4" name="Marcador de número de diapositiva 3"/>
          <p:cNvSpPr>
            <a:spLocks noGrp="1"/>
          </p:cNvSpPr>
          <p:nvPr>
            <p:ph type="sldNum" sz="quarter" idx="5"/>
          </p:nvPr>
        </p:nvSpPr>
        <p:spPr/>
        <p:txBody>
          <a:bodyPr/>
          <a:lstStyle/>
          <a:p>
            <a:fld id="{155F4140-2A01-4B2A-877F-09A8CF799FD7}" type="slidenum">
              <a:rPr lang="es-ES" smtClean="0"/>
              <a:t>8</a:t>
            </a:fld>
            <a:endParaRPr lang="es-ES"/>
          </a:p>
        </p:txBody>
      </p:sp>
    </p:spTree>
    <p:extLst>
      <p:ext uri="{BB962C8B-B14F-4D97-AF65-F5344CB8AC3E}">
        <p14:creationId xmlns:p14="http://schemas.microsoft.com/office/powerpoint/2010/main" val="2785690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Para darle cumplimiento al problema científico se plantea la siguiente</a:t>
            </a:r>
            <a:r>
              <a:rPr lang="es-ES" baseline="0" dirty="0"/>
              <a:t> </a:t>
            </a:r>
            <a:r>
              <a:rPr lang="es-ES" baseline="0" dirty="0" err="1"/>
              <a:t>hipotesis</a:t>
            </a:r>
            <a:endParaRPr lang="es-ES" dirty="0"/>
          </a:p>
        </p:txBody>
      </p:sp>
      <p:sp>
        <p:nvSpPr>
          <p:cNvPr id="4" name="Marcador de número de diapositiva 3"/>
          <p:cNvSpPr>
            <a:spLocks noGrp="1"/>
          </p:cNvSpPr>
          <p:nvPr>
            <p:ph type="sldNum" sz="quarter" idx="5"/>
          </p:nvPr>
        </p:nvSpPr>
        <p:spPr/>
        <p:txBody>
          <a:bodyPr/>
          <a:lstStyle/>
          <a:p>
            <a:fld id="{155F4140-2A01-4B2A-877F-09A8CF799FD7}" type="slidenum">
              <a:rPr lang="es-ES" smtClean="0"/>
              <a:t>9</a:t>
            </a:fld>
            <a:endParaRPr lang="es-ES"/>
          </a:p>
        </p:txBody>
      </p:sp>
    </p:spTree>
    <p:extLst>
      <p:ext uri="{BB962C8B-B14F-4D97-AF65-F5344CB8AC3E}">
        <p14:creationId xmlns:p14="http://schemas.microsoft.com/office/powerpoint/2010/main" val="569065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p>
            <a:fld id="{FA4BE962-1E98-4CD3-BC45-6817115C556A}" type="datetimeFigureOut">
              <a:rPr lang="es-MX" smtClean="0"/>
              <a:t>10/01/2026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3897076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FA4BE962-1E98-4CD3-BC45-6817115C556A}" type="datetimeFigureOut">
              <a:rPr lang="es-MX" smtClean="0"/>
              <a:t>10/01/2026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60058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1"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1"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FA4BE962-1E98-4CD3-BC45-6817115C556A}" type="datetimeFigureOut">
              <a:rPr lang="es-MX" smtClean="0"/>
              <a:t>10/01/2026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2499199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FA4BE962-1E98-4CD3-BC45-6817115C556A}" type="datetimeFigureOut">
              <a:rPr lang="es-MX" smtClean="0"/>
              <a:t>10/01/2026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4245950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0"/>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FA4BE962-1E98-4CD3-BC45-6817115C556A}" type="datetimeFigureOut">
              <a:rPr lang="es-MX" smtClean="0"/>
              <a:t>10/01/2026</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27408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FA4BE962-1E98-4CD3-BC45-6817115C556A}" type="datetimeFigureOut">
              <a:rPr lang="es-MX" smtClean="0"/>
              <a:t>10/01/2026</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57840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7"/>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9"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1"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FA4BE962-1E98-4CD3-BC45-6817115C556A}" type="datetimeFigureOut">
              <a:rPr lang="es-MX" smtClean="0"/>
              <a:t>10/01/2026</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640904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FA4BE962-1E98-4CD3-BC45-6817115C556A}" type="datetimeFigureOut">
              <a:rPr lang="es-MX" smtClean="0"/>
              <a:t>10/01/2026</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2393352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A4BE962-1E98-4CD3-BC45-6817115C556A}" type="datetimeFigureOut">
              <a:rPr lang="es-MX" smtClean="0"/>
              <a:t>10/01/2026</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2492508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FA4BE962-1E98-4CD3-BC45-6817115C556A}" type="datetimeFigureOut">
              <a:rPr lang="es-MX" smtClean="0"/>
              <a:t>10/01/2026</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318105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FA4BE962-1E98-4CD3-BC45-6817115C556A}" type="datetimeFigureOut">
              <a:rPr lang="es-MX" smtClean="0"/>
              <a:t>10/01/2026</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3089330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BE962-1E98-4CD3-BC45-6817115C556A}" type="datetimeFigureOut">
              <a:rPr lang="es-MX" smtClean="0"/>
              <a:t>10/01/2026</a:t>
            </a:fld>
            <a:endParaRPr lang="es-MX"/>
          </a:p>
        </p:txBody>
      </p:sp>
      <p:sp>
        <p:nvSpPr>
          <p:cNvPr id="5" name="Marcador de pie de página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97A4C-D296-4525-AF1C-D55E5578A444}" type="slidenum">
              <a:rPr lang="es-MX" smtClean="0"/>
              <a:t>‹Nº›</a:t>
            </a:fld>
            <a:endParaRPr lang="es-MX"/>
          </a:p>
        </p:txBody>
      </p:sp>
    </p:spTree>
    <p:extLst>
      <p:ext uri="{BB962C8B-B14F-4D97-AF65-F5344CB8AC3E}">
        <p14:creationId xmlns:p14="http://schemas.microsoft.com/office/powerpoint/2010/main" val="3414141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9.jp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a 12">
            <a:extLst>
              <a:ext uri="{FF2B5EF4-FFF2-40B4-BE49-F238E27FC236}">
                <a16:creationId xmlns:a16="http://schemas.microsoft.com/office/drawing/2014/main" id="{EDF3E49A-9CBF-4F6F-B6E4-7E3703554514}"/>
              </a:ext>
            </a:extLst>
          </p:cNvPr>
          <p:cNvGraphicFramePr>
            <a:graphicFrameLocks noGrp="1"/>
          </p:cNvGraphicFramePr>
          <p:nvPr>
            <p:extLst>
              <p:ext uri="{D42A27DB-BD31-4B8C-83A1-F6EECF244321}">
                <p14:modId xmlns:p14="http://schemas.microsoft.com/office/powerpoint/2010/main" val="4140495429"/>
              </p:ext>
            </p:extLst>
          </p:nvPr>
        </p:nvGraphicFramePr>
        <p:xfrm>
          <a:off x="2990850" y="98408"/>
          <a:ext cx="6210299" cy="1540764"/>
        </p:xfrm>
        <a:graphic>
          <a:graphicData uri="http://schemas.openxmlformats.org/drawingml/2006/table">
            <a:tbl>
              <a:tblPr firstRow="1" firstCol="1" bandRow="1">
                <a:tableStyleId>{5C22544A-7EE6-4342-B048-85BDC9FD1C3A}</a:tableStyleId>
              </a:tblPr>
              <a:tblGrid>
                <a:gridCol w="989891">
                  <a:extLst>
                    <a:ext uri="{9D8B030D-6E8A-4147-A177-3AD203B41FA5}">
                      <a16:colId xmlns:a16="http://schemas.microsoft.com/office/drawing/2014/main" val="1775461118"/>
                    </a:ext>
                  </a:extLst>
                </a:gridCol>
                <a:gridCol w="4497026">
                  <a:extLst>
                    <a:ext uri="{9D8B030D-6E8A-4147-A177-3AD203B41FA5}">
                      <a16:colId xmlns:a16="http://schemas.microsoft.com/office/drawing/2014/main" val="2576048796"/>
                    </a:ext>
                  </a:extLst>
                </a:gridCol>
                <a:gridCol w="723382">
                  <a:extLst>
                    <a:ext uri="{9D8B030D-6E8A-4147-A177-3AD203B41FA5}">
                      <a16:colId xmlns:a16="http://schemas.microsoft.com/office/drawing/2014/main" val="1398108879"/>
                    </a:ext>
                  </a:extLst>
                </a:gridCol>
              </a:tblGrid>
              <a:tr h="1198829">
                <a:tc>
                  <a:txBody>
                    <a:bodyPr/>
                    <a:lstStyle/>
                    <a:p>
                      <a:pPr>
                        <a:lnSpc>
                          <a:spcPct val="115000"/>
                        </a:lnSpc>
                        <a:spcAft>
                          <a:spcPts val="600"/>
                        </a:spcAft>
                      </a:pP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15000"/>
                        </a:lnSpc>
                        <a:spcAft>
                          <a:spcPts val="600"/>
                        </a:spcAft>
                      </a:pPr>
                      <a:r>
                        <a:rPr lang="es-ES_tradnl" sz="1400" dirty="0">
                          <a:effectLst/>
                        </a:rPr>
                        <a:t> </a:t>
                      </a:r>
                      <a:endParaRPr lang="es-CU" sz="1100" dirty="0">
                        <a:effectLst/>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UNIVERSIDAD AGRARIA DE LA HABANA</a:t>
                      </a:r>
                      <a:endParaRPr lang="es-CU" sz="1600" dirty="0">
                        <a:solidFill>
                          <a:schemeClr val="tx1">
                            <a:lumMod val="75000"/>
                          </a:schemeClr>
                        </a:solidFill>
                        <a:effectLst/>
                        <a:latin typeface="Arial" panose="020B0604020202020204" pitchFamily="34" charset="0"/>
                        <a:cs typeface="Arial" panose="020B0604020202020204" pitchFamily="34" charset="0"/>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“Fructuoso Rodríguez Pérez”</a:t>
                      </a:r>
                    </a:p>
                    <a:p>
                      <a:pPr algn="ctr">
                        <a:lnSpc>
                          <a:spcPct val="100000"/>
                        </a:lnSpc>
                        <a:spcAft>
                          <a:spcPts val="0"/>
                        </a:spcAft>
                      </a:pPr>
                      <a:endParaRPr lang="es-CU" sz="1600" dirty="0">
                        <a:solidFill>
                          <a:schemeClr val="tx1">
                            <a:lumMod val="75000"/>
                          </a:schemeClr>
                        </a:solidFill>
                        <a:effectLst/>
                        <a:latin typeface="Arial" panose="020B0604020202020204" pitchFamily="34" charset="0"/>
                        <a:cs typeface="Arial" panose="020B0604020202020204" pitchFamily="34" charset="0"/>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INSTITUTO NACIONAL DE CIENCIAS AGRÍCOLAS</a:t>
                      </a:r>
                      <a:endParaRPr lang="es-CU" sz="1600" dirty="0">
                        <a:solidFill>
                          <a:schemeClr val="tx1">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15000"/>
                        </a:lnSpc>
                        <a:spcAft>
                          <a:spcPts val="600"/>
                        </a:spcAft>
                      </a:pP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770047"/>
                  </a:ext>
                </a:extLst>
              </a:tr>
            </a:tbl>
          </a:graphicData>
        </a:graphic>
      </p:graphicFrame>
      <p:sp>
        <p:nvSpPr>
          <p:cNvPr id="14" name="Subtítulo 2">
            <a:extLst>
              <a:ext uri="{FF2B5EF4-FFF2-40B4-BE49-F238E27FC236}">
                <a16:creationId xmlns:a16="http://schemas.microsoft.com/office/drawing/2014/main" id="{37CA79DD-C289-480C-B31C-91BDE6A5EDA6}"/>
              </a:ext>
            </a:extLst>
          </p:cNvPr>
          <p:cNvSpPr txBox="1">
            <a:spLocks/>
          </p:cNvSpPr>
          <p:nvPr/>
        </p:nvSpPr>
        <p:spPr>
          <a:xfrm>
            <a:off x="4077815" y="2151309"/>
            <a:ext cx="4011642" cy="3989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000" b="1" dirty="0">
                <a:solidFill>
                  <a:schemeClr val="tx1">
                    <a:lumMod val="75000"/>
                  </a:schemeClr>
                </a:solidFill>
                <a:latin typeface="Arial" panose="020B0604020202020204" pitchFamily="34" charset="0"/>
                <a:cs typeface="Arial" panose="020B0604020202020204" pitchFamily="34" charset="0"/>
              </a:rPr>
              <a:t>Maestría en Biomatemática</a:t>
            </a:r>
            <a:endParaRPr lang="es-MX" sz="2000" b="1" dirty="0">
              <a:solidFill>
                <a:schemeClr val="tx1">
                  <a:lumMod val="75000"/>
                </a:schemeClr>
              </a:solidFill>
              <a:latin typeface="Arial" panose="020B0604020202020204" pitchFamily="34" charset="0"/>
              <a:cs typeface="Arial" panose="020B0604020202020204" pitchFamily="34" charset="0"/>
            </a:endParaRPr>
          </a:p>
        </p:txBody>
      </p:sp>
      <p:sp>
        <p:nvSpPr>
          <p:cNvPr id="16" name="Subtítulo 2">
            <a:extLst>
              <a:ext uri="{FF2B5EF4-FFF2-40B4-BE49-F238E27FC236}">
                <a16:creationId xmlns:a16="http://schemas.microsoft.com/office/drawing/2014/main" id="{50C6BD8D-A622-4B1D-8B9C-3DC61DA06C32}"/>
              </a:ext>
            </a:extLst>
          </p:cNvPr>
          <p:cNvSpPr txBox="1">
            <a:spLocks/>
          </p:cNvSpPr>
          <p:nvPr/>
        </p:nvSpPr>
        <p:spPr>
          <a:xfrm>
            <a:off x="4637823" y="6467601"/>
            <a:ext cx="2891626" cy="3782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1800" dirty="0">
                <a:solidFill>
                  <a:schemeClr val="bg2"/>
                </a:solidFill>
                <a:latin typeface="Arial" panose="020B0604020202020204" pitchFamily="34" charset="0"/>
                <a:cs typeface="Arial" panose="020B0604020202020204" pitchFamily="34" charset="0"/>
              </a:rPr>
              <a:t>Mayabeque, 2026</a:t>
            </a:r>
            <a:endParaRPr lang="es-CU" sz="1800" dirty="0">
              <a:solidFill>
                <a:schemeClr val="bg2"/>
              </a:solidFill>
              <a:latin typeface="Arial" panose="020B0604020202020204" pitchFamily="34" charset="0"/>
              <a:cs typeface="Arial" panose="020B0604020202020204" pitchFamily="34" charset="0"/>
            </a:endParaRPr>
          </a:p>
          <a:p>
            <a:pPr algn="l"/>
            <a:endParaRPr lang="es-ES" sz="1600" dirty="0">
              <a:solidFill>
                <a:schemeClr val="tx2">
                  <a:lumMod val="60000"/>
                  <a:lumOff val="40000"/>
                </a:schemeClr>
              </a:solidFill>
              <a:latin typeface="ITC Officina Serif Std Book" panose="02060506040203020204" pitchFamily="18" charset="0"/>
            </a:endParaRPr>
          </a:p>
        </p:txBody>
      </p:sp>
      <p:sp>
        <p:nvSpPr>
          <p:cNvPr id="17" name="Título 1"/>
          <p:cNvSpPr txBox="1">
            <a:spLocks/>
          </p:cNvSpPr>
          <p:nvPr/>
        </p:nvSpPr>
        <p:spPr>
          <a:xfrm>
            <a:off x="0" y="3022395"/>
            <a:ext cx="12130234" cy="1436789"/>
          </a:xfrm>
          <a:prstGeom prst="rect">
            <a:avLst/>
          </a:prstGeom>
          <a:solidFill>
            <a:srgbClr val="FFFF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b="1" dirty="0">
                <a:solidFill>
                  <a:schemeClr val="tx1">
                    <a:lumMod val="75000"/>
                  </a:schemeClr>
                </a:solidFill>
                <a:latin typeface="Arial" panose="020B0604020202020204" pitchFamily="34" charset="0"/>
                <a:cs typeface="Arial" panose="020B0604020202020204" pitchFamily="34" charset="0"/>
              </a:rPr>
              <a:t>Estimación de rendimiento del cultivar P7928</a:t>
            </a:r>
          </a:p>
          <a:p>
            <a:pPr algn="ctr"/>
            <a:r>
              <a:rPr lang="es-ES" sz="3200" b="1" dirty="0">
                <a:solidFill>
                  <a:schemeClr val="tx1">
                    <a:lumMod val="75000"/>
                  </a:schemeClr>
                </a:solidFill>
                <a:latin typeface="Arial" panose="020B0604020202020204" pitchFamily="34" charset="0"/>
                <a:cs typeface="Arial" panose="020B0604020202020204" pitchFamily="34" charset="0"/>
              </a:rPr>
              <a:t>con </a:t>
            </a:r>
            <a:r>
              <a:rPr lang="es-ES" sz="3200" b="1" dirty="0" err="1">
                <a:solidFill>
                  <a:schemeClr val="tx1">
                    <a:lumMod val="75000"/>
                  </a:schemeClr>
                </a:solidFill>
                <a:latin typeface="Arial" panose="020B0604020202020204" pitchFamily="34" charset="0"/>
                <a:cs typeface="Arial" panose="020B0604020202020204" pitchFamily="34" charset="0"/>
              </a:rPr>
              <a:t>Ecomic</a:t>
            </a:r>
            <a:r>
              <a:rPr lang="es-ES" sz="3200" b="1" dirty="0">
                <a:solidFill>
                  <a:schemeClr val="tx1">
                    <a:lumMod val="75000"/>
                  </a:schemeClr>
                </a:solidFill>
                <a:latin typeface="Arial" panose="020B0604020202020204" pitchFamily="34" charset="0"/>
                <a:cs typeface="Arial" panose="020B0604020202020204" pitchFamily="34" charset="0"/>
              </a:rPr>
              <a:t>® utilizando el modelo DSSAT.</a:t>
            </a:r>
          </a:p>
        </p:txBody>
      </p:sp>
      <p:sp>
        <p:nvSpPr>
          <p:cNvPr id="18" name="Subtítulo 2"/>
          <p:cNvSpPr txBox="1">
            <a:spLocks/>
          </p:cNvSpPr>
          <p:nvPr/>
        </p:nvSpPr>
        <p:spPr>
          <a:xfrm>
            <a:off x="4077815" y="4920216"/>
            <a:ext cx="5123334" cy="12240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1900" dirty="0">
                <a:solidFill>
                  <a:schemeClr val="bg2"/>
                </a:solidFill>
                <a:latin typeface="Arial" panose="020B0604020202020204" pitchFamily="34" charset="0"/>
                <a:cs typeface="Arial" panose="020B0604020202020204" pitchFamily="34" charset="0"/>
              </a:rPr>
              <a:t>Autor: 	Ing. Daniel Fernandez Sotolongo</a:t>
            </a:r>
          </a:p>
          <a:p>
            <a:pPr algn="l">
              <a:spcBef>
                <a:spcPts val="0"/>
              </a:spcBef>
            </a:pPr>
            <a:endParaRPr lang="es-ES" sz="1900" dirty="0">
              <a:solidFill>
                <a:schemeClr val="bg2"/>
              </a:solidFill>
              <a:latin typeface="Arial" panose="020B0604020202020204" pitchFamily="34" charset="0"/>
              <a:cs typeface="Arial" panose="020B0604020202020204" pitchFamily="34" charset="0"/>
            </a:endParaRPr>
          </a:p>
          <a:p>
            <a:pPr algn="l">
              <a:spcBef>
                <a:spcPts val="0"/>
              </a:spcBef>
            </a:pPr>
            <a:r>
              <a:rPr lang="es-ES" sz="1900" dirty="0">
                <a:solidFill>
                  <a:schemeClr val="bg2"/>
                </a:solidFill>
                <a:latin typeface="Arial" panose="020B0604020202020204" pitchFamily="34" charset="0"/>
                <a:cs typeface="Arial" panose="020B0604020202020204" pitchFamily="34" charset="0"/>
              </a:rPr>
              <a:t>Tutores: </a:t>
            </a:r>
            <a:r>
              <a:rPr lang="es-ES" sz="1900" dirty="0" err="1">
                <a:solidFill>
                  <a:schemeClr val="bg2"/>
                </a:solidFill>
                <a:latin typeface="Arial" panose="020B0604020202020204" pitchFamily="34" charset="0"/>
                <a:cs typeface="Arial" panose="020B0604020202020204" pitchFamily="34" charset="0"/>
              </a:rPr>
              <a:t>Dr.C</a:t>
            </a:r>
            <a:r>
              <a:rPr lang="es-ES" sz="1900" dirty="0">
                <a:solidFill>
                  <a:schemeClr val="bg2"/>
                </a:solidFill>
                <a:latin typeface="Arial" panose="020B0604020202020204" pitchFamily="34" charset="0"/>
                <a:cs typeface="Arial" panose="020B0604020202020204" pitchFamily="34" charset="0"/>
              </a:rPr>
              <a:t>. René Florido </a:t>
            </a:r>
            <a:r>
              <a:rPr lang="es-ES" sz="1900" dirty="0" err="1">
                <a:solidFill>
                  <a:schemeClr val="bg2"/>
                </a:solidFill>
                <a:latin typeface="Arial" panose="020B0604020202020204" pitchFamily="34" charset="0"/>
                <a:cs typeface="Arial" panose="020B0604020202020204" pitchFamily="34" charset="0"/>
              </a:rPr>
              <a:t>Bacallao</a:t>
            </a:r>
            <a:endParaRPr lang="es-CU" sz="1900" dirty="0">
              <a:solidFill>
                <a:schemeClr val="bg2"/>
              </a:solidFill>
              <a:latin typeface="Arial" panose="020B0604020202020204" pitchFamily="34" charset="0"/>
              <a:cs typeface="Arial" panose="020B0604020202020204" pitchFamily="34" charset="0"/>
            </a:endParaRPr>
          </a:p>
          <a:p>
            <a:pPr algn="l">
              <a:spcBef>
                <a:spcPts val="0"/>
              </a:spcBef>
            </a:pPr>
            <a:r>
              <a:rPr lang="es-ES" sz="1900" dirty="0">
                <a:solidFill>
                  <a:schemeClr val="bg2"/>
                </a:solidFill>
                <a:latin typeface="Arial" panose="020B0604020202020204" pitchFamily="34" charset="0"/>
                <a:cs typeface="Arial" panose="020B0604020202020204" pitchFamily="34" charset="0"/>
              </a:rPr>
              <a:t>	Dr.C. Osmel Rodríguez González</a:t>
            </a:r>
            <a:endParaRPr lang="es-CU" sz="1900" dirty="0">
              <a:solidFill>
                <a:schemeClr val="bg2"/>
              </a:solidFill>
              <a:latin typeface="Arial" panose="020B0604020202020204" pitchFamily="34" charset="0"/>
              <a:cs typeface="Arial" panose="020B0604020202020204" pitchFamily="34" charset="0"/>
            </a:endParaRPr>
          </a:p>
          <a:p>
            <a:pPr algn="l"/>
            <a:endParaRPr lang="es-ES" sz="1600" dirty="0">
              <a:solidFill>
                <a:schemeClr val="tx2">
                  <a:lumMod val="60000"/>
                  <a:lumOff val="40000"/>
                </a:schemeClr>
              </a:solidFill>
              <a:latin typeface="ITC Officina Serif Std Book" panose="02060506040203020204" pitchFamily="18" charset="0"/>
            </a:endParaRPr>
          </a:p>
        </p:txBody>
      </p:sp>
      <p:pic>
        <p:nvPicPr>
          <p:cNvPr id="19" name="Imagen 18" descr="H:\! YUNIEL\!      MEMORIA TRABAJO\IDENTIDAD INCA Originales\00 Identidad\Identidad INCA con slogan-07.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685" y="202040"/>
            <a:ext cx="748030" cy="1333500"/>
          </a:xfrm>
          <a:prstGeom prst="rect">
            <a:avLst/>
          </a:prstGeom>
          <a:noFill/>
          <a:ln>
            <a:noFill/>
          </a:ln>
        </p:spPr>
      </p:pic>
      <p:pic>
        <p:nvPicPr>
          <p:cNvPr id="20" name="Imagen 19"/>
          <p:cNvPicPr/>
          <p:nvPr/>
        </p:nvPicPr>
        <p:blipFill>
          <a:blip r:embed="rId4" cstate="print">
            <a:extLst>
              <a:ext uri="{BEBA8EAE-BF5A-486C-A8C5-ECC9F3942E4B}">
                <a14:imgProps xmlns:a14="http://schemas.microsoft.com/office/drawing/2010/main">
                  <a14:imgLayer r:embed="rId5">
                    <a14:imgEffect>
                      <a14:backgroundRemoval t="4273" b="94033" l="9841" r="91137">
                        <a14:foregroundMark x1="41015" y1="37827" x2="41015" y2="59006"/>
                        <a14:foregroundMark x1="52751" y1="36317" x2="53117" y2="51934"/>
                        <a14:foregroundMark x1="58557" y1="49908" x2="58557" y2="60773"/>
                        <a14:foregroundMark x1="23839" y1="75912" x2="36430" y2="75396"/>
                        <a14:foregroundMark x1="16320" y1="85967" x2="17971" y2="89503"/>
                        <a14:foregroundMark x1="35575" y1="84457" x2="36430" y2="89761"/>
                        <a14:foregroundMark x1="45599" y1="84972" x2="44743" y2="90276"/>
                        <a14:foregroundMark x1="55257" y1="89245" x2="54401" y2="90276"/>
                        <a14:foregroundMark x1="59841" y1="84457" x2="64853" y2="90276"/>
                        <a14:foregroundMark x1="74511" y1="84199" x2="74511" y2="90018"/>
                        <a14:foregroundMark x1="82824" y1="84972" x2="82824" y2="89761"/>
                        <a14:foregroundMark x1="24694" y1="83978" x2="25550" y2="84715"/>
                      </a14:backgroundRemoval>
                    </a14:imgEffect>
                  </a14:imgLayer>
                </a14:imgProps>
              </a:ext>
              <a:ext uri="{28A0092B-C50C-407E-A947-70E740481C1C}">
                <a14:useLocalDpi xmlns:a14="http://schemas.microsoft.com/office/drawing/2010/main" val="0"/>
              </a:ext>
            </a:extLst>
          </a:blip>
          <a:stretch>
            <a:fillRect/>
          </a:stretch>
        </p:blipFill>
        <p:spPr>
          <a:xfrm>
            <a:off x="3087687" y="213152"/>
            <a:ext cx="885825" cy="1311275"/>
          </a:xfrm>
          <a:prstGeom prst="rect">
            <a:avLst/>
          </a:prstGeom>
        </p:spPr>
      </p:pic>
    </p:spTree>
    <p:extLst>
      <p:ext uri="{BB962C8B-B14F-4D97-AF65-F5344CB8AC3E}">
        <p14:creationId xmlns:p14="http://schemas.microsoft.com/office/powerpoint/2010/main" val="2805864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365125"/>
            <a:ext cx="4162425" cy="1325563"/>
          </a:xfrm>
        </p:spPr>
        <p:txBody>
          <a:bodyPr>
            <a:normAutofit/>
          </a:bodyPr>
          <a:lstStyle/>
          <a:p>
            <a:r>
              <a:rPr lang="es-ES" sz="3600" dirty="0">
                <a:solidFill>
                  <a:srgbClr val="339536"/>
                </a:solidFill>
              </a:rPr>
              <a:t>Objetivo general</a:t>
            </a:r>
            <a:endParaRPr lang="en-US" sz="3600" dirty="0">
              <a:solidFill>
                <a:srgbClr val="339536"/>
              </a:solidFill>
            </a:endParaRPr>
          </a:p>
        </p:txBody>
      </p:sp>
      <p:sp>
        <p:nvSpPr>
          <p:cNvPr id="3" name="Marcador de contenido 2"/>
          <p:cNvSpPr>
            <a:spLocks noGrp="1"/>
          </p:cNvSpPr>
          <p:nvPr>
            <p:ph idx="1"/>
          </p:nvPr>
        </p:nvSpPr>
        <p:spPr>
          <a:xfrm>
            <a:off x="838200" y="2340637"/>
            <a:ext cx="10515600" cy="2335558"/>
          </a:xfrm>
        </p:spPr>
        <p:txBody>
          <a:bodyPr>
            <a:noAutofit/>
          </a:bodyPr>
          <a:lstStyle/>
          <a:p>
            <a:pPr marL="0" indent="0" algn="ctr">
              <a:lnSpc>
                <a:spcPct val="120000"/>
              </a:lnSpc>
              <a:buNone/>
            </a:pPr>
            <a:r>
              <a:rPr lang="es-ES" sz="3200" dirty="0">
                <a:solidFill>
                  <a:schemeClr val="bg1">
                    <a:lumMod val="50000"/>
                  </a:schemeClr>
                </a:solidFill>
              </a:rPr>
              <a:t>Emplear el modelo DSSAT para estimar los rendimientos del cultivar de maíz P7928 cuando se aplica el biofertilizante </a:t>
            </a:r>
            <a:r>
              <a:rPr lang="es-ES" sz="3200" dirty="0" err="1">
                <a:solidFill>
                  <a:schemeClr val="bg1">
                    <a:lumMod val="50000"/>
                  </a:schemeClr>
                </a:solidFill>
              </a:rPr>
              <a:t>Ecomic</a:t>
            </a:r>
            <a:r>
              <a:rPr lang="es-ES" sz="3200" dirty="0">
                <a:solidFill>
                  <a:schemeClr val="bg1">
                    <a:lumMod val="50000"/>
                  </a:schemeClr>
                </a:solidFill>
              </a:rPr>
              <a:t>®</a:t>
            </a:r>
            <a:endParaRPr lang="en-US" sz="4400" dirty="0">
              <a:solidFill>
                <a:schemeClr val="bg1">
                  <a:lumMod val="50000"/>
                </a:schemeClr>
              </a:solidFill>
            </a:endParaRPr>
          </a:p>
        </p:txBody>
      </p:sp>
    </p:spTree>
    <p:extLst>
      <p:ext uri="{BB962C8B-B14F-4D97-AF65-F5344CB8AC3E}">
        <p14:creationId xmlns:p14="http://schemas.microsoft.com/office/powerpoint/2010/main" val="473988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DBA9356-4F90-4E6A-BF76-7E0BCD46E7CE}"/>
              </a:ext>
            </a:extLst>
          </p:cNvPr>
          <p:cNvSpPr>
            <a:spLocks noGrp="1"/>
          </p:cNvSpPr>
          <p:nvPr>
            <p:ph type="title"/>
          </p:nvPr>
        </p:nvSpPr>
        <p:spPr>
          <a:xfrm>
            <a:off x="848723" y="382551"/>
            <a:ext cx="10515600" cy="1325563"/>
          </a:xfrm>
        </p:spPr>
        <p:txBody>
          <a:bodyP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OBJETIVOS ESPECÍFICOS</a:t>
            </a:r>
            <a:endParaRPr kumimoji="0" lang="es-MX"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endParaRPr>
          </a:p>
        </p:txBody>
      </p:sp>
      <p:sp>
        <p:nvSpPr>
          <p:cNvPr id="4" name="Rectángulo redondeado 8">
            <a:extLst>
              <a:ext uri="{FF2B5EF4-FFF2-40B4-BE49-F238E27FC236}">
                <a16:creationId xmlns:a16="http://schemas.microsoft.com/office/drawing/2014/main" id="{70F463BD-A394-4DF8-9EA5-D6EF560D9AFD}"/>
              </a:ext>
            </a:extLst>
          </p:cNvPr>
          <p:cNvSpPr/>
          <p:nvPr/>
        </p:nvSpPr>
        <p:spPr>
          <a:xfrm>
            <a:off x="651431" y="1600200"/>
            <a:ext cx="10896599" cy="1055608"/>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indent="0" algn="just">
              <a:buNone/>
            </a:pPr>
            <a:r>
              <a:rPr lang="es-ES" sz="2800" dirty="0">
                <a:solidFill>
                  <a:schemeClr val="bg2">
                    <a:lumMod val="50000"/>
                  </a:schemeClr>
                </a:solidFill>
                <a:latin typeface="Arial" panose="020B0604020202020204" pitchFamily="34" charset="0"/>
                <a:cs typeface="Arial" panose="020B0604020202020204" pitchFamily="34" charset="0"/>
              </a:rPr>
              <a:t>1- Realizar un análisis del crecimiento del cultivar de tomate Elbita en dos periodos de siembra.</a:t>
            </a:r>
          </a:p>
        </p:txBody>
      </p:sp>
      <p:sp>
        <p:nvSpPr>
          <p:cNvPr id="7" name="Rectángulo redondeado 8">
            <a:extLst>
              <a:ext uri="{FF2B5EF4-FFF2-40B4-BE49-F238E27FC236}">
                <a16:creationId xmlns:a16="http://schemas.microsoft.com/office/drawing/2014/main" id="{38095209-1507-4DDF-B0B3-11BB11FFEACA}"/>
              </a:ext>
            </a:extLst>
          </p:cNvPr>
          <p:cNvSpPr/>
          <p:nvPr/>
        </p:nvSpPr>
        <p:spPr>
          <a:xfrm>
            <a:off x="651431" y="3197662"/>
            <a:ext cx="10896599" cy="1055608"/>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indent="0" algn="just">
              <a:buNone/>
            </a:pPr>
            <a:r>
              <a:rPr lang="es-ES" sz="2800" dirty="0">
                <a:solidFill>
                  <a:schemeClr val="bg2">
                    <a:lumMod val="50000"/>
                  </a:schemeClr>
                </a:solidFill>
                <a:latin typeface="Arial" panose="020B0604020202020204" pitchFamily="34" charset="0"/>
                <a:cs typeface="Arial" panose="020B0604020202020204" pitchFamily="34" charset="0"/>
              </a:rPr>
              <a:t>2- Determinar los valores de los coeficientes genéticos que describen el comportamiento del cultivar de tomate Elbita.</a:t>
            </a:r>
          </a:p>
        </p:txBody>
      </p:sp>
      <p:sp>
        <p:nvSpPr>
          <p:cNvPr id="8" name="Rectángulo redondeado 8">
            <a:extLst>
              <a:ext uri="{FF2B5EF4-FFF2-40B4-BE49-F238E27FC236}">
                <a16:creationId xmlns:a16="http://schemas.microsoft.com/office/drawing/2014/main" id="{87284E34-FE09-48BE-8A35-2075D0BF4F35}"/>
              </a:ext>
            </a:extLst>
          </p:cNvPr>
          <p:cNvSpPr/>
          <p:nvPr/>
        </p:nvSpPr>
        <p:spPr>
          <a:xfrm>
            <a:off x="651431" y="4875660"/>
            <a:ext cx="10896599" cy="1444013"/>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indent="0" algn="just">
              <a:lnSpc>
                <a:spcPct val="150000"/>
              </a:lnSpc>
              <a:buNone/>
            </a:pPr>
            <a:r>
              <a:rPr lang="es-ES" sz="2800" dirty="0">
                <a:solidFill>
                  <a:schemeClr val="bg2">
                    <a:lumMod val="50000"/>
                  </a:schemeClr>
                </a:solidFill>
                <a:latin typeface="Arial" panose="020B0604020202020204" pitchFamily="34" charset="0"/>
                <a:cs typeface="Arial" panose="020B0604020202020204" pitchFamily="34" charset="0"/>
              </a:rPr>
              <a:t>3-  Realizar la validación del modelo CROPGROP-Tomato para el cultivar de tomate Elbita.</a:t>
            </a:r>
            <a:endParaRPr lang="en-US" sz="2800"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6336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ítulo 1">
            <a:extLst>
              <a:ext uri="{FF2B5EF4-FFF2-40B4-BE49-F238E27FC236}">
                <a16:creationId xmlns:a16="http://schemas.microsoft.com/office/drawing/2014/main" id="{9125FE8B-8771-43FC-A814-E77BE7ABE8EC}"/>
              </a:ext>
            </a:extLst>
          </p:cNvPr>
          <p:cNvSpPr txBox="1">
            <a:spLocks/>
          </p:cNvSpPr>
          <p:nvPr/>
        </p:nvSpPr>
        <p:spPr>
          <a:xfrm>
            <a:off x="2975027" y="320704"/>
            <a:ext cx="625749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MATERIALES Y MÉTODOS</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7" name="Rectángulo redondeado 8">
            <a:extLst>
              <a:ext uri="{FF2B5EF4-FFF2-40B4-BE49-F238E27FC236}">
                <a16:creationId xmlns:a16="http://schemas.microsoft.com/office/drawing/2014/main" id="{FACAD3CA-3730-4993-8DB3-1984555F464C}"/>
              </a:ext>
            </a:extLst>
          </p:cNvPr>
          <p:cNvSpPr/>
          <p:nvPr/>
        </p:nvSpPr>
        <p:spPr>
          <a:xfrm>
            <a:off x="1038450" y="1683120"/>
            <a:ext cx="10092438" cy="783193"/>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2">
                    <a:lumMod val="50000"/>
                  </a:schemeClr>
                </a:solidFill>
                <a:latin typeface="Arial" panose="020B0604020202020204" pitchFamily="34" charset="0"/>
                <a:cs typeface="Arial" panose="020B0604020202020204" pitchFamily="34" charset="0"/>
              </a:rPr>
              <a:t>Utilizando el área central del INCA, se realizó un análisis del crecimiento del cultivar de  tomate Elbita.</a:t>
            </a:r>
            <a:endParaRPr lang="en-US" sz="2800" dirty="0">
              <a:solidFill>
                <a:schemeClr val="bg2">
                  <a:lumMod val="50000"/>
                </a:schemeClr>
              </a:solidFill>
              <a:latin typeface="Arial" panose="020B0604020202020204" pitchFamily="34" charset="0"/>
              <a:cs typeface="Arial" panose="020B0604020202020204" pitchFamily="34" charset="0"/>
            </a:endParaRPr>
          </a:p>
        </p:txBody>
      </p:sp>
      <p:graphicFrame>
        <p:nvGraphicFramePr>
          <p:cNvPr id="2" name="Tabla 2">
            <a:extLst>
              <a:ext uri="{FF2B5EF4-FFF2-40B4-BE49-F238E27FC236}">
                <a16:creationId xmlns:a16="http://schemas.microsoft.com/office/drawing/2014/main" id="{12DC2A97-97CB-428E-BB47-18702F955D13}"/>
              </a:ext>
            </a:extLst>
          </p:cNvPr>
          <p:cNvGraphicFramePr>
            <a:graphicFrameLocks noGrp="1"/>
          </p:cNvGraphicFramePr>
          <p:nvPr>
            <p:extLst>
              <p:ext uri="{D42A27DB-BD31-4B8C-83A1-F6EECF244321}">
                <p14:modId xmlns:p14="http://schemas.microsoft.com/office/powerpoint/2010/main" val="4245068830"/>
              </p:ext>
            </p:extLst>
          </p:nvPr>
        </p:nvGraphicFramePr>
        <p:xfrm>
          <a:off x="3946037" y="2951370"/>
          <a:ext cx="7526430" cy="3523926"/>
        </p:xfrm>
        <a:graphic>
          <a:graphicData uri="http://schemas.openxmlformats.org/drawingml/2006/table">
            <a:tbl>
              <a:tblPr firstRow="1" bandRow="1">
                <a:tableStyleId>{616DA210-FB5B-4158-B5E0-FEB733F419BA}</a:tableStyleId>
              </a:tblPr>
              <a:tblGrid>
                <a:gridCol w="2508810">
                  <a:extLst>
                    <a:ext uri="{9D8B030D-6E8A-4147-A177-3AD203B41FA5}">
                      <a16:colId xmlns:a16="http://schemas.microsoft.com/office/drawing/2014/main" val="495866744"/>
                    </a:ext>
                  </a:extLst>
                </a:gridCol>
                <a:gridCol w="2508810">
                  <a:extLst>
                    <a:ext uri="{9D8B030D-6E8A-4147-A177-3AD203B41FA5}">
                      <a16:colId xmlns:a16="http://schemas.microsoft.com/office/drawing/2014/main" val="3640902712"/>
                    </a:ext>
                  </a:extLst>
                </a:gridCol>
                <a:gridCol w="2508810">
                  <a:extLst>
                    <a:ext uri="{9D8B030D-6E8A-4147-A177-3AD203B41FA5}">
                      <a16:colId xmlns:a16="http://schemas.microsoft.com/office/drawing/2014/main" val="1256763451"/>
                    </a:ext>
                  </a:extLst>
                </a:gridCol>
              </a:tblGrid>
              <a:tr h="859682">
                <a:tc>
                  <a:txBody>
                    <a:bodyPr/>
                    <a:lstStyle/>
                    <a:p>
                      <a:pPr algn="ctr"/>
                      <a:r>
                        <a:rPr lang="es-ES" sz="2800" dirty="0">
                          <a:solidFill>
                            <a:schemeClr val="bg2"/>
                          </a:solidFill>
                        </a:rPr>
                        <a:t>Periodos de siembra</a:t>
                      </a:r>
                    </a:p>
                  </a:txBody>
                  <a:tcPr anchor="ctr"/>
                </a:tc>
                <a:tc>
                  <a:txBody>
                    <a:bodyPr/>
                    <a:lstStyle/>
                    <a:p>
                      <a:pPr algn="ctr"/>
                      <a:r>
                        <a:rPr lang="es-ES" sz="2800" dirty="0">
                          <a:solidFill>
                            <a:schemeClr val="bg2"/>
                          </a:solidFill>
                        </a:rPr>
                        <a:t>Fecha de siembra</a:t>
                      </a:r>
                    </a:p>
                  </a:txBody>
                  <a:tcPr anchor="ctr"/>
                </a:tc>
                <a:tc>
                  <a:txBody>
                    <a:bodyPr/>
                    <a:lstStyle/>
                    <a:p>
                      <a:pPr algn="ctr"/>
                      <a:r>
                        <a:rPr lang="es-ES" sz="2800" dirty="0">
                          <a:solidFill>
                            <a:schemeClr val="bg2"/>
                          </a:solidFill>
                        </a:rPr>
                        <a:t>Fecha de trasplante</a:t>
                      </a:r>
                    </a:p>
                  </a:txBody>
                  <a:tcPr anchor="ctr"/>
                </a:tc>
                <a:extLst>
                  <a:ext uri="{0D108BD9-81ED-4DB2-BD59-A6C34878D82A}">
                    <a16:rowId xmlns:a16="http://schemas.microsoft.com/office/drawing/2014/main" val="1285112707"/>
                  </a:ext>
                </a:extLst>
              </a:tr>
              <a:tr h="859682">
                <a:tc>
                  <a:txBody>
                    <a:bodyPr/>
                    <a:lstStyle/>
                    <a:p>
                      <a:pPr algn="ctr"/>
                      <a:r>
                        <a:rPr lang="es-ES" sz="2800" dirty="0">
                          <a:solidFill>
                            <a:schemeClr val="bg2"/>
                          </a:solidFill>
                        </a:rPr>
                        <a:t>Tardío</a:t>
                      </a:r>
                    </a:p>
                  </a:txBody>
                  <a:tcPr anchor="ctr"/>
                </a:tc>
                <a:tc>
                  <a:txBody>
                    <a:bodyPr/>
                    <a:lstStyle/>
                    <a:p>
                      <a:pPr algn="ctr">
                        <a:lnSpc>
                          <a:spcPct val="150000"/>
                        </a:lnSpc>
                        <a:spcBef>
                          <a:spcPts val="600"/>
                        </a:spcBef>
                        <a:spcAft>
                          <a:spcPts val="1000"/>
                        </a:spcAft>
                      </a:pPr>
                      <a:r>
                        <a:rPr lang="es-ES" sz="1600" dirty="0">
                          <a:solidFill>
                            <a:schemeClr val="bg2"/>
                          </a:solidFill>
                          <a:effectLst/>
                          <a:latin typeface="Arial" panose="020B0604020202020204" pitchFamily="34" charset="0"/>
                          <a:ea typeface="Calibri" panose="020F0502020204030204" pitchFamily="34" charset="0"/>
                          <a:cs typeface="SimSun" panose="02010600030101010101" pitchFamily="2" charset="-122"/>
                        </a:rPr>
                        <a:t>28 de febrero de 2022</a:t>
                      </a:r>
                      <a:endParaRPr lang="es-ES" sz="1200" dirty="0">
                        <a:solidFill>
                          <a:schemeClr val="bg2"/>
                        </a:solidFill>
                        <a:effectLst/>
                        <a:latin typeface="Calibri" panose="020F0502020204030204" pitchFamily="34" charset="0"/>
                        <a:ea typeface="SimSun" panose="02010600030101010101" pitchFamily="2" charset="-122"/>
                        <a:cs typeface="SimSun" panose="02010600030101010101" pitchFamily="2" charset="-122"/>
                      </a:endParaRPr>
                    </a:p>
                  </a:txBody>
                  <a:tcPr marL="68580" marR="68580" marT="0" marB="0" anchor="ctr"/>
                </a:tc>
                <a:tc>
                  <a:txBody>
                    <a:bodyPr/>
                    <a:lstStyle/>
                    <a:p>
                      <a:pPr algn="ctr">
                        <a:lnSpc>
                          <a:spcPct val="150000"/>
                        </a:lnSpc>
                        <a:spcBef>
                          <a:spcPts val="600"/>
                        </a:spcBef>
                        <a:spcAft>
                          <a:spcPts val="1000"/>
                        </a:spcAft>
                      </a:pPr>
                      <a:r>
                        <a:rPr lang="es-ES" sz="1600" dirty="0">
                          <a:solidFill>
                            <a:schemeClr val="bg2"/>
                          </a:solidFill>
                          <a:effectLst/>
                          <a:latin typeface="Arial" panose="020B0604020202020204" pitchFamily="34" charset="0"/>
                          <a:ea typeface="Calibri" panose="020F0502020204030204" pitchFamily="34" charset="0"/>
                          <a:cs typeface="SimSun" panose="02010600030101010101" pitchFamily="2" charset="-122"/>
                        </a:rPr>
                        <a:t>28 de marzo de 2022</a:t>
                      </a:r>
                      <a:endParaRPr lang="es-ES" sz="1200" dirty="0">
                        <a:solidFill>
                          <a:schemeClr val="bg2"/>
                        </a:solidFill>
                        <a:effectLst/>
                        <a:latin typeface="Calibri" panose="020F0502020204030204" pitchFamily="34" charset="0"/>
                        <a:ea typeface="SimSun" panose="02010600030101010101" pitchFamily="2" charset="-122"/>
                        <a:cs typeface="SimSun" panose="02010600030101010101" pitchFamily="2" charset="-122"/>
                      </a:endParaRPr>
                    </a:p>
                  </a:txBody>
                  <a:tcPr marL="68580" marR="68580" marT="0" marB="0" anchor="ctr"/>
                </a:tc>
                <a:extLst>
                  <a:ext uri="{0D108BD9-81ED-4DB2-BD59-A6C34878D82A}">
                    <a16:rowId xmlns:a16="http://schemas.microsoft.com/office/drawing/2014/main" val="3684843040"/>
                  </a:ext>
                </a:extLst>
              </a:tr>
              <a:tr h="859682">
                <a:tc>
                  <a:txBody>
                    <a:bodyPr/>
                    <a:lstStyle/>
                    <a:p>
                      <a:pPr algn="ctr"/>
                      <a:r>
                        <a:rPr lang="es-ES" sz="2800" dirty="0">
                          <a:solidFill>
                            <a:schemeClr val="bg2"/>
                          </a:solidFill>
                        </a:rPr>
                        <a:t>Temprano</a:t>
                      </a:r>
                    </a:p>
                  </a:txBody>
                  <a:tcPr anchor="ctr"/>
                </a:tc>
                <a:tc>
                  <a:txBody>
                    <a:bodyPr/>
                    <a:lstStyle/>
                    <a:p>
                      <a:pPr algn="ctr">
                        <a:lnSpc>
                          <a:spcPct val="150000"/>
                        </a:lnSpc>
                        <a:spcBef>
                          <a:spcPts val="600"/>
                        </a:spcBef>
                        <a:spcAft>
                          <a:spcPts val="1000"/>
                        </a:spcAft>
                      </a:pPr>
                      <a:r>
                        <a:rPr lang="es-ES" sz="1600">
                          <a:solidFill>
                            <a:schemeClr val="bg2"/>
                          </a:solidFill>
                          <a:effectLst/>
                          <a:latin typeface="Arial" panose="020B0604020202020204" pitchFamily="34" charset="0"/>
                          <a:ea typeface="Calibri" panose="020F0502020204030204" pitchFamily="34" charset="0"/>
                          <a:cs typeface="SimSun" panose="02010600030101010101" pitchFamily="2" charset="-122"/>
                        </a:rPr>
                        <a:t>16 de agosto de 2022</a:t>
                      </a:r>
                      <a:endParaRPr lang="es-ES" sz="1200">
                        <a:solidFill>
                          <a:schemeClr val="bg2"/>
                        </a:solidFill>
                        <a:effectLst/>
                        <a:latin typeface="Calibri" panose="020F0502020204030204" pitchFamily="34" charset="0"/>
                        <a:ea typeface="SimSun" panose="02010600030101010101" pitchFamily="2" charset="-122"/>
                        <a:cs typeface="SimSun" panose="02010600030101010101" pitchFamily="2" charset="-122"/>
                      </a:endParaRPr>
                    </a:p>
                  </a:txBody>
                  <a:tcPr marL="68580" marR="68580" marT="0" marB="0" anchor="ctr"/>
                </a:tc>
                <a:tc>
                  <a:txBody>
                    <a:bodyPr/>
                    <a:lstStyle/>
                    <a:p>
                      <a:pPr algn="ctr">
                        <a:lnSpc>
                          <a:spcPct val="150000"/>
                        </a:lnSpc>
                        <a:spcBef>
                          <a:spcPts val="600"/>
                        </a:spcBef>
                        <a:spcAft>
                          <a:spcPts val="1000"/>
                        </a:spcAft>
                      </a:pPr>
                      <a:r>
                        <a:rPr lang="es-ES" sz="1600">
                          <a:solidFill>
                            <a:schemeClr val="bg2"/>
                          </a:solidFill>
                          <a:effectLst/>
                          <a:latin typeface="Arial" panose="020B0604020202020204" pitchFamily="34" charset="0"/>
                          <a:ea typeface="Calibri" panose="020F0502020204030204" pitchFamily="34" charset="0"/>
                          <a:cs typeface="SimSun" panose="02010600030101010101" pitchFamily="2" charset="-122"/>
                        </a:rPr>
                        <a:t>13 de septiembre de 2022</a:t>
                      </a:r>
                      <a:endParaRPr lang="es-ES" sz="1200">
                        <a:solidFill>
                          <a:schemeClr val="bg2"/>
                        </a:solidFill>
                        <a:effectLst/>
                        <a:latin typeface="Calibri" panose="020F0502020204030204" pitchFamily="34" charset="0"/>
                        <a:ea typeface="SimSun" panose="02010600030101010101" pitchFamily="2" charset="-122"/>
                        <a:cs typeface="SimSun" panose="02010600030101010101" pitchFamily="2" charset="-122"/>
                      </a:endParaRPr>
                    </a:p>
                  </a:txBody>
                  <a:tcPr marL="68580" marR="68580" marT="0" marB="0" anchor="ctr"/>
                </a:tc>
                <a:extLst>
                  <a:ext uri="{0D108BD9-81ED-4DB2-BD59-A6C34878D82A}">
                    <a16:rowId xmlns:a16="http://schemas.microsoft.com/office/drawing/2014/main" val="292369973"/>
                  </a:ext>
                </a:extLst>
              </a:tr>
              <a:tr h="859682">
                <a:tc>
                  <a:txBody>
                    <a:bodyPr/>
                    <a:lstStyle/>
                    <a:p>
                      <a:pPr algn="ctr"/>
                      <a:r>
                        <a:rPr lang="es-ES" sz="2800" dirty="0">
                          <a:solidFill>
                            <a:schemeClr val="bg2"/>
                          </a:solidFill>
                        </a:rPr>
                        <a:t>Óptimo</a:t>
                      </a:r>
                    </a:p>
                  </a:txBody>
                  <a:tcPr anchor="ctr"/>
                </a:tc>
                <a:tc>
                  <a:txBody>
                    <a:bodyPr/>
                    <a:lstStyle/>
                    <a:p>
                      <a:pPr algn="ctr">
                        <a:lnSpc>
                          <a:spcPct val="150000"/>
                        </a:lnSpc>
                        <a:spcBef>
                          <a:spcPts val="600"/>
                        </a:spcBef>
                        <a:spcAft>
                          <a:spcPts val="1000"/>
                        </a:spcAft>
                      </a:pPr>
                      <a:r>
                        <a:rPr lang="es-ES" sz="1600" dirty="0">
                          <a:solidFill>
                            <a:schemeClr val="bg2"/>
                          </a:solidFill>
                          <a:effectLst/>
                          <a:latin typeface="Arial" panose="020B0604020202020204" pitchFamily="34" charset="0"/>
                          <a:ea typeface="Calibri" panose="020F0502020204030204" pitchFamily="34" charset="0"/>
                          <a:cs typeface="SimSun" panose="02010600030101010101" pitchFamily="2" charset="-122"/>
                        </a:rPr>
                        <a:t>15 de diciembre de 2022</a:t>
                      </a:r>
                      <a:endParaRPr lang="es-ES" sz="1200" dirty="0">
                        <a:solidFill>
                          <a:schemeClr val="bg2"/>
                        </a:solidFill>
                        <a:effectLst/>
                        <a:latin typeface="Calibri" panose="020F0502020204030204" pitchFamily="34" charset="0"/>
                        <a:ea typeface="SimSun" panose="02010600030101010101" pitchFamily="2" charset="-122"/>
                        <a:cs typeface="SimSun" panose="02010600030101010101" pitchFamily="2" charset="-122"/>
                      </a:endParaRPr>
                    </a:p>
                  </a:txBody>
                  <a:tcPr marL="68580" marR="68580" marT="0" marB="0" anchor="ctr"/>
                </a:tc>
                <a:tc>
                  <a:txBody>
                    <a:bodyPr/>
                    <a:lstStyle/>
                    <a:p>
                      <a:pPr algn="ctr">
                        <a:lnSpc>
                          <a:spcPct val="150000"/>
                        </a:lnSpc>
                        <a:spcBef>
                          <a:spcPts val="600"/>
                        </a:spcBef>
                        <a:spcAft>
                          <a:spcPts val="1000"/>
                        </a:spcAft>
                      </a:pPr>
                      <a:r>
                        <a:rPr lang="es-ES" sz="1600" dirty="0">
                          <a:solidFill>
                            <a:schemeClr val="bg2"/>
                          </a:solidFill>
                          <a:effectLst/>
                          <a:latin typeface="Arial" panose="020B0604020202020204" pitchFamily="34" charset="0"/>
                          <a:ea typeface="Calibri" panose="020F0502020204030204" pitchFamily="34" charset="0"/>
                          <a:cs typeface="SimSun" panose="02010600030101010101" pitchFamily="2" charset="-122"/>
                        </a:rPr>
                        <a:t>11 de enero de 2023</a:t>
                      </a:r>
                      <a:endParaRPr lang="es-ES" sz="1200" dirty="0">
                        <a:solidFill>
                          <a:schemeClr val="bg2"/>
                        </a:solidFill>
                        <a:effectLst/>
                        <a:latin typeface="Calibri" panose="020F0502020204030204" pitchFamily="34" charset="0"/>
                        <a:ea typeface="SimSun" panose="02010600030101010101" pitchFamily="2" charset="-122"/>
                        <a:cs typeface="SimSun" panose="02010600030101010101" pitchFamily="2" charset="-122"/>
                      </a:endParaRPr>
                    </a:p>
                  </a:txBody>
                  <a:tcPr marL="68580" marR="68580" marT="0" marB="0" anchor="ctr"/>
                </a:tc>
                <a:extLst>
                  <a:ext uri="{0D108BD9-81ED-4DB2-BD59-A6C34878D82A}">
                    <a16:rowId xmlns:a16="http://schemas.microsoft.com/office/drawing/2014/main" val="224033683"/>
                  </a:ext>
                </a:extLst>
              </a:tr>
            </a:tbl>
          </a:graphicData>
        </a:graphic>
      </p:graphicFrame>
      <p:sp>
        <p:nvSpPr>
          <p:cNvPr id="4" name="Cerrar llave 3">
            <a:extLst>
              <a:ext uri="{FF2B5EF4-FFF2-40B4-BE49-F238E27FC236}">
                <a16:creationId xmlns:a16="http://schemas.microsoft.com/office/drawing/2014/main" id="{D6477D72-EAC2-46A4-9B85-4CAADBC45EC3}"/>
              </a:ext>
            </a:extLst>
          </p:cNvPr>
          <p:cNvSpPr/>
          <p:nvPr/>
        </p:nvSpPr>
        <p:spPr>
          <a:xfrm flipH="1">
            <a:off x="3254780" y="3975567"/>
            <a:ext cx="669949" cy="1536569"/>
          </a:xfrm>
          <a:prstGeom prst="rightBrace">
            <a:avLst/>
          </a:prstGeom>
          <a:ln w="28575">
            <a:solidFill>
              <a:srgbClr val="399A4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 name="Rectángulo redondeado 8">
            <a:extLst>
              <a:ext uri="{FF2B5EF4-FFF2-40B4-BE49-F238E27FC236}">
                <a16:creationId xmlns:a16="http://schemas.microsoft.com/office/drawing/2014/main" id="{662DFBCC-79D4-4F27-A728-430D7D38F94D}"/>
              </a:ext>
            </a:extLst>
          </p:cNvPr>
          <p:cNvSpPr/>
          <p:nvPr/>
        </p:nvSpPr>
        <p:spPr>
          <a:xfrm>
            <a:off x="779085" y="4522818"/>
            <a:ext cx="2276573" cy="442674"/>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2">
                    <a:lumMod val="50000"/>
                  </a:schemeClr>
                </a:solidFill>
                <a:latin typeface="Arial" panose="020B0604020202020204" pitchFamily="34" charset="0"/>
                <a:cs typeface="Arial" panose="020B0604020202020204" pitchFamily="34" charset="0"/>
              </a:rPr>
              <a:t>Calibración</a:t>
            </a:r>
            <a:endParaRPr lang="en-US" sz="2800" dirty="0">
              <a:solidFill>
                <a:schemeClr val="bg2">
                  <a:lumMod val="50000"/>
                </a:schemeClr>
              </a:solidFill>
              <a:latin typeface="Arial" panose="020B0604020202020204" pitchFamily="34" charset="0"/>
              <a:cs typeface="Arial" panose="020B0604020202020204" pitchFamily="34" charset="0"/>
            </a:endParaRPr>
          </a:p>
        </p:txBody>
      </p:sp>
      <p:sp>
        <p:nvSpPr>
          <p:cNvPr id="10" name="Cerrar llave 9">
            <a:extLst>
              <a:ext uri="{FF2B5EF4-FFF2-40B4-BE49-F238E27FC236}">
                <a16:creationId xmlns:a16="http://schemas.microsoft.com/office/drawing/2014/main" id="{E51194CC-10A6-4BB0-BC82-C7A635284699}"/>
              </a:ext>
            </a:extLst>
          </p:cNvPr>
          <p:cNvSpPr/>
          <p:nvPr/>
        </p:nvSpPr>
        <p:spPr>
          <a:xfrm flipH="1">
            <a:off x="3255125" y="5674933"/>
            <a:ext cx="690155" cy="735291"/>
          </a:xfrm>
          <a:prstGeom prst="rightBrace">
            <a:avLst/>
          </a:prstGeom>
          <a:ln w="28575">
            <a:solidFill>
              <a:srgbClr val="399A4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 name="Rectángulo redondeado 8">
            <a:extLst>
              <a:ext uri="{FF2B5EF4-FFF2-40B4-BE49-F238E27FC236}">
                <a16:creationId xmlns:a16="http://schemas.microsoft.com/office/drawing/2014/main" id="{0BB3538D-5BF5-4893-BAB3-CD289712F0B5}"/>
              </a:ext>
            </a:extLst>
          </p:cNvPr>
          <p:cNvSpPr/>
          <p:nvPr/>
        </p:nvSpPr>
        <p:spPr>
          <a:xfrm>
            <a:off x="768811" y="5609885"/>
            <a:ext cx="2276573" cy="783193"/>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2">
                    <a:lumMod val="50000"/>
                  </a:schemeClr>
                </a:solidFill>
                <a:latin typeface="Arial" panose="020B0604020202020204" pitchFamily="34" charset="0"/>
                <a:cs typeface="Arial" panose="020B0604020202020204" pitchFamily="34" charset="0"/>
              </a:rPr>
              <a:t>Validación del ajuste del modelo</a:t>
            </a:r>
            <a:endParaRPr lang="en-US" sz="2800" dirty="0">
              <a:solidFill>
                <a:schemeClr val="bg2">
                  <a:lumMod val="50000"/>
                </a:schemeClr>
              </a:solidFill>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9" name="Imagen 5"/>
          <p:cNvPicPr>
            <a:picLocks noChangeAspect="1"/>
          </p:cNvPicPr>
          <p:nvPr/>
        </p:nvPicPr>
        <p:blipFill>
          <a:blip r:embed="rId3"/>
          <a:srcRect/>
          <a:stretch>
            <a:fillRect/>
          </a:stretch>
        </p:blipFill>
        <p:spPr bwMode="auto">
          <a:xfrm>
            <a:off x="9623478" y="4407762"/>
            <a:ext cx="1498164" cy="212953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2" name="Título 1">
            <a:extLst>
              <a:ext uri="{FF2B5EF4-FFF2-40B4-BE49-F238E27FC236}">
                <a16:creationId xmlns:a16="http://schemas.microsoft.com/office/drawing/2014/main" id="{9125FE8B-8771-43FC-A814-E77BE7ABE8EC}"/>
              </a:ext>
            </a:extLst>
          </p:cNvPr>
          <p:cNvSpPr txBox="1">
            <a:spLocks/>
          </p:cNvSpPr>
          <p:nvPr/>
        </p:nvSpPr>
        <p:spPr>
          <a:xfrm>
            <a:off x="2975027" y="320704"/>
            <a:ext cx="625749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MATERIALES Y MÉTODOS</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7" name="Rectángulo redondeado 8">
            <a:extLst>
              <a:ext uri="{FF2B5EF4-FFF2-40B4-BE49-F238E27FC236}">
                <a16:creationId xmlns:a16="http://schemas.microsoft.com/office/drawing/2014/main" id="{2DBDBF6C-9ACF-43C9-AD0C-1BD2396C902C}"/>
              </a:ext>
            </a:extLst>
          </p:cNvPr>
          <p:cNvSpPr/>
          <p:nvPr/>
        </p:nvSpPr>
        <p:spPr>
          <a:xfrm>
            <a:off x="834613" y="1591301"/>
            <a:ext cx="7201946" cy="1464231"/>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es-ES" altLang="en-US" sz="2000" dirty="0">
                <a:solidFill>
                  <a:schemeClr val="bg2">
                    <a:lumMod val="50000"/>
                  </a:schemeClr>
                </a:solidFill>
                <a:latin typeface="Arial" panose="020B0604020202020204" pitchFamily="34" charset="0"/>
                <a:cs typeface="Arial" panose="020B0604020202020204" pitchFamily="34" charset="0"/>
              </a:rPr>
              <a:t>Las semillas se sembraron en un cepellón de 196 alveolos, que contenía un sustrato compuesto por suelo Ferralítico Rojo Lixiviado eútrico (Hernández </a:t>
            </a:r>
            <a:r>
              <a:rPr lang="es-ES" altLang="en-US" sz="2000" i="1" dirty="0">
                <a:solidFill>
                  <a:schemeClr val="bg2">
                    <a:lumMod val="50000"/>
                  </a:schemeClr>
                </a:solidFill>
                <a:latin typeface="Arial" panose="020B0604020202020204" pitchFamily="34" charset="0"/>
                <a:cs typeface="Arial" panose="020B0604020202020204" pitchFamily="34" charset="0"/>
              </a:rPr>
              <a:t>et al</a:t>
            </a:r>
            <a:r>
              <a:rPr lang="es-ES" altLang="en-US" sz="2000" dirty="0">
                <a:solidFill>
                  <a:schemeClr val="bg2">
                    <a:lumMod val="50000"/>
                  </a:schemeClr>
                </a:solidFill>
                <a:latin typeface="Arial" panose="020B0604020202020204" pitchFamily="34" charset="0"/>
                <a:cs typeface="Arial" panose="020B0604020202020204" pitchFamily="34" charset="0"/>
              </a:rPr>
              <a:t>., 2015) cachaza y zeolita, en proporción 1:2:1 (Florido </a:t>
            </a:r>
            <a:r>
              <a:rPr lang="es-ES" altLang="en-US" sz="2000" i="1" dirty="0">
                <a:solidFill>
                  <a:schemeClr val="bg2">
                    <a:lumMod val="50000"/>
                  </a:schemeClr>
                </a:solidFill>
                <a:latin typeface="Arial" panose="020B0604020202020204" pitchFamily="34" charset="0"/>
                <a:cs typeface="Arial" panose="020B0604020202020204" pitchFamily="34" charset="0"/>
              </a:rPr>
              <a:t>et al</a:t>
            </a:r>
            <a:r>
              <a:rPr lang="es-ES" altLang="en-US" sz="2000" dirty="0">
                <a:solidFill>
                  <a:schemeClr val="bg2">
                    <a:lumMod val="50000"/>
                  </a:schemeClr>
                </a:solidFill>
                <a:latin typeface="Arial" panose="020B0604020202020204" pitchFamily="34" charset="0"/>
                <a:cs typeface="Arial" panose="020B0604020202020204" pitchFamily="34" charset="0"/>
              </a:rPr>
              <a:t>., 2021).</a:t>
            </a:r>
          </a:p>
        </p:txBody>
      </p:sp>
      <p:sp>
        <p:nvSpPr>
          <p:cNvPr id="8" name="Rectángulo redondeado 8">
            <a:extLst>
              <a:ext uri="{FF2B5EF4-FFF2-40B4-BE49-F238E27FC236}">
                <a16:creationId xmlns:a16="http://schemas.microsoft.com/office/drawing/2014/main" id="{E29991F2-59DA-4588-AB07-1D8F432A5559}"/>
              </a:ext>
            </a:extLst>
          </p:cNvPr>
          <p:cNvSpPr/>
          <p:nvPr/>
        </p:nvSpPr>
        <p:spPr>
          <a:xfrm>
            <a:off x="834612" y="3326170"/>
            <a:ext cx="7201947" cy="1804749"/>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es-ES" altLang="en-US" sz="2000" dirty="0">
                <a:solidFill>
                  <a:schemeClr val="bg2">
                    <a:lumMod val="50000"/>
                  </a:schemeClr>
                </a:solidFill>
                <a:latin typeface="Arial" panose="020B0604020202020204" pitchFamily="34" charset="0"/>
                <a:cs typeface="Arial" panose="020B0604020202020204" pitchFamily="34" charset="0"/>
              </a:rPr>
              <a:t>Aproximadamente a los 25 días después de germinadas las plántulas se trasplantaron a canteros de asbesto cemento al aire libre, que contenían una mezcla de suelo igualmente Ferralítico Rojo Lixiviado eútrico, caracterizado por una fertilidad de media a alta y cachaza en proporción 3:1.</a:t>
            </a:r>
          </a:p>
        </p:txBody>
      </p:sp>
      <p:sp>
        <p:nvSpPr>
          <p:cNvPr id="9" name="Rectángulo redondeado 8">
            <a:extLst>
              <a:ext uri="{FF2B5EF4-FFF2-40B4-BE49-F238E27FC236}">
                <a16:creationId xmlns:a16="http://schemas.microsoft.com/office/drawing/2014/main" id="{CCC97923-0267-4F72-890D-4A266158E765}"/>
              </a:ext>
            </a:extLst>
          </p:cNvPr>
          <p:cNvSpPr/>
          <p:nvPr/>
        </p:nvSpPr>
        <p:spPr>
          <a:xfrm>
            <a:off x="834612" y="5413584"/>
            <a:ext cx="7547387" cy="1123712"/>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es-ES" altLang="en-US" sz="2000" dirty="0">
                <a:solidFill>
                  <a:schemeClr val="bg2">
                    <a:lumMod val="50000"/>
                  </a:schemeClr>
                </a:solidFill>
                <a:latin typeface="Arial" panose="020B0604020202020204" pitchFamily="34" charset="0"/>
                <a:cs typeface="Arial" panose="020B0604020202020204" pitchFamily="34" charset="0"/>
              </a:rPr>
              <a:t>Las atenciones culturales en todos los casos se efectuaron según Manual Técnico para Organopónicos, Huertos intensivos y organoponía semiprotegida (Rodríguez </a:t>
            </a:r>
            <a:r>
              <a:rPr lang="es-ES" altLang="en-US" sz="2000" i="1" dirty="0">
                <a:solidFill>
                  <a:schemeClr val="bg2">
                    <a:lumMod val="50000"/>
                  </a:schemeClr>
                </a:solidFill>
                <a:latin typeface="Arial" panose="020B0604020202020204" pitchFamily="34" charset="0"/>
                <a:cs typeface="Arial" panose="020B0604020202020204" pitchFamily="34" charset="0"/>
              </a:rPr>
              <a:t>et al</a:t>
            </a:r>
            <a:r>
              <a:rPr lang="es-ES" altLang="en-US" sz="2000" dirty="0">
                <a:solidFill>
                  <a:schemeClr val="bg2">
                    <a:lumMod val="50000"/>
                  </a:schemeClr>
                </a:solidFill>
                <a:latin typeface="Arial" panose="020B0604020202020204" pitchFamily="34" charset="0"/>
                <a:cs typeface="Arial" panose="020B0604020202020204" pitchFamily="34" charset="0"/>
              </a:rPr>
              <a:t>., 2007).</a:t>
            </a:r>
          </a:p>
        </p:txBody>
      </p:sp>
      <p:pic>
        <p:nvPicPr>
          <p:cNvPr id="4" name="Imagen 3">
            <a:extLst>
              <a:ext uri="{FF2B5EF4-FFF2-40B4-BE49-F238E27FC236}">
                <a16:creationId xmlns:a16="http://schemas.microsoft.com/office/drawing/2014/main" id="{B8A81835-6AA7-4B20-9725-B2D3369365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70074" y="2076696"/>
            <a:ext cx="2610230" cy="19576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255398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redondeado 21">
            <a:extLst>
              <a:ext uri="{FF2B5EF4-FFF2-40B4-BE49-F238E27FC236}">
                <a16:creationId xmlns:a16="http://schemas.microsoft.com/office/drawing/2014/main" id="{9E7384A6-EF07-4FAF-9C75-0D70E7712096}"/>
              </a:ext>
            </a:extLst>
          </p:cNvPr>
          <p:cNvSpPr/>
          <p:nvPr/>
        </p:nvSpPr>
        <p:spPr>
          <a:xfrm>
            <a:off x="2370416" y="1635811"/>
            <a:ext cx="7461741" cy="1119783"/>
          </a:xfrm>
          <a:prstGeom prst="roundRect">
            <a:avLst>
              <a:gd name="adj" fmla="val 21193"/>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nchor="ctr">
            <a:spAutoFit/>
          </a:bodyPr>
          <a:lstStyle/>
          <a:p>
            <a:pPr algn="ctr">
              <a:spcBef>
                <a:spcPts val="600"/>
              </a:spcBef>
            </a:pPr>
            <a:r>
              <a:rPr lang="es-ES" dirty="0">
                <a:solidFill>
                  <a:schemeClr val="bg2">
                    <a:lumMod val="50000"/>
                  </a:schemeClr>
                </a:solidFill>
                <a:latin typeface="Arial" panose="020B0604020202020204" pitchFamily="34" charset="0"/>
                <a:cs typeface="Arial" panose="020B0604020202020204" pitchFamily="34" charset="0"/>
              </a:rPr>
              <a:t>Se tomaron aleatoriamente tres plantas del cultivar de tomate Elbita, con intervalos de aproximadamente 10 días, desde el inicio del trasplante hasta la fructificación. Este muestreo fue destructivo. </a:t>
            </a:r>
            <a:endParaRPr lang="es-ES" b="1" dirty="0">
              <a:solidFill>
                <a:schemeClr val="bg2">
                  <a:lumMod val="50000"/>
                </a:schemeClr>
              </a:solidFill>
              <a:latin typeface="Arial" panose="020B0604020202020204" pitchFamily="34" charset="0"/>
              <a:cs typeface="Arial" panose="020B0604020202020204" pitchFamily="34" charset="0"/>
            </a:endParaRPr>
          </a:p>
        </p:txBody>
      </p:sp>
      <p:sp>
        <p:nvSpPr>
          <p:cNvPr id="24" name="Rectángulo redondeado 21">
            <a:extLst>
              <a:ext uri="{FF2B5EF4-FFF2-40B4-BE49-F238E27FC236}">
                <a16:creationId xmlns:a16="http://schemas.microsoft.com/office/drawing/2014/main" id="{397B6419-4E7E-4DD5-8E00-B75E3D252D79}"/>
              </a:ext>
            </a:extLst>
          </p:cNvPr>
          <p:cNvSpPr/>
          <p:nvPr/>
        </p:nvSpPr>
        <p:spPr>
          <a:xfrm>
            <a:off x="202572" y="3185888"/>
            <a:ext cx="4218599" cy="2267069"/>
          </a:xfrm>
          <a:prstGeom prst="roundRect">
            <a:avLst>
              <a:gd name="adj" fmla="val 19081"/>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u="sng" dirty="0">
                <a:solidFill>
                  <a:schemeClr val="bg2">
                    <a:lumMod val="50000"/>
                  </a:schemeClr>
                </a:solidFill>
                <a:latin typeface="Arial" panose="020B0604020202020204" pitchFamily="34" charset="0"/>
                <a:cs typeface="Arial" panose="020B0604020202020204" pitchFamily="34" charset="0"/>
              </a:rPr>
              <a:t>Evaluaciones realizadas:</a:t>
            </a:r>
          </a:p>
          <a:p>
            <a:r>
              <a:rPr lang="es-ES" b="1" dirty="0">
                <a:solidFill>
                  <a:schemeClr val="bg2">
                    <a:lumMod val="50000"/>
                  </a:schemeClr>
                </a:solidFill>
                <a:latin typeface="Arial" panose="020B0604020202020204" pitchFamily="34" charset="0"/>
                <a:cs typeface="Arial" panose="020B0604020202020204" pitchFamily="34" charset="0"/>
              </a:rPr>
              <a:t>Días a la antesis (DDS)</a:t>
            </a:r>
          </a:p>
          <a:p>
            <a:r>
              <a:rPr lang="es-ES" b="1" dirty="0">
                <a:solidFill>
                  <a:schemeClr val="bg2">
                    <a:lumMod val="50000"/>
                  </a:schemeClr>
                </a:solidFill>
                <a:latin typeface="Arial" panose="020B0604020202020204" pitchFamily="34" charset="0"/>
                <a:cs typeface="Arial" panose="020B0604020202020204" pitchFamily="34" charset="0"/>
              </a:rPr>
              <a:t>Días a la maduración (DDS)</a:t>
            </a:r>
          </a:p>
          <a:p>
            <a:r>
              <a:rPr lang="es-ES" dirty="0">
                <a:solidFill>
                  <a:schemeClr val="bg2">
                    <a:lumMod val="50000"/>
                  </a:schemeClr>
                </a:solidFill>
                <a:latin typeface="Arial" panose="020B0604020202020204" pitchFamily="34" charset="0"/>
                <a:cs typeface="Arial" panose="020B0604020202020204" pitchFamily="34" charset="0"/>
              </a:rPr>
              <a:t>Masa seca de las hojas (kg ha</a:t>
            </a:r>
            <a:r>
              <a:rPr lang="es-ES" baseline="30000" dirty="0">
                <a:solidFill>
                  <a:schemeClr val="bg2">
                    <a:lumMod val="50000"/>
                  </a:schemeClr>
                </a:solidFill>
                <a:latin typeface="Arial" panose="020B0604020202020204" pitchFamily="34" charset="0"/>
                <a:cs typeface="Arial" panose="020B0604020202020204" pitchFamily="34" charset="0"/>
              </a:rPr>
              <a:t>-1</a:t>
            </a:r>
            <a:r>
              <a:rPr lang="es-ES" dirty="0">
                <a:solidFill>
                  <a:schemeClr val="bg2">
                    <a:lumMod val="50000"/>
                  </a:schemeClr>
                </a:solidFill>
                <a:latin typeface="Arial" panose="020B0604020202020204" pitchFamily="34" charset="0"/>
                <a:cs typeface="Arial" panose="020B0604020202020204" pitchFamily="34" charset="0"/>
              </a:rPr>
              <a:t>)</a:t>
            </a:r>
          </a:p>
          <a:p>
            <a:r>
              <a:rPr lang="es-ES" dirty="0">
                <a:solidFill>
                  <a:schemeClr val="bg2">
                    <a:lumMod val="50000"/>
                  </a:schemeClr>
                </a:solidFill>
                <a:latin typeface="Arial" panose="020B0604020202020204" pitchFamily="34" charset="0"/>
                <a:cs typeface="Arial" panose="020B0604020202020204" pitchFamily="34" charset="0"/>
              </a:rPr>
              <a:t>Masa seca de los tallos (kg ha</a:t>
            </a:r>
            <a:r>
              <a:rPr lang="es-ES" baseline="30000" dirty="0">
                <a:solidFill>
                  <a:schemeClr val="bg2">
                    <a:lumMod val="50000"/>
                  </a:schemeClr>
                </a:solidFill>
                <a:latin typeface="Arial" panose="020B0604020202020204" pitchFamily="34" charset="0"/>
                <a:cs typeface="Arial" panose="020B0604020202020204" pitchFamily="34" charset="0"/>
              </a:rPr>
              <a:t>-1</a:t>
            </a:r>
            <a:r>
              <a:rPr lang="es-ES" dirty="0">
                <a:solidFill>
                  <a:schemeClr val="bg2">
                    <a:lumMod val="50000"/>
                  </a:schemeClr>
                </a:solidFill>
                <a:latin typeface="Arial" panose="020B0604020202020204" pitchFamily="34" charset="0"/>
                <a:cs typeface="Arial" panose="020B0604020202020204" pitchFamily="34" charset="0"/>
              </a:rPr>
              <a:t>)</a:t>
            </a:r>
          </a:p>
          <a:p>
            <a:r>
              <a:rPr lang="es-ES" dirty="0">
                <a:solidFill>
                  <a:schemeClr val="bg2">
                    <a:lumMod val="50000"/>
                  </a:schemeClr>
                </a:solidFill>
                <a:latin typeface="Arial" panose="020B0604020202020204" pitchFamily="34" charset="0"/>
                <a:cs typeface="Arial" panose="020B0604020202020204" pitchFamily="34" charset="0"/>
              </a:rPr>
              <a:t>Masa seca de las raíces (kg ha</a:t>
            </a:r>
            <a:r>
              <a:rPr lang="es-ES" baseline="30000" dirty="0">
                <a:solidFill>
                  <a:schemeClr val="bg2">
                    <a:lumMod val="50000"/>
                  </a:schemeClr>
                </a:solidFill>
                <a:latin typeface="Arial" panose="020B0604020202020204" pitchFamily="34" charset="0"/>
                <a:cs typeface="Arial" panose="020B0604020202020204" pitchFamily="34" charset="0"/>
              </a:rPr>
              <a:t>-1</a:t>
            </a:r>
            <a:r>
              <a:rPr lang="es-ES" dirty="0">
                <a:solidFill>
                  <a:schemeClr val="bg2">
                    <a:lumMod val="50000"/>
                  </a:schemeClr>
                </a:solidFill>
                <a:latin typeface="Arial" panose="020B0604020202020204" pitchFamily="34" charset="0"/>
                <a:cs typeface="Arial" panose="020B0604020202020204" pitchFamily="34" charset="0"/>
              </a:rPr>
              <a:t>)</a:t>
            </a:r>
          </a:p>
          <a:p>
            <a:r>
              <a:rPr lang="es-ES" dirty="0">
                <a:solidFill>
                  <a:schemeClr val="bg2">
                    <a:lumMod val="50000"/>
                  </a:schemeClr>
                </a:solidFill>
                <a:latin typeface="Arial" panose="020B0604020202020204" pitchFamily="34" charset="0"/>
                <a:cs typeface="Arial" panose="020B0604020202020204" pitchFamily="34" charset="0"/>
              </a:rPr>
              <a:t>Índice de Área Foliar (</a:t>
            </a:r>
            <a:r>
              <a:rPr lang="es-ES" dirty="0">
                <a:solidFill>
                  <a:schemeClr val="bg2"/>
                </a:solidFill>
                <a:effectLst/>
                <a:latin typeface="Arial" panose="020B0604020202020204" pitchFamily="34" charset="0"/>
                <a:ea typeface="SimSun" panose="02010600030101010101" pitchFamily="2" charset="-122"/>
              </a:rPr>
              <a:t>m</a:t>
            </a:r>
            <a:r>
              <a:rPr lang="es-ES" baseline="30000" dirty="0">
                <a:solidFill>
                  <a:schemeClr val="bg2"/>
                </a:solidFill>
                <a:effectLst/>
                <a:latin typeface="Arial" panose="020B0604020202020204" pitchFamily="34" charset="0"/>
                <a:ea typeface="SimSun" panose="02010600030101010101" pitchFamily="2" charset="-122"/>
              </a:rPr>
              <a:t>2</a:t>
            </a:r>
            <a:r>
              <a:rPr lang="es-ES" dirty="0">
                <a:solidFill>
                  <a:schemeClr val="bg2"/>
                </a:solidFill>
                <a:effectLst/>
                <a:latin typeface="Arial" panose="020B0604020202020204" pitchFamily="34" charset="0"/>
                <a:ea typeface="SimSun" panose="02010600030101010101" pitchFamily="2" charset="-122"/>
              </a:rPr>
              <a:t> m</a:t>
            </a:r>
            <a:r>
              <a:rPr lang="es-ES" baseline="30000" dirty="0">
                <a:solidFill>
                  <a:schemeClr val="bg2"/>
                </a:solidFill>
                <a:effectLst/>
                <a:latin typeface="Arial" panose="020B0604020202020204" pitchFamily="34" charset="0"/>
                <a:ea typeface="SimSun" panose="02010600030101010101" pitchFamily="2" charset="-122"/>
              </a:rPr>
              <a:t>-2</a:t>
            </a:r>
            <a:r>
              <a:rPr lang="es-ES" dirty="0">
                <a:solidFill>
                  <a:schemeClr val="bg2">
                    <a:lumMod val="50000"/>
                  </a:schemeClr>
                </a:solidFill>
                <a:latin typeface="Arial" panose="020B0604020202020204" pitchFamily="34" charset="0"/>
                <a:cs typeface="Arial" panose="020B0604020202020204" pitchFamily="34" charset="0"/>
              </a:rPr>
              <a:t>)</a:t>
            </a:r>
          </a:p>
        </p:txBody>
      </p:sp>
      <p:sp>
        <p:nvSpPr>
          <p:cNvPr id="25" name="Rectángulo redondeado 21">
            <a:extLst>
              <a:ext uri="{FF2B5EF4-FFF2-40B4-BE49-F238E27FC236}">
                <a16:creationId xmlns:a16="http://schemas.microsoft.com/office/drawing/2014/main" id="{2A9987EA-7254-45A1-9481-9791ED23C97A}"/>
              </a:ext>
            </a:extLst>
          </p:cNvPr>
          <p:cNvSpPr/>
          <p:nvPr/>
        </p:nvSpPr>
        <p:spPr>
          <a:xfrm>
            <a:off x="7595986" y="3267304"/>
            <a:ext cx="4393442" cy="1030486"/>
          </a:xfrm>
          <a:prstGeom prst="roundRect">
            <a:avLst>
              <a:gd name="adj" fmla="val 19081"/>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r>
              <a:rPr lang="es-ES" u="sng" dirty="0">
                <a:solidFill>
                  <a:schemeClr val="bg2">
                    <a:lumMod val="50000"/>
                  </a:schemeClr>
                </a:solidFill>
                <a:latin typeface="Arial" panose="020B0604020202020204" pitchFamily="34" charset="0"/>
                <a:cs typeface="Arial" panose="020B0604020202020204" pitchFamily="34" charset="0"/>
              </a:rPr>
              <a:t>Etapa final del cultivo se evaluaron:</a:t>
            </a:r>
          </a:p>
          <a:p>
            <a:r>
              <a:rPr lang="es-ES" b="1" dirty="0">
                <a:solidFill>
                  <a:schemeClr val="bg2">
                    <a:lumMod val="50000"/>
                  </a:schemeClr>
                </a:solidFill>
                <a:latin typeface="Arial" panose="020B0604020202020204" pitchFamily="34" charset="0"/>
                <a:cs typeface="Arial" panose="020B0604020202020204" pitchFamily="34" charset="0"/>
              </a:rPr>
              <a:t>Número de frutos (frutos.m</a:t>
            </a:r>
            <a:r>
              <a:rPr lang="es-ES" b="1" baseline="30000" dirty="0">
                <a:solidFill>
                  <a:schemeClr val="bg2"/>
                </a:solidFill>
                <a:effectLst/>
                <a:latin typeface="Arial" panose="020B0604020202020204" pitchFamily="34" charset="0"/>
                <a:ea typeface="SimSun" panose="02010600030101010101" pitchFamily="2" charset="-122"/>
              </a:rPr>
              <a:t>-2</a:t>
            </a:r>
            <a:r>
              <a:rPr lang="es-ES" b="1" dirty="0">
                <a:solidFill>
                  <a:schemeClr val="bg2">
                    <a:lumMod val="50000"/>
                  </a:schemeClr>
                </a:solidFill>
                <a:latin typeface="Arial" panose="020B0604020202020204" pitchFamily="34" charset="0"/>
                <a:cs typeface="Arial" panose="020B0604020202020204" pitchFamily="34" charset="0"/>
              </a:rPr>
              <a:t>)</a:t>
            </a:r>
            <a:endParaRPr lang="en-US" b="1" dirty="0">
              <a:solidFill>
                <a:schemeClr val="bg2">
                  <a:lumMod val="50000"/>
                </a:schemeClr>
              </a:solidFill>
              <a:latin typeface="Arial" panose="020B0604020202020204" pitchFamily="34" charset="0"/>
              <a:cs typeface="Arial" panose="020B0604020202020204" pitchFamily="34" charset="0"/>
            </a:endParaRPr>
          </a:p>
          <a:p>
            <a:r>
              <a:rPr lang="es-ES" b="1" dirty="0">
                <a:solidFill>
                  <a:schemeClr val="bg2">
                    <a:lumMod val="50000"/>
                  </a:schemeClr>
                </a:solidFill>
                <a:latin typeface="Arial" panose="020B0604020202020204" pitchFamily="34" charset="0"/>
                <a:cs typeface="Arial" panose="020B0604020202020204" pitchFamily="34" charset="0"/>
              </a:rPr>
              <a:t>Rendimiento (kg ha</a:t>
            </a:r>
            <a:r>
              <a:rPr lang="es-ES" b="1" baseline="30000" dirty="0">
                <a:solidFill>
                  <a:schemeClr val="bg2">
                    <a:lumMod val="50000"/>
                  </a:schemeClr>
                </a:solidFill>
                <a:latin typeface="Arial" panose="020B0604020202020204" pitchFamily="34" charset="0"/>
                <a:cs typeface="Arial" panose="020B0604020202020204" pitchFamily="34" charset="0"/>
              </a:rPr>
              <a:t>-1</a:t>
            </a:r>
            <a:r>
              <a:rPr lang="es-ES" b="1" dirty="0">
                <a:solidFill>
                  <a:schemeClr val="bg2">
                    <a:lumMod val="50000"/>
                  </a:schemeClr>
                </a:solidFill>
                <a:latin typeface="Arial" panose="020B0604020202020204" pitchFamily="34" charset="0"/>
                <a:cs typeface="Arial" panose="020B0604020202020204" pitchFamily="34" charset="0"/>
              </a:rPr>
              <a:t>)</a:t>
            </a:r>
            <a:endParaRPr lang="es-ES" dirty="0">
              <a:solidFill>
                <a:schemeClr val="bg2">
                  <a:lumMod val="50000"/>
                </a:schemeClr>
              </a:solidFill>
              <a:latin typeface="Arial" panose="020B0604020202020204" pitchFamily="34" charset="0"/>
              <a:cs typeface="Arial" panose="020B0604020202020204" pitchFamily="34" charset="0"/>
            </a:endParaRPr>
          </a:p>
        </p:txBody>
      </p:sp>
      <p:sp>
        <p:nvSpPr>
          <p:cNvPr id="17" name="Título 1">
            <a:extLst>
              <a:ext uri="{FF2B5EF4-FFF2-40B4-BE49-F238E27FC236}">
                <a16:creationId xmlns:a16="http://schemas.microsoft.com/office/drawing/2014/main" id="{9125FE8B-8771-43FC-A814-E77BE7ABE8EC}"/>
              </a:ext>
            </a:extLst>
          </p:cNvPr>
          <p:cNvSpPr txBox="1">
            <a:spLocks/>
          </p:cNvSpPr>
          <p:nvPr/>
        </p:nvSpPr>
        <p:spPr>
          <a:xfrm>
            <a:off x="2975027" y="320704"/>
            <a:ext cx="625749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MATERIALES Y MÉTODOS</a:t>
            </a:r>
            <a:endParaRPr lang="es-MX" sz="3600" b="1" dirty="0">
              <a:solidFill>
                <a:schemeClr val="tx1">
                  <a:lumMod val="75000"/>
                </a:schemeClr>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bright="40000" contrast="-20000"/>
                    </a14:imgEffect>
                  </a14:imgLayer>
                </a14:imgProps>
              </a:ext>
              <a:ext uri="{28A0092B-C50C-407E-A947-70E740481C1C}">
                <a14:useLocalDpi xmlns:a14="http://schemas.microsoft.com/office/drawing/2010/main" val="0"/>
              </a:ext>
            </a:extLst>
          </a:blip>
          <a:srcRect l="31794" t="19830" r="28206" b="11378"/>
          <a:stretch/>
        </p:blipFill>
        <p:spPr>
          <a:xfrm>
            <a:off x="202572" y="429564"/>
            <a:ext cx="1796994" cy="23178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n 2"/>
          <p:cNvPicPr>
            <a:picLocks noChangeAspect="1"/>
          </p:cNvPicPr>
          <p:nvPr/>
        </p:nvPicPr>
        <p:blipFill rotWithShape="1">
          <a:blip r:embed="rId5" cstate="print">
            <a:extLst>
              <a:ext uri="{28A0092B-C50C-407E-A947-70E740481C1C}">
                <a14:useLocalDpi xmlns:a14="http://schemas.microsoft.com/office/drawing/2010/main" val="0"/>
              </a:ext>
            </a:extLst>
          </a:blip>
          <a:srcRect l="12487" r="11694"/>
          <a:stretch/>
        </p:blipFill>
        <p:spPr>
          <a:xfrm>
            <a:off x="10229622" y="426406"/>
            <a:ext cx="1759806" cy="23210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Cerrar llave 3">
            <a:extLst>
              <a:ext uri="{FF2B5EF4-FFF2-40B4-BE49-F238E27FC236}">
                <a16:creationId xmlns:a16="http://schemas.microsoft.com/office/drawing/2014/main" id="{3B4DDBC7-4373-49FE-B4FF-725F7B08BF82}"/>
              </a:ext>
            </a:extLst>
          </p:cNvPr>
          <p:cNvSpPr/>
          <p:nvPr/>
        </p:nvSpPr>
        <p:spPr>
          <a:xfrm>
            <a:off x="3946966" y="3758128"/>
            <a:ext cx="1429559" cy="445889"/>
          </a:xfrm>
          <a:prstGeom prst="rightBrace">
            <a:avLst>
              <a:gd name="adj1" fmla="val 19769"/>
              <a:gd name="adj2" fmla="val 50000"/>
            </a:avLst>
          </a:prstGeom>
          <a:ln w="19050">
            <a:solidFill>
              <a:srgbClr val="53813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ln w="0"/>
              <a:effectLst>
                <a:outerShdw blurRad="38100" dist="19050" dir="2700000" algn="tl" rotWithShape="0">
                  <a:schemeClr val="dk1">
                    <a:alpha val="40000"/>
                  </a:schemeClr>
                </a:outerShdw>
              </a:effectLst>
            </a:endParaRPr>
          </a:p>
        </p:txBody>
      </p:sp>
      <p:sp>
        <p:nvSpPr>
          <p:cNvPr id="11" name="Cerrar llave 10">
            <a:extLst>
              <a:ext uri="{FF2B5EF4-FFF2-40B4-BE49-F238E27FC236}">
                <a16:creationId xmlns:a16="http://schemas.microsoft.com/office/drawing/2014/main" id="{E6B3F3BE-C1B5-418E-B61A-00D6F954011F}"/>
              </a:ext>
            </a:extLst>
          </p:cNvPr>
          <p:cNvSpPr/>
          <p:nvPr/>
        </p:nvSpPr>
        <p:spPr>
          <a:xfrm rot="10800000">
            <a:off x="6750411" y="3737596"/>
            <a:ext cx="840570" cy="466419"/>
          </a:xfrm>
          <a:prstGeom prst="rightBrace">
            <a:avLst>
              <a:gd name="adj1" fmla="val 19769"/>
              <a:gd name="adj2" fmla="val 50000"/>
            </a:avLst>
          </a:prstGeom>
          <a:ln w="19050">
            <a:solidFill>
              <a:srgbClr val="53813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ln w="0"/>
              <a:effectLst>
                <a:outerShdw blurRad="38100" dist="19050" dir="2700000" algn="tl" rotWithShape="0">
                  <a:schemeClr val="dk1">
                    <a:alpha val="40000"/>
                  </a:schemeClr>
                </a:outerShdw>
              </a:effectLst>
            </a:endParaRPr>
          </a:p>
        </p:txBody>
      </p:sp>
      <p:sp>
        <p:nvSpPr>
          <p:cNvPr id="12" name="Rectángulo redondeado 21">
            <a:extLst>
              <a:ext uri="{FF2B5EF4-FFF2-40B4-BE49-F238E27FC236}">
                <a16:creationId xmlns:a16="http://schemas.microsoft.com/office/drawing/2014/main" id="{1C7C26D1-CDBD-4FA0-9C58-7E46822776C5}"/>
              </a:ext>
            </a:extLst>
          </p:cNvPr>
          <p:cNvSpPr/>
          <p:nvPr/>
        </p:nvSpPr>
        <p:spPr>
          <a:xfrm>
            <a:off x="5524500" y="3752836"/>
            <a:ext cx="1079219" cy="446544"/>
          </a:xfrm>
          <a:prstGeom prst="roundRect">
            <a:avLst>
              <a:gd name="adj" fmla="val 19081"/>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b="1" dirty="0">
                <a:solidFill>
                  <a:schemeClr val="bg2">
                    <a:lumMod val="50000"/>
                  </a:schemeClr>
                </a:solidFill>
                <a:latin typeface="Arial" panose="020B0604020202020204" pitchFamily="34" charset="0"/>
                <a:cs typeface="Arial" panose="020B0604020202020204" pitchFamily="34" charset="0"/>
              </a:rPr>
              <a:t>Evaluó</a:t>
            </a:r>
          </a:p>
        </p:txBody>
      </p:sp>
      <p:sp>
        <p:nvSpPr>
          <p:cNvPr id="13" name="Rectángulo redondeado 21">
            <a:extLst>
              <a:ext uri="{FF2B5EF4-FFF2-40B4-BE49-F238E27FC236}">
                <a16:creationId xmlns:a16="http://schemas.microsoft.com/office/drawing/2014/main" id="{7F4DAB48-DEE6-4238-B595-F61C9D57B385}"/>
              </a:ext>
            </a:extLst>
          </p:cNvPr>
          <p:cNvSpPr/>
          <p:nvPr/>
        </p:nvSpPr>
        <p:spPr>
          <a:xfrm>
            <a:off x="4809901" y="4943815"/>
            <a:ext cx="2725433" cy="1305282"/>
          </a:xfrm>
          <a:prstGeom prst="roundRect">
            <a:avLst>
              <a:gd name="adj" fmla="val 19081"/>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es-ES" sz="1400" dirty="0">
                <a:solidFill>
                  <a:schemeClr val="bg2">
                    <a:lumMod val="50000"/>
                  </a:schemeClr>
                </a:solidFill>
                <a:latin typeface="Arial" panose="020B0604020202020204" pitchFamily="34" charset="0"/>
                <a:cs typeface="Arial" panose="020B0604020202020204" pitchFamily="34" charset="0"/>
              </a:rPr>
              <a:t>Cuadrado medio del error (RSME) y el coeficiente de concordancia (d), por prueba de rango múltiple de Tukey </a:t>
            </a:r>
            <a:r>
              <a:rPr lang="es-ES" sz="1400" dirty="0">
                <a:solidFill>
                  <a:srgbClr val="000000"/>
                </a:solidFill>
                <a:effectLst/>
                <a:latin typeface="Arial" panose="020B0604020202020204" pitchFamily="34" charset="0"/>
                <a:ea typeface="SimSun" panose="02010600030101010101" pitchFamily="2" charset="-122"/>
              </a:rPr>
              <a:t>con nivel de significación 0,05</a:t>
            </a:r>
            <a:endParaRPr lang="en-US" sz="1400" dirty="0">
              <a:solidFill>
                <a:schemeClr val="bg2">
                  <a:lumMod val="50000"/>
                </a:schemeClr>
              </a:solidFill>
              <a:latin typeface="Arial" panose="020B0604020202020204" pitchFamily="34" charset="0"/>
              <a:cs typeface="Arial" panose="020B0604020202020204" pitchFamily="34" charset="0"/>
            </a:endParaRPr>
          </a:p>
        </p:txBody>
      </p:sp>
      <p:sp>
        <p:nvSpPr>
          <p:cNvPr id="14" name="Flecha abajo 33">
            <a:extLst>
              <a:ext uri="{FF2B5EF4-FFF2-40B4-BE49-F238E27FC236}">
                <a16:creationId xmlns:a16="http://schemas.microsoft.com/office/drawing/2014/main" id="{7D893BA2-3F05-4C63-8D20-84ECD94C558C}"/>
              </a:ext>
            </a:extLst>
          </p:cNvPr>
          <p:cNvSpPr/>
          <p:nvPr/>
        </p:nvSpPr>
        <p:spPr>
          <a:xfrm>
            <a:off x="5955599" y="4439646"/>
            <a:ext cx="217019" cy="288170"/>
          </a:xfrm>
          <a:prstGeom prst="downArrow">
            <a:avLst>
              <a:gd name="adj1" fmla="val 50000"/>
              <a:gd name="adj2" fmla="val 53331"/>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solidFill>
                <a:schemeClr val="bg2">
                  <a:lumMod val="50000"/>
                </a:schemeClr>
              </a:solidFill>
            </a:endParaRPr>
          </a:p>
        </p:txBody>
      </p:sp>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id="{604EF5DC-8C8B-47E5-BA1B-2641A787F7C7}"/>
                  </a:ext>
                </a:extLst>
              </p:cNvPr>
              <p:cNvSpPr txBox="1"/>
              <p:nvPr/>
            </p:nvSpPr>
            <p:spPr>
              <a:xfrm>
                <a:off x="6725689" y="4439646"/>
                <a:ext cx="6096000" cy="11699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ES" i="1" smtClean="0">
                          <a:solidFill>
                            <a:schemeClr val="bg2"/>
                          </a:solidFill>
                          <a:latin typeface="Cambria Math" panose="02040503050406030204" pitchFamily="18" charset="0"/>
                        </a:rPr>
                        <m:t>𝑅𝑀𝑆𝐸</m:t>
                      </m:r>
                      <m:r>
                        <a:rPr lang="es-ES" i="0">
                          <a:solidFill>
                            <a:schemeClr val="bg2"/>
                          </a:solidFill>
                          <a:latin typeface="Cambria Math" panose="02040503050406030204" pitchFamily="18" charset="0"/>
                        </a:rPr>
                        <m:t>= </m:t>
                      </m:r>
                      <m:rad>
                        <m:radPr>
                          <m:degHide m:val="on"/>
                          <m:ctrlPr>
                            <a:rPr lang="es-ES" i="1">
                              <a:solidFill>
                                <a:schemeClr val="bg2"/>
                              </a:solidFill>
                              <a:latin typeface="Cambria Math" panose="02040503050406030204" pitchFamily="18" charset="0"/>
                            </a:rPr>
                          </m:ctrlPr>
                        </m:radPr>
                        <m:deg/>
                        <m:e>
                          <m:nary>
                            <m:naryPr>
                              <m:chr m:val="∑"/>
                              <m:limLoc m:val="undOvr"/>
                              <m:ctrlPr>
                                <a:rPr lang="es-ES" i="1">
                                  <a:solidFill>
                                    <a:schemeClr val="bg2"/>
                                  </a:solidFill>
                                  <a:latin typeface="Cambria Math" panose="02040503050406030204" pitchFamily="18" charset="0"/>
                                </a:rPr>
                              </m:ctrlPr>
                            </m:naryPr>
                            <m:sub>
                              <m:r>
                                <a:rPr lang="es-ES" i="1">
                                  <a:solidFill>
                                    <a:schemeClr val="bg2"/>
                                  </a:solidFill>
                                  <a:latin typeface="Cambria Math" panose="02040503050406030204" pitchFamily="18" charset="0"/>
                                </a:rPr>
                                <m:t>𝑖</m:t>
                              </m:r>
                              <m:r>
                                <a:rPr lang="es-ES" i="0">
                                  <a:solidFill>
                                    <a:schemeClr val="bg2"/>
                                  </a:solidFill>
                                  <a:latin typeface="Cambria Math" panose="02040503050406030204" pitchFamily="18" charset="0"/>
                                </a:rPr>
                                <m:t>=1</m:t>
                              </m:r>
                            </m:sub>
                            <m:sup>
                              <m:r>
                                <a:rPr lang="es-ES" i="1">
                                  <a:solidFill>
                                    <a:schemeClr val="bg2"/>
                                  </a:solidFill>
                                  <a:latin typeface="Cambria Math" panose="02040503050406030204" pitchFamily="18" charset="0"/>
                                </a:rPr>
                                <m:t>𝑛</m:t>
                              </m:r>
                            </m:sup>
                            <m:e>
                              <m:f>
                                <m:fPr>
                                  <m:ctrlPr>
                                    <a:rPr lang="es-ES" i="1">
                                      <a:solidFill>
                                        <a:schemeClr val="bg2"/>
                                      </a:solidFill>
                                      <a:latin typeface="Cambria Math" panose="02040503050406030204" pitchFamily="18" charset="0"/>
                                    </a:rPr>
                                  </m:ctrlPr>
                                </m:fPr>
                                <m:num>
                                  <m:sSup>
                                    <m:sSupPr>
                                      <m:ctrlPr>
                                        <a:rPr lang="es-ES" i="1">
                                          <a:solidFill>
                                            <a:schemeClr val="bg2"/>
                                          </a:solidFill>
                                          <a:latin typeface="Cambria Math" panose="02040503050406030204" pitchFamily="18" charset="0"/>
                                        </a:rPr>
                                      </m:ctrlPr>
                                    </m:sSupPr>
                                    <m:e>
                                      <m:d>
                                        <m:dPr>
                                          <m:ctrlPr>
                                            <a:rPr lang="es-ES" i="1">
                                              <a:solidFill>
                                                <a:schemeClr val="bg2"/>
                                              </a:solidFill>
                                              <a:latin typeface="Cambria Math" panose="02040503050406030204" pitchFamily="18" charset="0"/>
                                            </a:rPr>
                                          </m:ctrlPr>
                                        </m:dPr>
                                        <m:e>
                                          <m:r>
                                            <a:rPr lang="es-ES" i="1">
                                              <a:solidFill>
                                                <a:schemeClr val="bg2"/>
                                              </a:solidFill>
                                              <a:latin typeface="Cambria Math" panose="02040503050406030204" pitchFamily="18" charset="0"/>
                                            </a:rPr>
                                            <m:t>𝑆𝑖</m:t>
                                          </m:r>
                                          <m:r>
                                            <a:rPr lang="es-ES" i="0">
                                              <a:solidFill>
                                                <a:schemeClr val="bg2"/>
                                              </a:solidFill>
                                              <a:latin typeface="Cambria Math" panose="02040503050406030204" pitchFamily="18" charset="0"/>
                                            </a:rPr>
                                            <m:t>−</m:t>
                                          </m:r>
                                          <m:r>
                                            <a:rPr lang="es-ES" i="1">
                                              <a:solidFill>
                                                <a:schemeClr val="bg2"/>
                                              </a:solidFill>
                                              <a:latin typeface="Cambria Math" panose="02040503050406030204" pitchFamily="18" charset="0"/>
                                            </a:rPr>
                                            <m:t>𝑂𝑖</m:t>
                                          </m:r>
                                        </m:e>
                                      </m:d>
                                    </m:e>
                                    <m:sup>
                                      <m:r>
                                        <a:rPr lang="es-ES" i="0">
                                          <a:solidFill>
                                            <a:schemeClr val="bg2"/>
                                          </a:solidFill>
                                          <a:latin typeface="Cambria Math" panose="02040503050406030204" pitchFamily="18" charset="0"/>
                                        </a:rPr>
                                        <m:t>2</m:t>
                                      </m:r>
                                    </m:sup>
                                  </m:sSup>
                                </m:num>
                                <m:den>
                                  <m:r>
                                    <a:rPr lang="es-ES" i="1">
                                      <a:solidFill>
                                        <a:schemeClr val="bg2"/>
                                      </a:solidFill>
                                      <a:latin typeface="Cambria Math" panose="02040503050406030204" pitchFamily="18" charset="0"/>
                                    </a:rPr>
                                    <m:t>𝑛</m:t>
                                  </m:r>
                                </m:den>
                              </m:f>
                            </m:e>
                          </m:nary>
                        </m:e>
                      </m:rad>
                    </m:oMath>
                  </m:oMathPara>
                </a14:m>
                <a:endParaRPr lang="es-ES" dirty="0"/>
              </a:p>
            </p:txBody>
          </p:sp>
        </mc:Choice>
        <mc:Fallback xmlns="">
          <p:sp>
            <p:nvSpPr>
              <p:cNvPr id="21" name="CuadroTexto 20">
                <a:extLst>
                  <a:ext uri="{FF2B5EF4-FFF2-40B4-BE49-F238E27FC236}">
                    <a16:creationId xmlns:a16="http://schemas.microsoft.com/office/drawing/2014/main" id="{604EF5DC-8C8B-47E5-BA1B-2641A787F7C7}"/>
                  </a:ext>
                </a:extLst>
              </p:cNvPr>
              <p:cNvSpPr txBox="1">
                <a:spLocks noRot="1" noChangeAspect="1" noMove="1" noResize="1" noEditPoints="1" noAdjustHandles="1" noChangeArrowheads="1" noChangeShapeType="1" noTextEdit="1"/>
              </p:cNvSpPr>
              <p:nvPr/>
            </p:nvSpPr>
            <p:spPr>
              <a:xfrm>
                <a:off x="6725689" y="4439646"/>
                <a:ext cx="6096000" cy="1169936"/>
              </a:xfrm>
              <a:prstGeom prst="rect">
                <a:avLst/>
              </a:prstGeom>
              <a:blipFill>
                <a:blip r:embed="rId6"/>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23" name="CuadroTexto 22">
                <a:extLst>
                  <a:ext uri="{FF2B5EF4-FFF2-40B4-BE49-F238E27FC236}">
                    <a16:creationId xmlns:a16="http://schemas.microsoft.com/office/drawing/2014/main" id="{2CCA441E-488B-44AA-8F0B-CB2C87A36C19}"/>
                  </a:ext>
                </a:extLst>
              </p:cNvPr>
              <p:cNvSpPr txBox="1"/>
              <p:nvPr/>
            </p:nvSpPr>
            <p:spPr>
              <a:xfrm>
                <a:off x="6717482" y="5891570"/>
                <a:ext cx="6412230" cy="79637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ES" i="1" smtClean="0">
                          <a:solidFill>
                            <a:schemeClr val="bg2"/>
                          </a:solidFill>
                          <a:latin typeface="Cambria Math" panose="02040503050406030204" pitchFamily="18" charset="0"/>
                        </a:rPr>
                        <m:t>𝑑</m:t>
                      </m:r>
                      <m:r>
                        <a:rPr lang="es-ES" i="0">
                          <a:solidFill>
                            <a:schemeClr val="bg2"/>
                          </a:solidFill>
                          <a:latin typeface="Cambria Math" panose="02040503050406030204" pitchFamily="18" charset="0"/>
                        </a:rPr>
                        <m:t>=1−</m:t>
                      </m:r>
                      <m:f>
                        <m:fPr>
                          <m:ctrlPr>
                            <a:rPr lang="es-ES" i="1">
                              <a:solidFill>
                                <a:schemeClr val="bg2"/>
                              </a:solidFill>
                              <a:latin typeface="Cambria Math" panose="02040503050406030204" pitchFamily="18" charset="0"/>
                            </a:rPr>
                          </m:ctrlPr>
                        </m:fPr>
                        <m:num>
                          <m:nary>
                            <m:naryPr>
                              <m:chr m:val="∑"/>
                              <m:limLoc m:val="undOvr"/>
                              <m:ctrlPr>
                                <a:rPr lang="es-ES" i="1">
                                  <a:solidFill>
                                    <a:schemeClr val="bg2"/>
                                  </a:solidFill>
                                  <a:latin typeface="Cambria Math" panose="02040503050406030204" pitchFamily="18" charset="0"/>
                                </a:rPr>
                              </m:ctrlPr>
                            </m:naryPr>
                            <m:sub>
                              <m:r>
                                <a:rPr lang="es-ES" i="1">
                                  <a:solidFill>
                                    <a:schemeClr val="bg2"/>
                                  </a:solidFill>
                                  <a:latin typeface="Cambria Math" panose="02040503050406030204" pitchFamily="18" charset="0"/>
                                </a:rPr>
                                <m:t>𝑖</m:t>
                              </m:r>
                              <m:r>
                                <a:rPr lang="es-ES" i="0">
                                  <a:solidFill>
                                    <a:schemeClr val="bg2"/>
                                  </a:solidFill>
                                  <a:latin typeface="Cambria Math" panose="02040503050406030204" pitchFamily="18" charset="0"/>
                                </a:rPr>
                                <m:t>=1</m:t>
                              </m:r>
                            </m:sub>
                            <m:sup>
                              <m:r>
                                <a:rPr lang="es-ES" i="1">
                                  <a:solidFill>
                                    <a:schemeClr val="bg2"/>
                                  </a:solidFill>
                                  <a:latin typeface="Cambria Math" panose="02040503050406030204" pitchFamily="18" charset="0"/>
                                </a:rPr>
                                <m:t>𝑛</m:t>
                              </m:r>
                            </m:sup>
                            <m:e>
                              <m:sSup>
                                <m:sSupPr>
                                  <m:ctrlPr>
                                    <a:rPr lang="es-ES" i="1">
                                      <a:solidFill>
                                        <a:schemeClr val="bg2"/>
                                      </a:solidFill>
                                      <a:latin typeface="Cambria Math" panose="02040503050406030204" pitchFamily="18" charset="0"/>
                                    </a:rPr>
                                  </m:ctrlPr>
                                </m:sSupPr>
                                <m:e>
                                  <m:d>
                                    <m:dPr>
                                      <m:ctrlPr>
                                        <a:rPr lang="es-ES" i="1">
                                          <a:solidFill>
                                            <a:schemeClr val="bg2"/>
                                          </a:solidFill>
                                          <a:latin typeface="Cambria Math" panose="02040503050406030204" pitchFamily="18" charset="0"/>
                                        </a:rPr>
                                      </m:ctrlPr>
                                    </m:dPr>
                                    <m:e>
                                      <m:r>
                                        <a:rPr lang="es-ES" i="1">
                                          <a:solidFill>
                                            <a:schemeClr val="bg2"/>
                                          </a:solidFill>
                                          <a:latin typeface="Cambria Math" panose="02040503050406030204" pitchFamily="18" charset="0"/>
                                        </a:rPr>
                                        <m:t>𝑆𝑖</m:t>
                                      </m:r>
                                      <m:r>
                                        <a:rPr lang="es-ES" i="0">
                                          <a:solidFill>
                                            <a:schemeClr val="bg2"/>
                                          </a:solidFill>
                                          <a:latin typeface="Cambria Math" panose="02040503050406030204" pitchFamily="18" charset="0"/>
                                        </a:rPr>
                                        <m:t>−</m:t>
                                      </m:r>
                                      <m:r>
                                        <a:rPr lang="es-ES" i="1">
                                          <a:solidFill>
                                            <a:schemeClr val="bg2"/>
                                          </a:solidFill>
                                          <a:latin typeface="Cambria Math" panose="02040503050406030204" pitchFamily="18" charset="0"/>
                                        </a:rPr>
                                        <m:t>𝑂𝑖</m:t>
                                      </m:r>
                                    </m:e>
                                  </m:d>
                                </m:e>
                                <m:sup>
                                  <m:r>
                                    <a:rPr lang="es-ES" i="0">
                                      <a:solidFill>
                                        <a:schemeClr val="bg2"/>
                                      </a:solidFill>
                                      <a:latin typeface="Cambria Math" panose="02040503050406030204" pitchFamily="18" charset="0"/>
                                    </a:rPr>
                                    <m:t>2</m:t>
                                  </m:r>
                                </m:sup>
                              </m:sSup>
                            </m:e>
                          </m:nary>
                        </m:num>
                        <m:den>
                          <m:nary>
                            <m:naryPr>
                              <m:chr m:val="∑"/>
                              <m:limLoc m:val="undOvr"/>
                              <m:ctrlPr>
                                <a:rPr lang="es-ES" i="1">
                                  <a:solidFill>
                                    <a:schemeClr val="bg2"/>
                                  </a:solidFill>
                                  <a:latin typeface="Cambria Math" panose="02040503050406030204" pitchFamily="18" charset="0"/>
                                </a:rPr>
                              </m:ctrlPr>
                            </m:naryPr>
                            <m:sub>
                              <m:r>
                                <a:rPr lang="es-ES" i="1">
                                  <a:solidFill>
                                    <a:schemeClr val="bg2"/>
                                  </a:solidFill>
                                  <a:latin typeface="Cambria Math" panose="02040503050406030204" pitchFamily="18" charset="0"/>
                                </a:rPr>
                                <m:t>𝑖</m:t>
                              </m:r>
                              <m:r>
                                <a:rPr lang="es-ES" i="0">
                                  <a:solidFill>
                                    <a:schemeClr val="bg2"/>
                                  </a:solidFill>
                                  <a:latin typeface="Cambria Math" panose="02040503050406030204" pitchFamily="18" charset="0"/>
                                </a:rPr>
                                <m:t>=1</m:t>
                              </m:r>
                            </m:sub>
                            <m:sup>
                              <m:r>
                                <a:rPr lang="es-ES" i="1">
                                  <a:solidFill>
                                    <a:schemeClr val="bg2"/>
                                  </a:solidFill>
                                  <a:latin typeface="Cambria Math" panose="02040503050406030204" pitchFamily="18" charset="0"/>
                                </a:rPr>
                                <m:t>𝑛</m:t>
                              </m:r>
                            </m:sup>
                            <m:e>
                              <m:sSup>
                                <m:sSupPr>
                                  <m:ctrlPr>
                                    <a:rPr lang="es-ES" i="1">
                                      <a:solidFill>
                                        <a:schemeClr val="bg2"/>
                                      </a:solidFill>
                                      <a:latin typeface="Cambria Math" panose="02040503050406030204" pitchFamily="18" charset="0"/>
                                    </a:rPr>
                                  </m:ctrlPr>
                                </m:sSupPr>
                                <m:e>
                                  <m:d>
                                    <m:dPr>
                                      <m:ctrlPr>
                                        <a:rPr lang="es-ES" i="1">
                                          <a:solidFill>
                                            <a:schemeClr val="bg2"/>
                                          </a:solidFill>
                                          <a:latin typeface="Cambria Math" panose="02040503050406030204" pitchFamily="18" charset="0"/>
                                        </a:rPr>
                                      </m:ctrlPr>
                                    </m:dPr>
                                    <m:e>
                                      <m:d>
                                        <m:dPr>
                                          <m:begChr m:val="|"/>
                                          <m:endChr m:val="|"/>
                                          <m:ctrlPr>
                                            <a:rPr lang="es-ES" i="1">
                                              <a:solidFill>
                                                <a:schemeClr val="bg2"/>
                                              </a:solidFill>
                                              <a:latin typeface="Cambria Math" panose="02040503050406030204" pitchFamily="18" charset="0"/>
                                            </a:rPr>
                                          </m:ctrlPr>
                                        </m:dPr>
                                        <m:e>
                                          <m:r>
                                            <a:rPr lang="es-ES" i="1">
                                              <a:solidFill>
                                                <a:schemeClr val="bg2"/>
                                              </a:solidFill>
                                              <a:latin typeface="Cambria Math" panose="02040503050406030204" pitchFamily="18" charset="0"/>
                                            </a:rPr>
                                            <m:t>𝑆𝑖</m:t>
                                          </m:r>
                                          <m:r>
                                            <a:rPr lang="es-ES" i="0">
                                              <a:solidFill>
                                                <a:schemeClr val="bg2"/>
                                              </a:solidFill>
                                              <a:latin typeface="Cambria Math" panose="02040503050406030204" pitchFamily="18" charset="0"/>
                                            </a:rPr>
                                            <m:t>−</m:t>
                                          </m:r>
                                          <m:acc>
                                            <m:accPr>
                                              <m:chr m:val="̅"/>
                                              <m:ctrlPr>
                                                <a:rPr lang="es-ES" i="1">
                                                  <a:solidFill>
                                                    <a:schemeClr val="bg2"/>
                                                  </a:solidFill>
                                                  <a:latin typeface="Cambria Math" panose="02040503050406030204" pitchFamily="18" charset="0"/>
                                                </a:rPr>
                                              </m:ctrlPr>
                                            </m:accPr>
                                            <m:e>
                                              <m:r>
                                                <a:rPr lang="es-ES" i="1">
                                                  <a:solidFill>
                                                    <a:schemeClr val="bg2"/>
                                                  </a:solidFill>
                                                  <a:latin typeface="Cambria Math" panose="02040503050406030204" pitchFamily="18" charset="0"/>
                                                </a:rPr>
                                                <m:t>𝑂𝑏</m:t>
                                              </m:r>
                                            </m:e>
                                          </m:acc>
                                        </m:e>
                                      </m:d>
                                      <m:r>
                                        <a:rPr lang="es-ES" i="0">
                                          <a:solidFill>
                                            <a:schemeClr val="bg2"/>
                                          </a:solidFill>
                                          <a:latin typeface="Cambria Math" panose="02040503050406030204" pitchFamily="18" charset="0"/>
                                        </a:rPr>
                                        <m:t>+</m:t>
                                      </m:r>
                                      <m:d>
                                        <m:dPr>
                                          <m:begChr m:val="|"/>
                                          <m:endChr m:val="|"/>
                                          <m:ctrlPr>
                                            <a:rPr lang="es-ES" i="1">
                                              <a:solidFill>
                                                <a:schemeClr val="bg2"/>
                                              </a:solidFill>
                                              <a:latin typeface="Cambria Math" panose="02040503050406030204" pitchFamily="18" charset="0"/>
                                            </a:rPr>
                                          </m:ctrlPr>
                                        </m:dPr>
                                        <m:e>
                                          <m:r>
                                            <a:rPr lang="es-ES" i="1">
                                              <a:solidFill>
                                                <a:schemeClr val="bg2"/>
                                              </a:solidFill>
                                              <a:latin typeface="Cambria Math" panose="02040503050406030204" pitchFamily="18" charset="0"/>
                                            </a:rPr>
                                            <m:t>𝑂𝑖</m:t>
                                          </m:r>
                                          <m:r>
                                            <a:rPr lang="es-ES" i="0">
                                              <a:solidFill>
                                                <a:schemeClr val="bg2"/>
                                              </a:solidFill>
                                              <a:latin typeface="Cambria Math" panose="02040503050406030204" pitchFamily="18" charset="0"/>
                                            </a:rPr>
                                            <m:t>−</m:t>
                                          </m:r>
                                          <m:acc>
                                            <m:accPr>
                                              <m:chr m:val="̅"/>
                                              <m:ctrlPr>
                                                <a:rPr lang="es-ES" i="1">
                                                  <a:solidFill>
                                                    <a:schemeClr val="bg2"/>
                                                  </a:solidFill>
                                                  <a:latin typeface="Cambria Math" panose="02040503050406030204" pitchFamily="18" charset="0"/>
                                                </a:rPr>
                                              </m:ctrlPr>
                                            </m:accPr>
                                            <m:e>
                                              <m:r>
                                                <a:rPr lang="es-ES" i="1">
                                                  <a:solidFill>
                                                    <a:schemeClr val="bg2"/>
                                                  </a:solidFill>
                                                  <a:latin typeface="Cambria Math" panose="02040503050406030204" pitchFamily="18" charset="0"/>
                                                </a:rPr>
                                                <m:t>𝑂𝑏</m:t>
                                              </m:r>
                                            </m:e>
                                          </m:acc>
                                        </m:e>
                                      </m:d>
                                    </m:e>
                                  </m:d>
                                </m:e>
                                <m:sup>
                                  <m:r>
                                    <a:rPr lang="es-ES" i="0">
                                      <a:solidFill>
                                        <a:schemeClr val="bg2"/>
                                      </a:solidFill>
                                      <a:latin typeface="Cambria Math" panose="02040503050406030204" pitchFamily="18" charset="0"/>
                                    </a:rPr>
                                    <m:t>2</m:t>
                                  </m:r>
                                </m:sup>
                              </m:sSup>
                            </m:e>
                          </m:nary>
                        </m:den>
                      </m:f>
                    </m:oMath>
                  </m:oMathPara>
                </a14:m>
                <a:endParaRPr lang="es-ES" dirty="0"/>
              </a:p>
            </p:txBody>
          </p:sp>
        </mc:Choice>
        <mc:Fallback xmlns="">
          <p:sp>
            <p:nvSpPr>
              <p:cNvPr id="23" name="CuadroTexto 22">
                <a:extLst>
                  <a:ext uri="{FF2B5EF4-FFF2-40B4-BE49-F238E27FC236}">
                    <a16:creationId xmlns:a16="http://schemas.microsoft.com/office/drawing/2014/main" id="{2CCA441E-488B-44AA-8F0B-CB2C87A36C19}"/>
                  </a:ext>
                </a:extLst>
              </p:cNvPr>
              <p:cNvSpPr txBox="1">
                <a:spLocks noRot="1" noChangeAspect="1" noMove="1" noResize="1" noEditPoints="1" noAdjustHandles="1" noChangeArrowheads="1" noChangeShapeType="1" noTextEdit="1"/>
              </p:cNvSpPr>
              <p:nvPr/>
            </p:nvSpPr>
            <p:spPr>
              <a:xfrm>
                <a:off x="6717482" y="5891570"/>
                <a:ext cx="6412230" cy="796372"/>
              </a:xfrm>
              <a:prstGeom prst="rect">
                <a:avLst/>
              </a:prstGeom>
              <a:blipFill>
                <a:blip r:embed="rId7"/>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51692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ceso alternativo 7">
            <a:extLst>
              <a:ext uri="{FF2B5EF4-FFF2-40B4-BE49-F238E27FC236}">
                <a16:creationId xmlns:a16="http://schemas.microsoft.com/office/drawing/2014/main" id="{77138950-F4BC-44B6-BE02-E7E21B18A896}"/>
              </a:ext>
            </a:extLst>
          </p:cNvPr>
          <p:cNvSpPr/>
          <p:nvPr/>
        </p:nvSpPr>
        <p:spPr>
          <a:xfrm>
            <a:off x="543622" y="2599346"/>
            <a:ext cx="7621791" cy="3371136"/>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3200" dirty="0">
                <a:solidFill>
                  <a:schemeClr val="bg2"/>
                </a:solidFill>
                <a:latin typeface="Arial" panose="020B0604020202020204" pitchFamily="34" charset="0"/>
                <a:cs typeface="Arial" panose="020B0604020202020204" pitchFamily="34" charset="0"/>
              </a:rPr>
              <a:t>Se crearon seis ficheros de entrada para correr el modelo CROPGRO-Tomato insertado en DSSAT: fichero X, fichero A, fichero T, fichero de suelo, fichero de clima y fichero de coeficientes genéticos (*.CUL). </a:t>
            </a:r>
          </a:p>
        </p:txBody>
      </p:sp>
      <p:pic>
        <p:nvPicPr>
          <p:cNvPr id="7" name="Imagen 6">
            <a:extLst>
              <a:ext uri="{FF2B5EF4-FFF2-40B4-BE49-F238E27FC236}">
                <a16:creationId xmlns:a16="http://schemas.microsoft.com/office/drawing/2014/main" id="{A05124FC-29C7-4921-8306-B692135F9039}"/>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44809" t="36029" r="41048" b="49144"/>
          <a:stretch/>
        </p:blipFill>
        <p:spPr>
          <a:xfrm>
            <a:off x="9221214" y="2501937"/>
            <a:ext cx="2384983" cy="2674846"/>
          </a:xfrm>
          <a:prstGeom prst="rect">
            <a:avLst/>
          </a:prstGeom>
        </p:spPr>
      </p:pic>
      <p:sp>
        <p:nvSpPr>
          <p:cNvPr id="8" name="Rectángulo 7">
            <a:extLst>
              <a:ext uri="{FF2B5EF4-FFF2-40B4-BE49-F238E27FC236}">
                <a16:creationId xmlns:a16="http://schemas.microsoft.com/office/drawing/2014/main" id="{4BE9B033-4399-40E5-B633-FE7BA6B1EEF1}"/>
              </a:ext>
            </a:extLst>
          </p:cNvPr>
          <p:cNvSpPr/>
          <p:nvPr/>
        </p:nvSpPr>
        <p:spPr>
          <a:xfrm>
            <a:off x="9078573" y="5069514"/>
            <a:ext cx="2499343" cy="769441"/>
          </a:xfrm>
          <a:prstGeom prst="rect">
            <a:avLst/>
          </a:prstGeom>
          <a:noFill/>
        </p:spPr>
        <p:txBody>
          <a:bodyPr wrap="square" lIns="91440" tIns="45720" rIns="91440" bIns="45720">
            <a:spAutoFit/>
          </a:bodyPr>
          <a:lstStyle/>
          <a:p>
            <a:pPr algn="ctr"/>
            <a:r>
              <a:rPr lang="es-ES" sz="4400" b="1" cap="none" spc="0" dirty="0">
                <a:ln w="0"/>
                <a:solidFill>
                  <a:schemeClr val="bg1">
                    <a:lumMod val="75000"/>
                  </a:schemeClr>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Tomato</a:t>
            </a:r>
          </a:p>
        </p:txBody>
      </p:sp>
      <p:sp>
        <p:nvSpPr>
          <p:cNvPr id="6" name="Título 1">
            <a:extLst>
              <a:ext uri="{FF2B5EF4-FFF2-40B4-BE49-F238E27FC236}">
                <a16:creationId xmlns:a16="http://schemas.microsoft.com/office/drawing/2014/main" id="{42B096CA-7220-4FB8-A85F-BB74F749EC87}"/>
              </a:ext>
            </a:extLst>
          </p:cNvPr>
          <p:cNvSpPr txBox="1">
            <a:spLocks/>
          </p:cNvSpPr>
          <p:nvPr/>
        </p:nvSpPr>
        <p:spPr>
          <a:xfrm>
            <a:off x="498633" y="966698"/>
            <a:ext cx="1114974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PREPARACIÓN DE LOS FICHEROS DE ENTRADA</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9" name="Título 1">
            <a:extLst>
              <a:ext uri="{FF2B5EF4-FFF2-40B4-BE49-F238E27FC236}">
                <a16:creationId xmlns:a16="http://schemas.microsoft.com/office/drawing/2014/main" id="{87A6910F-09F7-4B8C-A854-A5A720A8C816}"/>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CALIBRACIÓN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3879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1368331-2231-4D64-852E-6A64B433A823}"/>
              </a:ext>
            </a:extLst>
          </p:cNvPr>
          <p:cNvPicPr/>
          <p:nvPr/>
        </p:nvPicPr>
        <p:blipFill>
          <a:blip r:embed="rId2" cstate="print"/>
          <a:srcRect/>
          <a:stretch/>
        </p:blipFill>
        <p:spPr>
          <a:xfrm>
            <a:off x="5445379" y="2175829"/>
            <a:ext cx="6202999" cy="3386421"/>
          </a:xfrm>
          <a:prstGeom prst="rect">
            <a:avLst/>
          </a:prstGeom>
        </p:spPr>
      </p:pic>
      <p:sp>
        <p:nvSpPr>
          <p:cNvPr id="10" name="Título 1">
            <a:extLst>
              <a:ext uri="{FF2B5EF4-FFF2-40B4-BE49-F238E27FC236}">
                <a16:creationId xmlns:a16="http://schemas.microsoft.com/office/drawing/2014/main" id="{FED1E4FB-04B8-4064-A4E5-FF6523E5E29B}"/>
              </a:ext>
            </a:extLst>
          </p:cNvPr>
          <p:cNvSpPr txBox="1">
            <a:spLocks/>
          </p:cNvSpPr>
          <p:nvPr/>
        </p:nvSpPr>
        <p:spPr>
          <a:xfrm>
            <a:off x="1471191" y="2654854"/>
            <a:ext cx="2516957" cy="9329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2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FICHERO X</a:t>
            </a:r>
            <a:endParaRPr lang="es-MX" sz="3200" b="1" dirty="0">
              <a:solidFill>
                <a:schemeClr val="tx1">
                  <a:lumMod val="75000"/>
                </a:schemeClr>
              </a:solidFill>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36526A0A-9A0D-4F25-AEB0-7A786DEBF881}"/>
              </a:ext>
            </a:extLst>
          </p:cNvPr>
          <p:cNvSpPr txBox="1">
            <a:spLocks/>
          </p:cNvSpPr>
          <p:nvPr/>
        </p:nvSpPr>
        <p:spPr>
          <a:xfrm>
            <a:off x="498633" y="966698"/>
            <a:ext cx="1114974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PREPARACIÓN DE LOS FICHEROS DE ENTRADA</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9" name="Título 1">
            <a:extLst>
              <a:ext uri="{FF2B5EF4-FFF2-40B4-BE49-F238E27FC236}">
                <a16:creationId xmlns:a16="http://schemas.microsoft.com/office/drawing/2014/main" id="{FCA05E3A-2CBC-4799-8C8C-E523E533DC37}"/>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CALIBRACIÓN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11" name="Rectángulo redondeado 21">
            <a:extLst>
              <a:ext uri="{FF2B5EF4-FFF2-40B4-BE49-F238E27FC236}">
                <a16:creationId xmlns:a16="http://schemas.microsoft.com/office/drawing/2014/main" id="{DA83F02E-D117-49C4-9B80-92FC5A326A04}"/>
              </a:ext>
            </a:extLst>
          </p:cNvPr>
          <p:cNvSpPr/>
          <p:nvPr/>
        </p:nvSpPr>
        <p:spPr>
          <a:xfrm>
            <a:off x="906328" y="3661956"/>
            <a:ext cx="3638279" cy="790039"/>
          </a:xfrm>
          <a:prstGeom prst="roundRect">
            <a:avLst>
              <a:gd name="adj" fmla="val 19081"/>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2"/>
                </a:solidFill>
                <a:latin typeface="Arial" panose="020B0604020202020204" pitchFamily="34" charset="0"/>
                <a:cs typeface="Arial" panose="020B0604020202020204" pitchFamily="34" charset="0"/>
              </a:rPr>
              <a:t>Se almacenaron datos de las condiciones de campo</a:t>
            </a:r>
            <a:endParaRPr lang="es-ES" sz="2000" dirty="0">
              <a:solidFill>
                <a:schemeClr val="bg2">
                  <a:lumMod val="50000"/>
                </a:schemeClr>
              </a:solidFill>
              <a:latin typeface="Arial" panose="020B0604020202020204" pitchFamily="34" charset="0"/>
              <a:cs typeface="Arial" panose="020B0604020202020204" pitchFamily="34" charset="0"/>
            </a:endParaRPr>
          </a:p>
        </p:txBody>
      </p:sp>
      <p:sp>
        <p:nvSpPr>
          <p:cNvPr id="12" name="Rectángulo redondeado 21">
            <a:extLst>
              <a:ext uri="{FF2B5EF4-FFF2-40B4-BE49-F238E27FC236}">
                <a16:creationId xmlns:a16="http://schemas.microsoft.com/office/drawing/2014/main" id="{A8A9309D-BC21-4BDB-9F62-55680B9D6ED9}"/>
              </a:ext>
            </a:extLst>
          </p:cNvPr>
          <p:cNvSpPr/>
          <p:nvPr/>
        </p:nvSpPr>
        <p:spPr>
          <a:xfrm>
            <a:off x="906328" y="4562644"/>
            <a:ext cx="3638279" cy="446544"/>
          </a:xfrm>
          <a:prstGeom prst="roundRect">
            <a:avLst>
              <a:gd name="adj" fmla="val 19081"/>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2"/>
                </a:solidFill>
                <a:latin typeface="Arial" panose="020B0604020202020204" pitchFamily="34" charset="0"/>
                <a:cs typeface="Arial" panose="020B0604020202020204" pitchFamily="34" charset="0"/>
              </a:rPr>
              <a:t>Tratamientos experimentales</a:t>
            </a:r>
            <a:endParaRPr lang="es-ES" sz="2000" dirty="0">
              <a:solidFill>
                <a:schemeClr val="bg2">
                  <a:lumMod val="50000"/>
                </a:schemeClr>
              </a:solidFill>
              <a:latin typeface="Arial" panose="020B0604020202020204" pitchFamily="34" charset="0"/>
              <a:cs typeface="Arial" panose="020B0604020202020204" pitchFamily="34" charset="0"/>
            </a:endParaRPr>
          </a:p>
        </p:txBody>
      </p:sp>
      <p:sp>
        <p:nvSpPr>
          <p:cNvPr id="13" name="Rectángulo redondeado 21">
            <a:extLst>
              <a:ext uri="{FF2B5EF4-FFF2-40B4-BE49-F238E27FC236}">
                <a16:creationId xmlns:a16="http://schemas.microsoft.com/office/drawing/2014/main" id="{FFA30DF4-CACA-4289-AF0B-91A2DDA2C55C}"/>
              </a:ext>
            </a:extLst>
          </p:cNvPr>
          <p:cNvSpPr/>
          <p:nvPr/>
        </p:nvSpPr>
        <p:spPr>
          <a:xfrm>
            <a:off x="906328" y="5119837"/>
            <a:ext cx="3638279" cy="446544"/>
          </a:xfrm>
          <a:prstGeom prst="roundRect">
            <a:avLst>
              <a:gd name="adj" fmla="val 19081"/>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2"/>
                </a:solidFill>
                <a:latin typeface="Arial" panose="020B0604020202020204" pitchFamily="34" charset="0"/>
                <a:cs typeface="Arial" panose="020B0604020202020204" pitchFamily="34" charset="0"/>
              </a:rPr>
              <a:t>Opciones de simulación</a:t>
            </a:r>
            <a:endParaRPr lang="es-ES" sz="2000" dirty="0">
              <a:solidFill>
                <a:schemeClr val="bg2">
                  <a:lumMod val="50000"/>
                </a:schemeClr>
              </a:solidFill>
              <a:latin typeface="Arial" panose="020B0604020202020204" pitchFamily="34" charset="0"/>
              <a:cs typeface="Arial" panose="020B0604020202020204" pitchFamily="34" charset="0"/>
            </a:endParaRPr>
          </a:p>
        </p:txBody>
      </p:sp>
      <p:sp>
        <p:nvSpPr>
          <p:cNvPr id="14" name="Rectángulo redondeado 21">
            <a:extLst>
              <a:ext uri="{FF2B5EF4-FFF2-40B4-BE49-F238E27FC236}">
                <a16:creationId xmlns:a16="http://schemas.microsoft.com/office/drawing/2014/main" id="{9D6C0742-202A-427E-8BF6-267BC126E4E2}"/>
              </a:ext>
            </a:extLst>
          </p:cNvPr>
          <p:cNvSpPr/>
          <p:nvPr/>
        </p:nvSpPr>
        <p:spPr>
          <a:xfrm>
            <a:off x="5445379" y="5928974"/>
            <a:ext cx="6203000" cy="652641"/>
          </a:xfrm>
          <a:prstGeom prst="roundRect">
            <a:avLst>
              <a:gd name="adj" fmla="val 19081"/>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r>
              <a:rPr lang="es-ES" sz="1600" dirty="0">
                <a:solidFill>
                  <a:schemeClr val="bg2"/>
                </a:solidFill>
                <a:latin typeface="Arial" panose="020B0604020202020204" pitchFamily="34" charset="0"/>
                <a:cs typeface="Arial" panose="020B0604020202020204" pitchFamily="34" charset="0"/>
              </a:rPr>
              <a:t>La mayor parte de este fichero son los datos de manejo de la producción de cultivos, separados en varias secciones.</a:t>
            </a:r>
            <a:endParaRPr lang="es-ES" sz="1600"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0440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CC5CACFF-DE50-4347-BD95-9980296E80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04722" y="3279802"/>
            <a:ext cx="5583467" cy="1654175"/>
          </a:xfrm>
          <a:prstGeom prst="rect">
            <a:avLst/>
          </a:prstGeom>
          <a:noFill/>
          <a:ln w="38100">
            <a:solidFill>
              <a:srgbClr val="538135"/>
            </a:solidFill>
          </a:ln>
        </p:spPr>
      </p:pic>
      <p:sp>
        <p:nvSpPr>
          <p:cNvPr id="7" name="Título 1">
            <a:extLst>
              <a:ext uri="{FF2B5EF4-FFF2-40B4-BE49-F238E27FC236}">
                <a16:creationId xmlns:a16="http://schemas.microsoft.com/office/drawing/2014/main" id="{74E8823E-12DE-4C67-907B-D7C16E61F94E}"/>
              </a:ext>
            </a:extLst>
          </p:cNvPr>
          <p:cNvSpPr txBox="1">
            <a:spLocks/>
          </p:cNvSpPr>
          <p:nvPr/>
        </p:nvSpPr>
        <p:spPr>
          <a:xfrm>
            <a:off x="1736701" y="2480879"/>
            <a:ext cx="2620652" cy="391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2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FICHERO A</a:t>
            </a:r>
            <a:endParaRPr lang="es-MX" sz="3200" b="1" dirty="0">
              <a:solidFill>
                <a:schemeClr val="tx1">
                  <a:lumMod val="75000"/>
                </a:schemeClr>
              </a:solidFill>
              <a:latin typeface="Arial" panose="020B0604020202020204" pitchFamily="34" charset="0"/>
              <a:cs typeface="Arial" panose="020B0604020202020204" pitchFamily="34" charset="0"/>
            </a:endParaRPr>
          </a:p>
        </p:txBody>
      </p:sp>
      <p:sp>
        <p:nvSpPr>
          <p:cNvPr id="8" name="Título 1">
            <a:extLst>
              <a:ext uri="{FF2B5EF4-FFF2-40B4-BE49-F238E27FC236}">
                <a16:creationId xmlns:a16="http://schemas.microsoft.com/office/drawing/2014/main" id="{E3A50FC2-837E-49D5-B5E0-4B3B18004BE0}"/>
              </a:ext>
            </a:extLst>
          </p:cNvPr>
          <p:cNvSpPr txBox="1">
            <a:spLocks/>
          </p:cNvSpPr>
          <p:nvPr/>
        </p:nvSpPr>
        <p:spPr>
          <a:xfrm>
            <a:off x="8020221" y="2480879"/>
            <a:ext cx="2620652" cy="391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2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FICHERO T</a:t>
            </a:r>
            <a:endParaRPr lang="es-MX" sz="3200" b="1" dirty="0">
              <a:solidFill>
                <a:schemeClr val="tx1">
                  <a:lumMod val="75000"/>
                </a:schemeClr>
              </a:solidFill>
              <a:latin typeface="Arial" panose="020B0604020202020204" pitchFamily="34" charset="0"/>
              <a:cs typeface="Arial" panose="020B0604020202020204" pitchFamily="34" charset="0"/>
            </a:endParaRPr>
          </a:p>
        </p:txBody>
      </p:sp>
      <p:pic>
        <p:nvPicPr>
          <p:cNvPr id="9" name="Imagen 8">
            <a:extLst>
              <a:ext uri="{FF2B5EF4-FFF2-40B4-BE49-F238E27FC236}">
                <a16:creationId xmlns:a16="http://schemas.microsoft.com/office/drawing/2014/main" id="{7494BCDB-16BD-4A44-AC58-9DB537B3F79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89387" y="3279802"/>
            <a:ext cx="5583465" cy="1654175"/>
          </a:xfrm>
          <a:prstGeom prst="rect">
            <a:avLst/>
          </a:prstGeom>
          <a:noFill/>
          <a:ln w="38100">
            <a:solidFill>
              <a:srgbClr val="538135"/>
            </a:solidFill>
          </a:ln>
        </p:spPr>
      </p:pic>
      <p:sp>
        <p:nvSpPr>
          <p:cNvPr id="10" name="Proceso alternativo 7">
            <a:extLst>
              <a:ext uri="{FF2B5EF4-FFF2-40B4-BE49-F238E27FC236}">
                <a16:creationId xmlns:a16="http://schemas.microsoft.com/office/drawing/2014/main" id="{3C8790DD-7F14-4F4E-BD7C-D385BA6BE264}"/>
              </a:ext>
            </a:extLst>
          </p:cNvPr>
          <p:cNvSpPr/>
          <p:nvPr/>
        </p:nvSpPr>
        <p:spPr>
          <a:xfrm>
            <a:off x="753276" y="5257506"/>
            <a:ext cx="10705660" cy="1328023"/>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400" dirty="0">
                <a:solidFill>
                  <a:schemeClr val="bg2"/>
                </a:solidFill>
                <a:latin typeface="Arial" panose="020B0604020202020204" pitchFamily="34" charset="0"/>
                <a:cs typeface="Arial" panose="020B0604020202020204" pitchFamily="34" charset="0"/>
              </a:rPr>
              <a:t>Se almacenaron los valores de las variables fisiológicas observadas en los experimentos y posteriormente se compararon con los valores simulados por el modelo para la calibración.</a:t>
            </a:r>
          </a:p>
        </p:txBody>
      </p:sp>
      <p:sp>
        <p:nvSpPr>
          <p:cNvPr id="11" name="Título 1">
            <a:extLst>
              <a:ext uri="{FF2B5EF4-FFF2-40B4-BE49-F238E27FC236}">
                <a16:creationId xmlns:a16="http://schemas.microsoft.com/office/drawing/2014/main" id="{2A4285D3-344C-4E8C-90A6-F21CDDB2DE03}"/>
              </a:ext>
            </a:extLst>
          </p:cNvPr>
          <p:cNvSpPr txBox="1">
            <a:spLocks/>
          </p:cNvSpPr>
          <p:nvPr/>
        </p:nvSpPr>
        <p:spPr>
          <a:xfrm>
            <a:off x="498633" y="966698"/>
            <a:ext cx="1114974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PREPARACIÓN DE LOS FICHEROS DE ENTRADA</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12" name="Título 1">
            <a:extLst>
              <a:ext uri="{FF2B5EF4-FFF2-40B4-BE49-F238E27FC236}">
                <a16:creationId xmlns:a16="http://schemas.microsoft.com/office/drawing/2014/main" id="{3A76F78C-A17F-46E9-8A54-B141B736705D}"/>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CALIBRACIÓN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2591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oceso alternativo 7">
            <a:extLst>
              <a:ext uri="{FF2B5EF4-FFF2-40B4-BE49-F238E27FC236}">
                <a16:creationId xmlns:a16="http://schemas.microsoft.com/office/drawing/2014/main" id="{3C8790DD-7F14-4F4E-BD7C-D385BA6BE264}"/>
              </a:ext>
            </a:extLst>
          </p:cNvPr>
          <p:cNvSpPr/>
          <p:nvPr/>
        </p:nvSpPr>
        <p:spPr>
          <a:xfrm>
            <a:off x="336344" y="5645408"/>
            <a:ext cx="11533014"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2400" dirty="0">
                <a:solidFill>
                  <a:schemeClr val="bg2"/>
                </a:solidFill>
                <a:latin typeface="Arial" panose="020B0604020202020204" pitchFamily="34" charset="0"/>
                <a:cs typeface="Arial" panose="020B0604020202020204" pitchFamily="34" charset="0"/>
              </a:rPr>
              <a:t>En el fichero de suelo se almacenan las propiedades físicas y químicas de los suelos a diferentes profundidades. </a:t>
            </a:r>
          </a:p>
        </p:txBody>
      </p:sp>
      <p:pic>
        <p:nvPicPr>
          <p:cNvPr id="6" name="Imagen 5">
            <a:extLst>
              <a:ext uri="{FF2B5EF4-FFF2-40B4-BE49-F238E27FC236}">
                <a16:creationId xmlns:a16="http://schemas.microsoft.com/office/drawing/2014/main" id="{87EB1116-106C-4E00-8359-EF20D560BD1A}"/>
              </a:ext>
            </a:extLst>
          </p:cNvPr>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Lst>
          </a:blip>
          <a:srcRect/>
          <a:stretch/>
        </p:blipFill>
        <p:spPr>
          <a:xfrm>
            <a:off x="1527860" y="2831576"/>
            <a:ext cx="9144000" cy="2423004"/>
          </a:xfrm>
          <a:prstGeom prst="rect">
            <a:avLst/>
          </a:prstGeom>
          <a:ln w="38100">
            <a:solidFill>
              <a:srgbClr val="538135"/>
            </a:solidFill>
          </a:ln>
        </p:spPr>
      </p:pic>
      <p:sp>
        <p:nvSpPr>
          <p:cNvPr id="7" name="Título 1">
            <a:extLst>
              <a:ext uri="{FF2B5EF4-FFF2-40B4-BE49-F238E27FC236}">
                <a16:creationId xmlns:a16="http://schemas.microsoft.com/office/drawing/2014/main" id="{C69AE184-8DFD-4CE5-8478-EEAECD3B20FF}"/>
              </a:ext>
            </a:extLst>
          </p:cNvPr>
          <p:cNvSpPr txBox="1">
            <a:spLocks/>
          </p:cNvSpPr>
          <p:nvPr/>
        </p:nvSpPr>
        <p:spPr>
          <a:xfrm>
            <a:off x="3964527" y="2190891"/>
            <a:ext cx="4276648" cy="391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2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FICHERO DE SUELO</a:t>
            </a:r>
            <a:endParaRPr lang="es-MX" sz="3200" b="1" dirty="0">
              <a:solidFill>
                <a:schemeClr val="tx1">
                  <a:lumMod val="75000"/>
                </a:schemeClr>
              </a:solidFill>
              <a:latin typeface="Arial" panose="020B0604020202020204" pitchFamily="34" charset="0"/>
              <a:cs typeface="Arial" panose="020B0604020202020204" pitchFamily="34" charset="0"/>
            </a:endParaRPr>
          </a:p>
        </p:txBody>
      </p:sp>
      <p:sp>
        <p:nvSpPr>
          <p:cNvPr id="11" name="Título 1">
            <a:extLst>
              <a:ext uri="{FF2B5EF4-FFF2-40B4-BE49-F238E27FC236}">
                <a16:creationId xmlns:a16="http://schemas.microsoft.com/office/drawing/2014/main" id="{7CCB60F2-7BDF-4727-B86C-1DB6734BB3B6}"/>
              </a:ext>
            </a:extLst>
          </p:cNvPr>
          <p:cNvSpPr txBox="1">
            <a:spLocks/>
          </p:cNvSpPr>
          <p:nvPr/>
        </p:nvSpPr>
        <p:spPr>
          <a:xfrm>
            <a:off x="498633" y="966698"/>
            <a:ext cx="1114974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PREPARACIÓN DE LOS FICHEROS DE ENTRADA</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12" name="Título 1">
            <a:extLst>
              <a:ext uri="{FF2B5EF4-FFF2-40B4-BE49-F238E27FC236}">
                <a16:creationId xmlns:a16="http://schemas.microsoft.com/office/drawing/2014/main" id="{40A5F265-CDED-47A5-876D-DA6B7C23D1F6}"/>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CALIBRACIÓN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80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C3497B26-C137-41CE-B2BC-65B93D1760F4}"/>
              </a:ext>
            </a:extLst>
          </p:cNvPr>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r="10241"/>
          <a:stretch/>
        </p:blipFill>
        <p:spPr bwMode="auto">
          <a:xfrm>
            <a:off x="5738566" y="2639028"/>
            <a:ext cx="6171783" cy="4019276"/>
          </a:xfrm>
          <a:prstGeom prst="rect">
            <a:avLst/>
          </a:prstGeom>
          <a:noFill/>
          <a:ln w="38100">
            <a:solidFill>
              <a:srgbClr val="538135"/>
            </a:solidFill>
          </a:ln>
        </p:spPr>
      </p:pic>
      <p:sp>
        <p:nvSpPr>
          <p:cNvPr id="6" name="Título 1">
            <a:extLst>
              <a:ext uri="{FF2B5EF4-FFF2-40B4-BE49-F238E27FC236}">
                <a16:creationId xmlns:a16="http://schemas.microsoft.com/office/drawing/2014/main" id="{82BBA6E2-EF82-472D-8891-3401121880B4}"/>
              </a:ext>
            </a:extLst>
          </p:cNvPr>
          <p:cNvSpPr txBox="1">
            <a:spLocks/>
          </p:cNvSpPr>
          <p:nvPr/>
        </p:nvSpPr>
        <p:spPr>
          <a:xfrm>
            <a:off x="6686133" y="2096582"/>
            <a:ext cx="4276648" cy="391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2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FICHERO DE CLIMA</a:t>
            </a:r>
            <a:endParaRPr lang="es-MX" sz="3200" b="1" dirty="0">
              <a:solidFill>
                <a:schemeClr val="tx1">
                  <a:lumMod val="75000"/>
                </a:schemeClr>
              </a:solidFill>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461F1536-D239-40FD-8391-6C3EFC1FD6B7}"/>
              </a:ext>
            </a:extLst>
          </p:cNvPr>
          <p:cNvSpPr txBox="1">
            <a:spLocks/>
          </p:cNvSpPr>
          <p:nvPr/>
        </p:nvSpPr>
        <p:spPr>
          <a:xfrm>
            <a:off x="498633" y="966698"/>
            <a:ext cx="1114974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PREPARACIÓN DE LOS FICHEROS DE ENTRADA</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9" name="Título 1">
            <a:extLst>
              <a:ext uri="{FF2B5EF4-FFF2-40B4-BE49-F238E27FC236}">
                <a16:creationId xmlns:a16="http://schemas.microsoft.com/office/drawing/2014/main" id="{7D028501-8988-425E-B5D9-484945E39C8F}"/>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CALIBRACIÓN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8" name="Proceso alternativo 7">
            <a:extLst>
              <a:ext uri="{FF2B5EF4-FFF2-40B4-BE49-F238E27FC236}">
                <a16:creationId xmlns:a16="http://schemas.microsoft.com/office/drawing/2014/main" id="{70644715-5175-4654-ADCB-0736723BEE45}"/>
              </a:ext>
            </a:extLst>
          </p:cNvPr>
          <p:cNvSpPr/>
          <p:nvPr/>
        </p:nvSpPr>
        <p:spPr>
          <a:xfrm>
            <a:off x="281651" y="2639028"/>
            <a:ext cx="4971769" cy="783193"/>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000" dirty="0">
                <a:solidFill>
                  <a:schemeClr val="bg2"/>
                </a:solidFill>
                <a:latin typeface="Arial" panose="020B0604020202020204" pitchFamily="34" charset="0"/>
                <a:cs typeface="Arial" panose="020B0604020202020204" pitchFamily="34" charset="0"/>
              </a:rPr>
              <a:t>Se utilizaron los valores </a:t>
            </a:r>
          </a:p>
          <a:p>
            <a:pPr algn="ctr"/>
            <a:r>
              <a:rPr lang="es-ES" sz="2000" dirty="0">
                <a:solidFill>
                  <a:schemeClr val="bg2"/>
                </a:solidFill>
                <a:latin typeface="Arial" panose="020B0604020202020204" pitchFamily="34" charset="0"/>
                <a:cs typeface="Arial" panose="020B0604020202020204" pitchFamily="34" charset="0"/>
              </a:rPr>
              <a:t>de las variables meteorológicas</a:t>
            </a:r>
          </a:p>
        </p:txBody>
      </p:sp>
      <p:sp>
        <p:nvSpPr>
          <p:cNvPr id="12" name="Proceso alternativo 7">
            <a:extLst>
              <a:ext uri="{FF2B5EF4-FFF2-40B4-BE49-F238E27FC236}">
                <a16:creationId xmlns:a16="http://schemas.microsoft.com/office/drawing/2014/main" id="{F5410E26-A6A9-46C9-A256-0AE11612EAD8}"/>
              </a:ext>
            </a:extLst>
          </p:cNvPr>
          <p:cNvSpPr/>
          <p:nvPr/>
        </p:nvSpPr>
        <p:spPr>
          <a:xfrm>
            <a:off x="281649" y="4081132"/>
            <a:ext cx="4971769" cy="442674"/>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000" dirty="0">
                <a:solidFill>
                  <a:schemeClr val="bg2"/>
                </a:solidFill>
                <a:latin typeface="Arial" panose="020B0604020202020204" pitchFamily="34" charset="0"/>
                <a:cs typeface="Arial" panose="020B0604020202020204" pitchFamily="34" charset="0"/>
              </a:rPr>
              <a:t>Temperaturas máximas</a:t>
            </a:r>
          </a:p>
        </p:txBody>
      </p:sp>
      <p:sp>
        <p:nvSpPr>
          <p:cNvPr id="13" name="Proceso alternativo 7">
            <a:extLst>
              <a:ext uri="{FF2B5EF4-FFF2-40B4-BE49-F238E27FC236}">
                <a16:creationId xmlns:a16="http://schemas.microsoft.com/office/drawing/2014/main" id="{5826D2ED-36B3-4D82-91A7-D756E92D4182}"/>
              </a:ext>
            </a:extLst>
          </p:cNvPr>
          <p:cNvSpPr/>
          <p:nvPr/>
        </p:nvSpPr>
        <p:spPr>
          <a:xfrm>
            <a:off x="281649" y="4625217"/>
            <a:ext cx="4971769" cy="442674"/>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000" dirty="0">
                <a:solidFill>
                  <a:schemeClr val="bg2"/>
                </a:solidFill>
                <a:latin typeface="Arial" panose="020B0604020202020204" pitchFamily="34" charset="0"/>
                <a:cs typeface="Arial" panose="020B0604020202020204" pitchFamily="34" charset="0"/>
              </a:rPr>
              <a:t>Temperaturas mínimas</a:t>
            </a:r>
          </a:p>
        </p:txBody>
      </p:sp>
      <p:sp>
        <p:nvSpPr>
          <p:cNvPr id="14" name="Proceso alternativo 7">
            <a:extLst>
              <a:ext uri="{FF2B5EF4-FFF2-40B4-BE49-F238E27FC236}">
                <a16:creationId xmlns:a16="http://schemas.microsoft.com/office/drawing/2014/main" id="{B919CB04-D5CE-481A-B402-DF4C1BD06671}"/>
              </a:ext>
            </a:extLst>
          </p:cNvPr>
          <p:cNvSpPr/>
          <p:nvPr/>
        </p:nvSpPr>
        <p:spPr>
          <a:xfrm>
            <a:off x="281649" y="5154625"/>
            <a:ext cx="5054280" cy="783193"/>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000" dirty="0">
                <a:solidFill>
                  <a:schemeClr val="bg2"/>
                </a:solidFill>
                <a:latin typeface="Arial" panose="020B0604020202020204" pitchFamily="34" charset="0"/>
                <a:cs typeface="Arial" panose="020B0604020202020204" pitchFamily="34" charset="0"/>
              </a:rPr>
              <a:t>Precipitaciones diarias de los meses en que se desarrollaron los experimentos</a:t>
            </a:r>
          </a:p>
        </p:txBody>
      </p:sp>
      <p:sp>
        <p:nvSpPr>
          <p:cNvPr id="15" name="Proceso alternativo 7">
            <a:extLst>
              <a:ext uri="{FF2B5EF4-FFF2-40B4-BE49-F238E27FC236}">
                <a16:creationId xmlns:a16="http://schemas.microsoft.com/office/drawing/2014/main" id="{D4A9E5DC-F49A-4CAD-A6AC-1F06D394AA1A}"/>
              </a:ext>
            </a:extLst>
          </p:cNvPr>
          <p:cNvSpPr/>
          <p:nvPr/>
        </p:nvSpPr>
        <p:spPr>
          <a:xfrm>
            <a:off x="281649" y="6079558"/>
            <a:ext cx="5054280" cy="578882"/>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1400" b="1" dirty="0">
                <a:solidFill>
                  <a:schemeClr val="bg2"/>
                </a:solidFill>
                <a:latin typeface="Arial" panose="020B0604020202020204" pitchFamily="34" charset="0"/>
                <a:cs typeface="Arial" panose="020B0604020202020204" pitchFamily="34" charset="0"/>
              </a:rPr>
              <a:t>Estación Meteorológica de Tapaste, en Mayabeque, a 1km aproximadamente del área experimental</a:t>
            </a:r>
          </a:p>
        </p:txBody>
      </p:sp>
      <p:sp>
        <p:nvSpPr>
          <p:cNvPr id="16" name="Proceso alternativo 7">
            <a:extLst>
              <a:ext uri="{FF2B5EF4-FFF2-40B4-BE49-F238E27FC236}">
                <a16:creationId xmlns:a16="http://schemas.microsoft.com/office/drawing/2014/main" id="{B2D1867A-3CA8-49F0-B750-8E3F0F8D023D}"/>
              </a:ext>
            </a:extLst>
          </p:cNvPr>
          <p:cNvSpPr/>
          <p:nvPr/>
        </p:nvSpPr>
        <p:spPr>
          <a:xfrm>
            <a:off x="281649" y="3521898"/>
            <a:ext cx="4971769" cy="442674"/>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000" dirty="0">
                <a:solidFill>
                  <a:schemeClr val="bg2"/>
                </a:solidFill>
                <a:latin typeface="Arial" panose="020B0604020202020204" pitchFamily="34" charset="0"/>
                <a:cs typeface="Arial" panose="020B0604020202020204" pitchFamily="34" charset="0"/>
              </a:rPr>
              <a:t>Radiación global </a:t>
            </a:r>
          </a:p>
        </p:txBody>
      </p:sp>
    </p:spTree>
    <p:extLst>
      <p:ext uri="{BB962C8B-B14F-4D97-AF65-F5344CB8AC3E}">
        <p14:creationId xmlns:p14="http://schemas.microsoft.com/office/powerpoint/2010/main" val="171686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482692"/>
            <a:ext cx="10515600" cy="1325563"/>
          </a:xfrm>
        </p:spPr>
        <p:txBody>
          <a:bodyPr>
            <a:normAutofit/>
          </a:bodyPr>
          <a:lstStyle/>
          <a:p>
            <a:r>
              <a:rPr lang="es-ES" sz="3600" dirty="0">
                <a:solidFill>
                  <a:srgbClr val="339536"/>
                </a:solidFill>
              </a:rPr>
              <a:t>Importancia del cultivo del maíz</a:t>
            </a:r>
          </a:p>
        </p:txBody>
      </p:sp>
      <p:sp>
        <p:nvSpPr>
          <p:cNvPr id="3" name="Marcador de contenido 2"/>
          <p:cNvSpPr>
            <a:spLocks noGrp="1"/>
          </p:cNvSpPr>
          <p:nvPr>
            <p:ph idx="1"/>
          </p:nvPr>
        </p:nvSpPr>
        <p:spPr/>
        <p:txBody>
          <a:bodyPr/>
          <a:lstStyle/>
          <a:p>
            <a:pPr algn="just"/>
            <a:r>
              <a:rPr lang="es-ES" dirty="0">
                <a:solidFill>
                  <a:schemeClr val="bg1">
                    <a:lumMod val="50000"/>
                  </a:schemeClr>
                </a:solidFill>
              </a:rPr>
              <a:t>Por la importancia económica para la alimentación del hombre y animal, el maíz ocupa el segundo lugar a nivel mundial en superficie cultivada después del trigo.</a:t>
            </a:r>
          </a:p>
          <a:p>
            <a:pPr algn="just"/>
            <a:r>
              <a:rPr lang="es-ES" dirty="0">
                <a:solidFill>
                  <a:schemeClr val="bg1">
                    <a:lumMod val="50000"/>
                  </a:schemeClr>
                </a:solidFill>
              </a:rPr>
              <a:t>Constituye una fuente excelente de hidratos de carbono, el grano de maíz posee un 13% de proteínas y un 7% de grasas.</a:t>
            </a:r>
          </a:p>
          <a:p>
            <a:pPr algn="just"/>
            <a:r>
              <a:rPr lang="es-ES" dirty="0">
                <a:solidFill>
                  <a:schemeClr val="bg1">
                    <a:lumMod val="50000"/>
                  </a:schemeClr>
                </a:solidFill>
              </a:rPr>
              <a:t>En Cuba se cultivan unas 130 mil hectáreas al año.</a:t>
            </a:r>
          </a:p>
        </p:txBody>
      </p:sp>
      <p:pic>
        <p:nvPicPr>
          <p:cNvPr id="5" name="Imagen 4">
            <a:extLst>
              <a:ext uri="{FF2B5EF4-FFF2-40B4-BE49-F238E27FC236}">
                <a16:creationId xmlns:a16="http://schemas.microsoft.com/office/drawing/2014/main" id="{D19FE3E8-4E25-4143-B499-01A3A4D94F9B}"/>
              </a:ext>
            </a:extLst>
          </p:cNvPr>
          <p:cNvPicPr>
            <a:picLocks noChangeAspect="1"/>
          </p:cNvPicPr>
          <p:nvPr/>
        </p:nvPicPr>
        <p:blipFill>
          <a:blip r:embed="rId3"/>
          <a:stretch>
            <a:fillRect/>
          </a:stretch>
        </p:blipFill>
        <p:spPr>
          <a:xfrm>
            <a:off x="1301044" y="4848311"/>
            <a:ext cx="4105848" cy="1905266"/>
          </a:xfrm>
          <a:prstGeom prst="rect">
            <a:avLst/>
          </a:prstGeom>
        </p:spPr>
      </p:pic>
    </p:spTree>
    <p:extLst>
      <p:ext uri="{BB962C8B-B14F-4D97-AF65-F5344CB8AC3E}">
        <p14:creationId xmlns:p14="http://schemas.microsoft.com/office/powerpoint/2010/main" val="3709384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0EA6F0CC-5EC6-443E-BAB8-73BE4AC5CBFD}"/>
              </a:ext>
            </a:extLst>
          </p:cNvPr>
          <p:cNvSpPr txBox="1">
            <a:spLocks/>
          </p:cNvSpPr>
          <p:nvPr/>
        </p:nvSpPr>
        <p:spPr>
          <a:xfrm>
            <a:off x="844603" y="2227821"/>
            <a:ext cx="4276648" cy="391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2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FICHERO *.CUL</a:t>
            </a:r>
            <a:endParaRPr lang="es-MX" sz="3200" b="1" dirty="0">
              <a:solidFill>
                <a:schemeClr val="tx1">
                  <a:lumMod val="75000"/>
                </a:schemeClr>
              </a:solidFill>
              <a:latin typeface="Arial" panose="020B0604020202020204" pitchFamily="34" charset="0"/>
              <a:cs typeface="Arial" panose="020B0604020202020204" pitchFamily="34" charset="0"/>
            </a:endParaRPr>
          </a:p>
        </p:txBody>
      </p:sp>
      <p:sp>
        <p:nvSpPr>
          <p:cNvPr id="8" name="Título 1">
            <a:extLst>
              <a:ext uri="{FF2B5EF4-FFF2-40B4-BE49-F238E27FC236}">
                <a16:creationId xmlns:a16="http://schemas.microsoft.com/office/drawing/2014/main" id="{2C323C00-4B5B-4875-A3EA-68195F3C7CF1}"/>
              </a:ext>
            </a:extLst>
          </p:cNvPr>
          <p:cNvSpPr txBox="1">
            <a:spLocks/>
          </p:cNvSpPr>
          <p:nvPr/>
        </p:nvSpPr>
        <p:spPr>
          <a:xfrm>
            <a:off x="498633" y="966698"/>
            <a:ext cx="1114974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PREPARACIÓN DE LOS FICHEROS DE ENTRADA</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9" name="Título 1">
            <a:extLst>
              <a:ext uri="{FF2B5EF4-FFF2-40B4-BE49-F238E27FC236}">
                <a16:creationId xmlns:a16="http://schemas.microsoft.com/office/drawing/2014/main" id="{379A6666-79B6-4246-86F8-09F12E5D4758}"/>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CALIBRACIÓN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45F84D11-2046-4588-82DC-ABC5925E74C2}"/>
              </a:ext>
            </a:extLst>
          </p:cNvPr>
          <p:cNvPicPr>
            <a:picLocks noChangeAspect="1"/>
          </p:cNvPicPr>
          <p:nvPr/>
        </p:nvPicPr>
        <p:blipFill rotWithShape="1">
          <a:blip r:embed="rId2"/>
          <a:srcRect l="-1" t="6052" r="35570"/>
          <a:stretch/>
        </p:blipFill>
        <p:spPr>
          <a:xfrm>
            <a:off x="5816338" y="2082876"/>
            <a:ext cx="6154682" cy="4565739"/>
          </a:xfrm>
          <a:prstGeom prst="rect">
            <a:avLst/>
          </a:prstGeom>
        </p:spPr>
      </p:pic>
      <p:sp>
        <p:nvSpPr>
          <p:cNvPr id="6" name="Proceso alternativo 7">
            <a:extLst>
              <a:ext uri="{FF2B5EF4-FFF2-40B4-BE49-F238E27FC236}">
                <a16:creationId xmlns:a16="http://schemas.microsoft.com/office/drawing/2014/main" id="{3A50B3EF-5DE6-41B8-A131-E31385850FDD}"/>
              </a:ext>
            </a:extLst>
          </p:cNvPr>
          <p:cNvSpPr/>
          <p:nvPr/>
        </p:nvSpPr>
        <p:spPr>
          <a:xfrm>
            <a:off x="498633" y="3101509"/>
            <a:ext cx="4878611" cy="146423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2000" dirty="0">
                <a:solidFill>
                  <a:schemeClr val="bg2"/>
                </a:solidFill>
                <a:latin typeface="Arial" panose="020B0604020202020204" pitchFamily="34" charset="0"/>
                <a:cs typeface="Arial" panose="020B0604020202020204" pitchFamily="34" charset="0"/>
              </a:rPr>
              <a:t>Modificación de los coeficientes genéticos con el objetivo de reducir la diferencia de datos observados y simulados del cultivar.</a:t>
            </a:r>
          </a:p>
        </p:txBody>
      </p:sp>
      <p:sp>
        <p:nvSpPr>
          <p:cNvPr id="12" name="Proceso alternativo 7">
            <a:extLst>
              <a:ext uri="{FF2B5EF4-FFF2-40B4-BE49-F238E27FC236}">
                <a16:creationId xmlns:a16="http://schemas.microsoft.com/office/drawing/2014/main" id="{FC15D567-6F1E-42B5-9182-57C7235C8D43}"/>
              </a:ext>
            </a:extLst>
          </p:cNvPr>
          <p:cNvSpPr/>
          <p:nvPr/>
        </p:nvSpPr>
        <p:spPr>
          <a:xfrm>
            <a:off x="498632" y="4815418"/>
            <a:ext cx="4878611" cy="146423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2000" dirty="0">
                <a:solidFill>
                  <a:schemeClr val="bg2"/>
                </a:solidFill>
                <a:latin typeface="Arial" panose="020B0604020202020204" pitchFamily="34" charset="0"/>
                <a:cs typeface="Arial" panose="020B0604020202020204" pitchFamily="34" charset="0"/>
              </a:rPr>
              <a:t>Minimizar la raíz cuadrada del cuadrado medio del error (RMSE) y acercar el índice de concordancia (d) a 1. (Willmott, 1982)</a:t>
            </a:r>
          </a:p>
        </p:txBody>
      </p:sp>
    </p:spTree>
    <p:extLst>
      <p:ext uri="{BB962C8B-B14F-4D97-AF65-F5344CB8AC3E}">
        <p14:creationId xmlns:p14="http://schemas.microsoft.com/office/powerpoint/2010/main" val="4170244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33E18CD2-C23F-47E3-94A6-A847E489377B}"/>
              </a:ext>
            </a:extLst>
          </p:cNvPr>
          <p:cNvPicPr/>
          <p:nvPr/>
        </p:nvPicPr>
        <p:blipFill>
          <a:blip r:embed="rId3"/>
          <a:stretch>
            <a:fillRect/>
          </a:stretch>
        </p:blipFill>
        <p:spPr>
          <a:xfrm>
            <a:off x="5416952" y="1985792"/>
            <a:ext cx="6529255" cy="4619533"/>
          </a:xfrm>
          <a:prstGeom prst="rect">
            <a:avLst/>
          </a:prstGeom>
          <a:ln>
            <a:solidFill>
              <a:schemeClr val="tx1"/>
            </a:solidFill>
          </a:ln>
        </p:spPr>
      </p:pic>
      <p:sp>
        <p:nvSpPr>
          <p:cNvPr id="16" name="Título 1">
            <a:extLst>
              <a:ext uri="{FF2B5EF4-FFF2-40B4-BE49-F238E27FC236}">
                <a16:creationId xmlns:a16="http://schemas.microsoft.com/office/drawing/2014/main" id="{C6F19579-E5BB-43E8-B224-A42A76E6C1DA}"/>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chemeClr val="tx1">
                    <a:lumMod val="75000"/>
                  </a:schemeClr>
                </a:solidFill>
                <a:latin typeface="Arial" panose="020B0604020202020204" pitchFamily="34" charset="0"/>
                <a:cs typeface="Arial" panose="020B0604020202020204" pitchFamily="34" charset="0"/>
              </a:rPr>
              <a:t>VALID</a:t>
            </a: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18" name="Título 1">
            <a:extLst>
              <a:ext uri="{FF2B5EF4-FFF2-40B4-BE49-F238E27FC236}">
                <a16:creationId xmlns:a16="http://schemas.microsoft.com/office/drawing/2014/main" id="{2067DAC2-9618-4B6F-917F-A955398133FC}"/>
              </a:ext>
            </a:extLst>
          </p:cNvPr>
          <p:cNvSpPr txBox="1">
            <a:spLocks/>
          </p:cNvSpPr>
          <p:nvPr/>
        </p:nvSpPr>
        <p:spPr>
          <a:xfrm>
            <a:off x="245793" y="972274"/>
            <a:ext cx="11700414" cy="7945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200" b="1" dirty="0">
                <a:solidFill>
                  <a:schemeClr val="tx1">
                    <a:lumMod val="75000"/>
                  </a:schemeClr>
                </a:solidFill>
                <a:latin typeface="Arial" panose="020B0604020202020204" pitchFamily="34" charset="0"/>
                <a:ea typeface="SimSun" panose="02010600030101010101" pitchFamily="2" charset="-122"/>
                <a:cs typeface="SimSun" panose="02010600030101010101" pitchFamily="2" charset="-122"/>
              </a:rPr>
              <a:t>D</a:t>
            </a:r>
            <a:r>
              <a:rPr lang="es-ES" sz="2200" b="1" dirty="0">
                <a:solidFill>
                  <a:schemeClr val="tx1">
                    <a:lumMod val="75000"/>
                  </a:schemeClr>
                </a:solidFill>
                <a:effectLst/>
                <a:latin typeface="Arial" panose="020B0604020202020204" pitchFamily="34" charset="0"/>
                <a:ea typeface="SimSun" panose="02010600030101010101" pitchFamily="2" charset="-122"/>
                <a:cs typeface="SimSun" panose="02010600030101010101" pitchFamily="2" charset="-122"/>
              </a:rPr>
              <a:t>ATOS CORRESPONDIENTES AL AJUSTE DEL MODELO CROPGRO-TOMATO DEL EXPERIMENTO MONTADO EN EL PERIODO ÓPTIMO DEL CULTIVO (DICIEMBRE 2022). </a:t>
            </a:r>
            <a:endParaRPr lang="es-MX" sz="2200" b="1" dirty="0">
              <a:solidFill>
                <a:schemeClr val="tx1">
                  <a:lumMod val="75000"/>
                </a:schemeClr>
              </a:solidFill>
              <a:latin typeface="Arial" panose="020B0604020202020204" pitchFamily="34" charset="0"/>
              <a:cs typeface="Arial" panose="020B0604020202020204" pitchFamily="34" charset="0"/>
            </a:endParaRPr>
          </a:p>
        </p:txBody>
      </p:sp>
      <p:sp>
        <p:nvSpPr>
          <p:cNvPr id="19" name="Proceso alternativo 7">
            <a:extLst>
              <a:ext uri="{FF2B5EF4-FFF2-40B4-BE49-F238E27FC236}">
                <a16:creationId xmlns:a16="http://schemas.microsoft.com/office/drawing/2014/main" id="{8A48A4D7-3A4B-424F-BF10-2E2258CCF434}"/>
              </a:ext>
            </a:extLst>
          </p:cNvPr>
          <p:cNvSpPr/>
          <p:nvPr/>
        </p:nvSpPr>
        <p:spPr>
          <a:xfrm>
            <a:off x="245793" y="2130645"/>
            <a:ext cx="4878611" cy="510778"/>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400" b="1" dirty="0">
                <a:solidFill>
                  <a:schemeClr val="bg2"/>
                </a:solidFill>
                <a:latin typeface="Arial" panose="020B0604020202020204" pitchFamily="34" charset="0"/>
                <a:cs typeface="Arial" panose="020B0604020202020204" pitchFamily="34" charset="0"/>
              </a:rPr>
              <a:t>Masa seca de las hojas</a:t>
            </a:r>
          </a:p>
        </p:txBody>
      </p:sp>
      <p:sp>
        <p:nvSpPr>
          <p:cNvPr id="7" name="Proceso alternativo 7">
            <a:extLst>
              <a:ext uri="{FF2B5EF4-FFF2-40B4-BE49-F238E27FC236}">
                <a16:creationId xmlns:a16="http://schemas.microsoft.com/office/drawing/2014/main" id="{F14F1A13-2297-479B-9CF0-A590AE0FAC19}"/>
              </a:ext>
            </a:extLst>
          </p:cNvPr>
          <p:cNvSpPr/>
          <p:nvPr/>
        </p:nvSpPr>
        <p:spPr>
          <a:xfrm>
            <a:off x="543622" y="3054429"/>
            <a:ext cx="4391002" cy="37457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1600" dirty="0">
                <a:solidFill>
                  <a:schemeClr val="bg2"/>
                </a:solidFill>
                <a:latin typeface="Arial" panose="020B0604020202020204" pitchFamily="34" charset="0"/>
                <a:cs typeface="Arial" panose="020B0604020202020204" pitchFamily="34" charset="0"/>
              </a:rPr>
              <a:t>Aumento durante casi toda la etapa del cultivo</a:t>
            </a:r>
            <a:endParaRPr lang="es-ES" sz="1600" b="1" dirty="0">
              <a:solidFill>
                <a:schemeClr val="bg2"/>
              </a:solidFill>
              <a:latin typeface="Arial" panose="020B0604020202020204" pitchFamily="34" charset="0"/>
              <a:cs typeface="Arial" panose="020B0604020202020204" pitchFamily="34" charset="0"/>
            </a:endParaRPr>
          </a:p>
        </p:txBody>
      </p:sp>
      <p:sp>
        <p:nvSpPr>
          <p:cNvPr id="8" name="Proceso alternativo 7">
            <a:extLst>
              <a:ext uri="{FF2B5EF4-FFF2-40B4-BE49-F238E27FC236}">
                <a16:creationId xmlns:a16="http://schemas.microsoft.com/office/drawing/2014/main" id="{D920C099-D69D-4201-9F6E-95C952A26EC5}"/>
              </a:ext>
            </a:extLst>
          </p:cNvPr>
          <p:cNvSpPr/>
          <p:nvPr/>
        </p:nvSpPr>
        <p:spPr>
          <a:xfrm>
            <a:off x="543622" y="3638720"/>
            <a:ext cx="4391002" cy="646986"/>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Al inicio hasta comienzos de la fase reproductiva el crecimiento fue más lento.</a:t>
            </a:r>
            <a:endParaRPr lang="es-ES" sz="1600" b="1" dirty="0">
              <a:solidFill>
                <a:schemeClr val="bg2"/>
              </a:solidFill>
              <a:latin typeface="Arial" panose="020B0604020202020204" pitchFamily="34" charset="0"/>
              <a:cs typeface="Arial" panose="020B0604020202020204" pitchFamily="34" charset="0"/>
            </a:endParaRPr>
          </a:p>
        </p:txBody>
      </p:sp>
      <p:sp>
        <p:nvSpPr>
          <p:cNvPr id="9" name="Proceso alternativo 7">
            <a:extLst>
              <a:ext uri="{FF2B5EF4-FFF2-40B4-BE49-F238E27FC236}">
                <a16:creationId xmlns:a16="http://schemas.microsoft.com/office/drawing/2014/main" id="{58A2BFEE-89CC-45DC-94C5-68EC65F29A71}"/>
              </a:ext>
            </a:extLst>
          </p:cNvPr>
          <p:cNvSpPr/>
          <p:nvPr/>
        </p:nvSpPr>
        <p:spPr>
          <a:xfrm>
            <a:off x="543622" y="4479423"/>
            <a:ext cx="4391002"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Posteriormente, y aproximadamente hasta los 90 días después de la siembra, hubo un aumento brusco del peso seco de las hojas.</a:t>
            </a:r>
            <a:endParaRPr lang="es-ES" sz="1600" b="1" dirty="0">
              <a:solidFill>
                <a:schemeClr val="bg2"/>
              </a:solidFill>
              <a:latin typeface="Arial" panose="020B0604020202020204" pitchFamily="34" charset="0"/>
              <a:cs typeface="Arial" panose="020B0604020202020204" pitchFamily="34" charset="0"/>
            </a:endParaRPr>
          </a:p>
        </p:txBody>
      </p:sp>
      <p:sp>
        <p:nvSpPr>
          <p:cNvPr id="10" name="Proceso alternativo 7">
            <a:extLst>
              <a:ext uri="{FF2B5EF4-FFF2-40B4-BE49-F238E27FC236}">
                <a16:creationId xmlns:a16="http://schemas.microsoft.com/office/drawing/2014/main" id="{A81E3EF6-C770-481A-9CEE-A454C06D314C}"/>
              </a:ext>
            </a:extLst>
          </p:cNvPr>
          <p:cNvSpPr/>
          <p:nvPr/>
        </p:nvSpPr>
        <p:spPr>
          <a:xfrm>
            <a:off x="526066" y="5578199"/>
            <a:ext cx="4391002"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Después de este periodo el crecimiento se estabiliza, y presenta una pequeña disminución.</a:t>
            </a:r>
            <a:endParaRPr lang="es-ES" sz="1600" b="1" dirty="0">
              <a:solidFill>
                <a:schemeClr val="bg2"/>
              </a:solidFill>
              <a:latin typeface="Arial" panose="020B0604020202020204" pitchFamily="34" charset="0"/>
              <a:cs typeface="Arial" panose="020B0604020202020204" pitchFamily="34" charset="0"/>
            </a:endParaRPr>
          </a:p>
        </p:txBody>
      </p:sp>
      <p:sp>
        <p:nvSpPr>
          <p:cNvPr id="12" name="Título 1">
            <a:extLst>
              <a:ext uri="{FF2B5EF4-FFF2-40B4-BE49-F238E27FC236}">
                <a16:creationId xmlns:a16="http://schemas.microsoft.com/office/drawing/2014/main" id="{3E34FE8E-5BB7-4446-80BB-315B72FFAABA}"/>
              </a:ext>
            </a:extLst>
          </p:cNvPr>
          <p:cNvSpPr txBox="1">
            <a:spLocks/>
          </p:cNvSpPr>
          <p:nvPr/>
        </p:nvSpPr>
        <p:spPr>
          <a:xfrm>
            <a:off x="1339700" y="1843183"/>
            <a:ext cx="2620652" cy="391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1800" b="1" i="0" u="none" strike="noStrike" kern="1200" cap="none" spc="0" normalizeH="0" baseline="0" noProof="0" dirty="0">
                <a:ln>
                  <a:noFill/>
                </a:ln>
                <a:solidFill>
                  <a:schemeClr val="bg2"/>
                </a:solidFill>
                <a:effectLst/>
                <a:uLnTx/>
                <a:uFillTx/>
                <a:latin typeface="Arial" panose="020B0604020202020204" pitchFamily="34" charset="0"/>
                <a:cs typeface="Arial" panose="020B0604020202020204" pitchFamily="34" charset="0"/>
              </a:rPr>
              <a:t>Acumulación</a:t>
            </a:r>
            <a:endParaRPr lang="es-MX" sz="18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5025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E57B147-3815-4495-9FC5-9D79D32F72DF}"/>
              </a:ext>
            </a:extLst>
          </p:cNvPr>
          <p:cNvPicPr/>
          <p:nvPr/>
        </p:nvPicPr>
        <p:blipFill>
          <a:blip r:embed="rId3"/>
          <a:stretch>
            <a:fillRect/>
          </a:stretch>
        </p:blipFill>
        <p:spPr>
          <a:xfrm>
            <a:off x="5416951" y="1988251"/>
            <a:ext cx="6529255" cy="4617317"/>
          </a:xfrm>
          <a:prstGeom prst="rect">
            <a:avLst/>
          </a:prstGeom>
          <a:ln>
            <a:solidFill>
              <a:schemeClr val="tx1"/>
            </a:solidFill>
          </a:ln>
        </p:spPr>
      </p:pic>
      <p:sp>
        <p:nvSpPr>
          <p:cNvPr id="6" name="Título 1">
            <a:extLst>
              <a:ext uri="{FF2B5EF4-FFF2-40B4-BE49-F238E27FC236}">
                <a16:creationId xmlns:a16="http://schemas.microsoft.com/office/drawing/2014/main" id="{ABBEF282-4281-4160-B2F4-53E63B36019C}"/>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chemeClr val="tx1">
                    <a:lumMod val="75000"/>
                  </a:schemeClr>
                </a:solidFill>
                <a:latin typeface="Arial" panose="020B0604020202020204" pitchFamily="34" charset="0"/>
                <a:cs typeface="Arial" panose="020B0604020202020204" pitchFamily="34" charset="0"/>
              </a:rPr>
              <a:t>VALID</a:t>
            </a: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7" name="Título 1">
            <a:extLst>
              <a:ext uri="{FF2B5EF4-FFF2-40B4-BE49-F238E27FC236}">
                <a16:creationId xmlns:a16="http://schemas.microsoft.com/office/drawing/2014/main" id="{CC0F73CB-C2C6-4B59-A532-5A563A6484A1}"/>
              </a:ext>
            </a:extLst>
          </p:cNvPr>
          <p:cNvSpPr txBox="1">
            <a:spLocks/>
          </p:cNvSpPr>
          <p:nvPr/>
        </p:nvSpPr>
        <p:spPr>
          <a:xfrm>
            <a:off x="245793" y="972274"/>
            <a:ext cx="11700414" cy="7945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200" b="1" dirty="0">
                <a:solidFill>
                  <a:schemeClr val="tx1">
                    <a:lumMod val="75000"/>
                  </a:schemeClr>
                </a:solidFill>
                <a:latin typeface="Arial" panose="020B0604020202020204" pitchFamily="34" charset="0"/>
                <a:ea typeface="SimSun" panose="02010600030101010101" pitchFamily="2" charset="-122"/>
                <a:cs typeface="SimSun" panose="02010600030101010101" pitchFamily="2" charset="-122"/>
              </a:rPr>
              <a:t>D</a:t>
            </a:r>
            <a:r>
              <a:rPr lang="es-ES" sz="2200" b="1" dirty="0">
                <a:solidFill>
                  <a:schemeClr val="tx1">
                    <a:lumMod val="75000"/>
                  </a:schemeClr>
                </a:solidFill>
                <a:effectLst/>
                <a:latin typeface="Arial" panose="020B0604020202020204" pitchFamily="34" charset="0"/>
                <a:ea typeface="SimSun" panose="02010600030101010101" pitchFamily="2" charset="-122"/>
                <a:cs typeface="SimSun" panose="02010600030101010101" pitchFamily="2" charset="-122"/>
              </a:rPr>
              <a:t>ATOS CORRESPONDIENTES AL AJUSTE DEL MODELO CROPGRO-TOMATO DEL EXPERIMENTO MONTADO EN EL PERIODO ÓPTIMO DEL CULTIVO (DICIEMBRE 2022). </a:t>
            </a:r>
            <a:endParaRPr lang="es-MX" sz="2200" b="1" dirty="0">
              <a:solidFill>
                <a:schemeClr val="tx1">
                  <a:lumMod val="75000"/>
                </a:schemeClr>
              </a:solidFill>
              <a:latin typeface="Arial" panose="020B0604020202020204" pitchFamily="34" charset="0"/>
              <a:cs typeface="Arial" panose="020B0604020202020204" pitchFamily="34" charset="0"/>
            </a:endParaRPr>
          </a:p>
        </p:txBody>
      </p:sp>
      <p:sp>
        <p:nvSpPr>
          <p:cNvPr id="8" name="Proceso alternativo 7">
            <a:extLst>
              <a:ext uri="{FF2B5EF4-FFF2-40B4-BE49-F238E27FC236}">
                <a16:creationId xmlns:a16="http://schemas.microsoft.com/office/drawing/2014/main" id="{1097DC10-2203-4B17-8E8B-12745C308347}"/>
              </a:ext>
            </a:extLst>
          </p:cNvPr>
          <p:cNvSpPr/>
          <p:nvPr/>
        </p:nvSpPr>
        <p:spPr>
          <a:xfrm>
            <a:off x="245793" y="2130645"/>
            <a:ext cx="4878611" cy="510778"/>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400" b="1" dirty="0">
                <a:solidFill>
                  <a:schemeClr val="bg2"/>
                </a:solidFill>
                <a:latin typeface="Arial" panose="020B0604020202020204" pitchFamily="34" charset="0"/>
                <a:cs typeface="Arial" panose="020B0604020202020204" pitchFamily="34" charset="0"/>
              </a:rPr>
              <a:t>Masa seca del tallo</a:t>
            </a:r>
          </a:p>
        </p:txBody>
      </p:sp>
      <p:sp>
        <p:nvSpPr>
          <p:cNvPr id="9" name="Proceso alternativo 7">
            <a:extLst>
              <a:ext uri="{FF2B5EF4-FFF2-40B4-BE49-F238E27FC236}">
                <a16:creationId xmlns:a16="http://schemas.microsoft.com/office/drawing/2014/main" id="{EFA4CD94-25C0-4992-B548-3E224ABA8C4B}"/>
              </a:ext>
            </a:extLst>
          </p:cNvPr>
          <p:cNvSpPr/>
          <p:nvPr/>
        </p:nvSpPr>
        <p:spPr>
          <a:xfrm>
            <a:off x="543620" y="2943495"/>
            <a:ext cx="4391003" cy="646986"/>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1600" dirty="0">
                <a:solidFill>
                  <a:schemeClr val="bg2"/>
                </a:solidFill>
                <a:latin typeface="Arial" panose="020B0604020202020204" pitchFamily="34" charset="0"/>
                <a:cs typeface="Arial" panose="020B0604020202020204" pitchFamily="34" charset="0"/>
              </a:rPr>
              <a:t>Presentó un comportamiento muy similar a través del tiempo.</a:t>
            </a:r>
            <a:endParaRPr lang="es-ES" sz="1600" b="1" dirty="0">
              <a:solidFill>
                <a:schemeClr val="bg2"/>
              </a:solidFill>
              <a:latin typeface="Arial" panose="020B0604020202020204" pitchFamily="34" charset="0"/>
              <a:cs typeface="Arial" panose="020B0604020202020204" pitchFamily="34" charset="0"/>
            </a:endParaRPr>
          </a:p>
        </p:txBody>
      </p:sp>
      <p:sp>
        <p:nvSpPr>
          <p:cNvPr id="10" name="Proceso alternativo 7">
            <a:extLst>
              <a:ext uri="{FF2B5EF4-FFF2-40B4-BE49-F238E27FC236}">
                <a16:creationId xmlns:a16="http://schemas.microsoft.com/office/drawing/2014/main" id="{78E76A23-A1ED-4516-9561-FC9FC98AAF67}"/>
              </a:ext>
            </a:extLst>
          </p:cNvPr>
          <p:cNvSpPr/>
          <p:nvPr/>
        </p:nvSpPr>
        <p:spPr>
          <a:xfrm>
            <a:off x="543620" y="3832439"/>
            <a:ext cx="4391003" cy="1191816"/>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El crecimiento fue muy lento en sus primeras etapas, pero alrededor de los 50 días se acelera hasta llegar a la etapa de fructificación</a:t>
            </a:r>
            <a:endParaRPr lang="es-ES" sz="1600" b="1" dirty="0">
              <a:solidFill>
                <a:schemeClr val="bg2"/>
              </a:solidFill>
              <a:latin typeface="Arial" panose="020B0604020202020204" pitchFamily="34" charset="0"/>
              <a:cs typeface="Arial" panose="020B0604020202020204" pitchFamily="34" charset="0"/>
            </a:endParaRPr>
          </a:p>
        </p:txBody>
      </p:sp>
      <p:sp>
        <p:nvSpPr>
          <p:cNvPr id="13" name="Proceso alternativo 7">
            <a:extLst>
              <a:ext uri="{FF2B5EF4-FFF2-40B4-BE49-F238E27FC236}">
                <a16:creationId xmlns:a16="http://schemas.microsoft.com/office/drawing/2014/main" id="{32486695-417B-4CD4-9EAC-246E0C105C7D}"/>
              </a:ext>
            </a:extLst>
          </p:cNvPr>
          <p:cNvSpPr/>
          <p:nvPr/>
        </p:nvSpPr>
        <p:spPr>
          <a:xfrm>
            <a:off x="543620" y="5266213"/>
            <a:ext cx="4391003"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Periodo a partir del cual presenta una tendencia a estabilizar y se mantuvo así hasta el final del ciclo de cultivo.</a:t>
            </a:r>
            <a:endParaRPr lang="es-ES" sz="16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2157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1F0907D0-C57C-43FF-BCB8-0E0DCAD47B75}"/>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chemeClr val="tx1">
                    <a:lumMod val="75000"/>
                  </a:schemeClr>
                </a:solidFill>
                <a:latin typeface="Arial" panose="020B0604020202020204" pitchFamily="34" charset="0"/>
                <a:cs typeface="Arial" panose="020B0604020202020204" pitchFamily="34" charset="0"/>
              </a:rPr>
              <a:t>VALID</a:t>
            </a: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6" name="Título 1">
            <a:extLst>
              <a:ext uri="{FF2B5EF4-FFF2-40B4-BE49-F238E27FC236}">
                <a16:creationId xmlns:a16="http://schemas.microsoft.com/office/drawing/2014/main" id="{DB0D894C-C5D7-49C8-9979-54607A444BCA}"/>
              </a:ext>
            </a:extLst>
          </p:cNvPr>
          <p:cNvSpPr txBox="1">
            <a:spLocks/>
          </p:cNvSpPr>
          <p:nvPr/>
        </p:nvSpPr>
        <p:spPr>
          <a:xfrm>
            <a:off x="245793" y="972274"/>
            <a:ext cx="11700414" cy="7945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200" b="1" dirty="0">
                <a:solidFill>
                  <a:schemeClr val="tx1">
                    <a:lumMod val="75000"/>
                  </a:schemeClr>
                </a:solidFill>
                <a:latin typeface="Arial" panose="020B0604020202020204" pitchFamily="34" charset="0"/>
                <a:ea typeface="SimSun" panose="02010600030101010101" pitchFamily="2" charset="-122"/>
                <a:cs typeface="SimSun" panose="02010600030101010101" pitchFamily="2" charset="-122"/>
              </a:rPr>
              <a:t>D</a:t>
            </a:r>
            <a:r>
              <a:rPr lang="es-ES" sz="2200" b="1" dirty="0">
                <a:solidFill>
                  <a:schemeClr val="tx1">
                    <a:lumMod val="75000"/>
                  </a:schemeClr>
                </a:solidFill>
                <a:effectLst/>
                <a:latin typeface="Arial" panose="020B0604020202020204" pitchFamily="34" charset="0"/>
                <a:ea typeface="SimSun" panose="02010600030101010101" pitchFamily="2" charset="-122"/>
                <a:cs typeface="SimSun" panose="02010600030101010101" pitchFamily="2" charset="-122"/>
              </a:rPr>
              <a:t>ATOS CORRESPONDIENTES AL AJUSTE DEL MODELO CROPGRO-TOMATO DEL EXPERIMENTO MONTADO EN EL PERIODO ÓPTIMO DEL CULTIVO (DICIEMBRE 2022). </a:t>
            </a:r>
            <a:endParaRPr lang="es-MX" sz="2200" b="1" dirty="0">
              <a:solidFill>
                <a:schemeClr val="tx1">
                  <a:lumMod val="75000"/>
                </a:schemeClr>
              </a:solidFill>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4F6C2985-5583-446A-812B-72A13166AD79}"/>
              </a:ext>
            </a:extLst>
          </p:cNvPr>
          <p:cNvPicPr/>
          <p:nvPr/>
        </p:nvPicPr>
        <p:blipFill>
          <a:blip r:embed="rId3"/>
          <a:stretch>
            <a:fillRect/>
          </a:stretch>
        </p:blipFill>
        <p:spPr>
          <a:xfrm>
            <a:off x="5413093" y="1988251"/>
            <a:ext cx="6529255" cy="4617317"/>
          </a:xfrm>
          <a:prstGeom prst="rect">
            <a:avLst/>
          </a:prstGeom>
          <a:ln>
            <a:solidFill>
              <a:schemeClr val="tx1"/>
            </a:solidFill>
          </a:ln>
        </p:spPr>
      </p:pic>
      <p:sp>
        <p:nvSpPr>
          <p:cNvPr id="9" name="Proceso alternativo 7">
            <a:extLst>
              <a:ext uri="{FF2B5EF4-FFF2-40B4-BE49-F238E27FC236}">
                <a16:creationId xmlns:a16="http://schemas.microsoft.com/office/drawing/2014/main" id="{BA839862-9F7F-4050-B17C-F87B8F864B9E}"/>
              </a:ext>
            </a:extLst>
          </p:cNvPr>
          <p:cNvSpPr/>
          <p:nvPr/>
        </p:nvSpPr>
        <p:spPr>
          <a:xfrm>
            <a:off x="245793" y="2130645"/>
            <a:ext cx="4878611" cy="510778"/>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400" b="1" dirty="0">
                <a:solidFill>
                  <a:schemeClr val="bg2"/>
                </a:solidFill>
                <a:latin typeface="Arial" panose="020B0604020202020204" pitchFamily="34" charset="0"/>
                <a:cs typeface="Arial" panose="020B0604020202020204" pitchFamily="34" charset="0"/>
              </a:rPr>
              <a:t>Masa seca de las raíces</a:t>
            </a:r>
          </a:p>
        </p:txBody>
      </p:sp>
      <p:sp>
        <p:nvSpPr>
          <p:cNvPr id="10" name="Proceso alternativo 7">
            <a:extLst>
              <a:ext uri="{FF2B5EF4-FFF2-40B4-BE49-F238E27FC236}">
                <a16:creationId xmlns:a16="http://schemas.microsoft.com/office/drawing/2014/main" id="{CE5AF7F1-2AD8-4B09-9AFF-825FC69DD29E}"/>
              </a:ext>
            </a:extLst>
          </p:cNvPr>
          <p:cNvSpPr/>
          <p:nvPr/>
        </p:nvSpPr>
        <p:spPr>
          <a:xfrm>
            <a:off x="543622" y="2943495"/>
            <a:ext cx="4391002" cy="646986"/>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es-ES" sz="1600" dirty="0">
                <a:solidFill>
                  <a:schemeClr val="bg2"/>
                </a:solidFill>
                <a:latin typeface="Arial" panose="020B0604020202020204" pitchFamily="34" charset="0"/>
                <a:cs typeface="Arial" panose="020B0604020202020204" pitchFamily="34" charset="0"/>
              </a:rPr>
              <a:t>Se caracterizó por un crecimiento inicial en las primeras etapas</a:t>
            </a:r>
            <a:endParaRPr lang="es-ES" sz="1600" b="1" dirty="0">
              <a:solidFill>
                <a:schemeClr val="bg2"/>
              </a:solidFill>
              <a:latin typeface="Arial" panose="020B0604020202020204" pitchFamily="34" charset="0"/>
              <a:cs typeface="Arial" panose="020B0604020202020204" pitchFamily="34" charset="0"/>
            </a:endParaRPr>
          </a:p>
        </p:txBody>
      </p:sp>
      <p:sp>
        <p:nvSpPr>
          <p:cNvPr id="11" name="Proceso alternativo 7">
            <a:extLst>
              <a:ext uri="{FF2B5EF4-FFF2-40B4-BE49-F238E27FC236}">
                <a16:creationId xmlns:a16="http://schemas.microsoft.com/office/drawing/2014/main" id="{30671487-559A-4A25-A1B0-2CE4F30C5D8D}"/>
              </a:ext>
            </a:extLst>
          </p:cNvPr>
          <p:cNvSpPr/>
          <p:nvPr/>
        </p:nvSpPr>
        <p:spPr>
          <a:xfrm>
            <a:off x="543622" y="3832439"/>
            <a:ext cx="4391002"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Posteriormente fue bastante estable en el resto del ciclo del cultivo con variaciones de poca magnitud</a:t>
            </a:r>
            <a:endParaRPr lang="es-ES" sz="1600" b="1" dirty="0">
              <a:solidFill>
                <a:schemeClr val="bg2"/>
              </a:solidFill>
              <a:latin typeface="Arial" panose="020B0604020202020204" pitchFamily="34" charset="0"/>
              <a:cs typeface="Arial" panose="020B0604020202020204" pitchFamily="34" charset="0"/>
            </a:endParaRPr>
          </a:p>
        </p:txBody>
      </p:sp>
      <p:sp>
        <p:nvSpPr>
          <p:cNvPr id="12" name="Proceso alternativo 7">
            <a:extLst>
              <a:ext uri="{FF2B5EF4-FFF2-40B4-BE49-F238E27FC236}">
                <a16:creationId xmlns:a16="http://schemas.microsoft.com/office/drawing/2014/main" id="{B87AC208-7064-444B-81C8-73E499F710E4}"/>
              </a:ext>
            </a:extLst>
          </p:cNvPr>
          <p:cNvSpPr/>
          <p:nvPr/>
        </p:nvSpPr>
        <p:spPr>
          <a:xfrm>
            <a:off x="543622" y="5027850"/>
            <a:ext cx="4391002" cy="646986"/>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En las etapas finales del cultivo se observó una sobreestimación del valor</a:t>
            </a:r>
            <a:endParaRPr lang="es-ES" sz="1600" b="1" dirty="0">
              <a:solidFill>
                <a:schemeClr val="bg2"/>
              </a:solidFill>
              <a:latin typeface="Arial" panose="020B0604020202020204" pitchFamily="34" charset="0"/>
              <a:cs typeface="Arial" panose="020B0604020202020204" pitchFamily="34" charset="0"/>
            </a:endParaRPr>
          </a:p>
        </p:txBody>
      </p:sp>
      <p:sp>
        <p:nvSpPr>
          <p:cNvPr id="13" name="Título 1">
            <a:extLst>
              <a:ext uri="{FF2B5EF4-FFF2-40B4-BE49-F238E27FC236}">
                <a16:creationId xmlns:a16="http://schemas.microsoft.com/office/drawing/2014/main" id="{E525A102-A6D3-402A-8D1C-C1009AAD3950}"/>
              </a:ext>
            </a:extLst>
          </p:cNvPr>
          <p:cNvSpPr txBox="1">
            <a:spLocks/>
          </p:cNvSpPr>
          <p:nvPr/>
        </p:nvSpPr>
        <p:spPr>
          <a:xfrm>
            <a:off x="1339700" y="1843183"/>
            <a:ext cx="2620652" cy="3913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s-ES" sz="1800" b="1" i="0" u="none" strike="noStrike" kern="1200" cap="none" spc="0" normalizeH="0" baseline="0" noProof="0" dirty="0">
                <a:ln>
                  <a:noFill/>
                </a:ln>
                <a:solidFill>
                  <a:schemeClr val="bg2"/>
                </a:solidFill>
                <a:effectLst/>
                <a:uLnTx/>
                <a:uFillTx/>
                <a:latin typeface="Arial" panose="020B0604020202020204" pitchFamily="34" charset="0"/>
                <a:cs typeface="Arial" panose="020B0604020202020204" pitchFamily="34" charset="0"/>
              </a:rPr>
              <a:t>Crecimiento</a:t>
            </a:r>
            <a:endParaRPr lang="es-MX" sz="18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7306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3B9EC2F6-C62F-44F3-9FBD-E74F41C7E606}"/>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chemeClr val="tx1">
                    <a:lumMod val="75000"/>
                  </a:schemeClr>
                </a:solidFill>
                <a:latin typeface="Arial" panose="020B0604020202020204" pitchFamily="34" charset="0"/>
                <a:cs typeface="Arial" panose="020B0604020202020204" pitchFamily="34" charset="0"/>
              </a:rPr>
              <a:t>VALID</a:t>
            </a: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6" name="Título 1">
            <a:extLst>
              <a:ext uri="{FF2B5EF4-FFF2-40B4-BE49-F238E27FC236}">
                <a16:creationId xmlns:a16="http://schemas.microsoft.com/office/drawing/2014/main" id="{95403D3D-750F-43F5-9FB1-BDB242ABC03F}"/>
              </a:ext>
            </a:extLst>
          </p:cNvPr>
          <p:cNvSpPr txBox="1">
            <a:spLocks/>
          </p:cNvSpPr>
          <p:nvPr/>
        </p:nvSpPr>
        <p:spPr>
          <a:xfrm>
            <a:off x="245793" y="972274"/>
            <a:ext cx="11700414" cy="7945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200" b="1" dirty="0">
                <a:solidFill>
                  <a:schemeClr val="tx1">
                    <a:lumMod val="75000"/>
                  </a:schemeClr>
                </a:solidFill>
                <a:latin typeface="Arial" panose="020B0604020202020204" pitchFamily="34" charset="0"/>
                <a:ea typeface="SimSun" panose="02010600030101010101" pitchFamily="2" charset="-122"/>
                <a:cs typeface="SimSun" panose="02010600030101010101" pitchFamily="2" charset="-122"/>
              </a:rPr>
              <a:t>D</a:t>
            </a:r>
            <a:r>
              <a:rPr lang="es-ES" sz="2200" b="1" dirty="0">
                <a:solidFill>
                  <a:schemeClr val="tx1">
                    <a:lumMod val="75000"/>
                  </a:schemeClr>
                </a:solidFill>
                <a:effectLst/>
                <a:latin typeface="Arial" panose="020B0604020202020204" pitchFamily="34" charset="0"/>
                <a:ea typeface="SimSun" panose="02010600030101010101" pitchFamily="2" charset="-122"/>
                <a:cs typeface="SimSun" panose="02010600030101010101" pitchFamily="2" charset="-122"/>
              </a:rPr>
              <a:t>ATOS CORRESPONDIENTES AL AJUSTE DEL MODELO CROPGRO-TOMATO DEL EXPERIMENTO MONTADO EN EL PERIODO ÓPTIMO DEL CULTIVO (DICIEMBRE 2022). </a:t>
            </a:r>
            <a:endParaRPr lang="es-MX" sz="2200" b="1" dirty="0">
              <a:solidFill>
                <a:schemeClr val="tx1">
                  <a:lumMod val="75000"/>
                </a:schemeClr>
              </a:solidFill>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CC2F617F-099B-4DEB-B4A3-E40DC0160234}"/>
              </a:ext>
            </a:extLst>
          </p:cNvPr>
          <p:cNvPicPr/>
          <p:nvPr/>
        </p:nvPicPr>
        <p:blipFill>
          <a:blip r:embed="rId3"/>
          <a:stretch>
            <a:fillRect/>
          </a:stretch>
        </p:blipFill>
        <p:spPr>
          <a:xfrm>
            <a:off x="5416952" y="1985792"/>
            <a:ext cx="6529255" cy="4619534"/>
          </a:xfrm>
          <a:prstGeom prst="rect">
            <a:avLst/>
          </a:prstGeom>
          <a:ln>
            <a:solidFill>
              <a:schemeClr val="tx1"/>
            </a:solidFill>
          </a:ln>
        </p:spPr>
      </p:pic>
      <p:sp>
        <p:nvSpPr>
          <p:cNvPr id="9" name="Proceso alternativo 7">
            <a:extLst>
              <a:ext uri="{FF2B5EF4-FFF2-40B4-BE49-F238E27FC236}">
                <a16:creationId xmlns:a16="http://schemas.microsoft.com/office/drawing/2014/main" id="{F2C83C18-3F35-4689-B24C-4613490A01B1}"/>
              </a:ext>
            </a:extLst>
          </p:cNvPr>
          <p:cNvSpPr/>
          <p:nvPr/>
        </p:nvSpPr>
        <p:spPr>
          <a:xfrm>
            <a:off x="245793" y="2130645"/>
            <a:ext cx="4878611" cy="510778"/>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400" b="1" dirty="0">
                <a:solidFill>
                  <a:schemeClr val="bg2"/>
                </a:solidFill>
                <a:latin typeface="Arial" panose="020B0604020202020204" pitchFamily="34" charset="0"/>
                <a:cs typeface="Arial" panose="020B0604020202020204" pitchFamily="34" charset="0"/>
              </a:rPr>
              <a:t>Índice de Área Foliar</a:t>
            </a:r>
          </a:p>
        </p:txBody>
      </p:sp>
      <p:sp>
        <p:nvSpPr>
          <p:cNvPr id="10" name="Proceso alternativo 7">
            <a:extLst>
              <a:ext uri="{FF2B5EF4-FFF2-40B4-BE49-F238E27FC236}">
                <a16:creationId xmlns:a16="http://schemas.microsoft.com/office/drawing/2014/main" id="{74C4580E-B5D4-4FE7-A262-C9C4BBCF45E9}"/>
              </a:ext>
            </a:extLst>
          </p:cNvPr>
          <p:cNvSpPr/>
          <p:nvPr/>
        </p:nvSpPr>
        <p:spPr>
          <a:xfrm>
            <a:off x="543622" y="2943495"/>
            <a:ext cx="4391002" cy="646986"/>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es-ES" sz="1600" dirty="0">
                <a:solidFill>
                  <a:schemeClr val="bg2"/>
                </a:solidFill>
                <a:latin typeface="Arial" panose="020B0604020202020204" pitchFamily="34" charset="0"/>
                <a:cs typeface="Arial" panose="020B0604020202020204" pitchFamily="34" charset="0"/>
              </a:rPr>
              <a:t>Presentó una tendencia creciente hasta aproximadamente los 80 DDS</a:t>
            </a:r>
            <a:endParaRPr lang="es-ES" sz="1600" b="1" dirty="0">
              <a:solidFill>
                <a:schemeClr val="bg2"/>
              </a:solidFill>
              <a:latin typeface="Arial" panose="020B0604020202020204" pitchFamily="34" charset="0"/>
              <a:cs typeface="Arial" panose="020B0604020202020204" pitchFamily="34" charset="0"/>
            </a:endParaRPr>
          </a:p>
        </p:txBody>
      </p:sp>
      <p:sp>
        <p:nvSpPr>
          <p:cNvPr id="11" name="Proceso alternativo 7">
            <a:extLst>
              <a:ext uri="{FF2B5EF4-FFF2-40B4-BE49-F238E27FC236}">
                <a16:creationId xmlns:a16="http://schemas.microsoft.com/office/drawing/2014/main" id="{56ED488F-88CC-4C93-836E-2F00842CCA8E}"/>
              </a:ext>
            </a:extLst>
          </p:cNvPr>
          <p:cNvSpPr/>
          <p:nvPr/>
        </p:nvSpPr>
        <p:spPr>
          <a:xfrm>
            <a:off x="543622" y="3832439"/>
            <a:ext cx="4391002" cy="646986"/>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Después de este periodo primero se estabilizó y presentó los mayores valores</a:t>
            </a:r>
            <a:endParaRPr lang="es-ES" sz="1600" b="1" dirty="0">
              <a:solidFill>
                <a:schemeClr val="bg2"/>
              </a:solidFill>
              <a:latin typeface="Arial" panose="020B0604020202020204" pitchFamily="34" charset="0"/>
              <a:cs typeface="Arial" panose="020B0604020202020204" pitchFamily="34" charset="0"/>
            </a:endParaRPr>
          </a:p>
        </p:txBody>
      </p:sp>
      <p:sp>
        <p:nvSpPr>
          <p:cNvPr id="12" name="Proceso alternativo 7">
            <a:extLst>
              <a:ext uri="{FF2B5EF4-FFF2-40B4-BE49-F238E27FC236}">
                <a16:creationId xmlns:a16="http://schemas.microsoft.com/office/drawing/2014/main" id="{8E31553C-768E-4845-A210-7B4F7498D00A}"/>
              </a:ext>
            </a:extLst>
          </p:cNvPr>
          <p:cNvSpPr/>
          <p:nvPr/>
        </p:nvSpPr>
        <p:spPr>
          <a:xfrm>
            <a:off x="585725" y="4721383"/>
            <a:ext cx="4391002"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Lo que indica que la planta alcanzó su máximo desarrollo foliar y por ende la mayor captación de luz</a:t>
            </a:r>
            <a:endParaRPr lang="es-ES" sz="16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6533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F9311DCC-4108-4AE8-AF0D-20207463F3AE}"/>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chemeClr val="tx1">
                    <a:lumMod val="75000"/>
                  </a:schemeClr>
                </a:solidFill>
                <a:latin typeface="Arial" panose="020B0604020202020204" pitchFamily="34" charset="0"/>
                <a:cs typeface="Arial" panose="020B0604020202020204" pitchFamily="34" charset="0"/>
              </a:rPr>
              <a:t>VALID</a:t>
            </a: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6" name="Título 1">
            <a:extLst>
              <a:ext uri="{FF2B5EF4-FFF2-40B4-BE49-F238E27FC236}">
                <a16:creationId xmlns:a16="http://schemas.microsoft.com/office/drawing/2014/main" id="{63366B67-F39A-4E06-B671-83C20232FC7E}"/>
              </a:ext>
            </a:extLst>
          </p:cNvPr>
          <p:cNvSpPr txBox="1">
            <a:spLocks/>
          </p:cNvSpPr>
          <p:nvPr/>
        </p:nvSpPr>
        <p:spPr>
          <a:xfrm>
            <a:off x="245793" y="972274"/>
            <a:ext cx="11700414" cy="7945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200" b="1" dirty="0">
                <a:solidFill>
                  <a:schemeClr val="tx1">
                    <a:lumMod val="75000"/>
                  </a:schemeClr>
                </a:solidFill>
                <a:latin typeface="Arial" panose="020B0604020202020204" pitchFamily="34" charset="0"/>
                <a:ea typeface="SimSun" panose="02010600030101010101" pitchFamily="2" charset="-122"/>
                <a:cs typeface="SimSun" panose="02010600030101010101" pitchFamily="2" charset="-122"/>
              </a:rPr>
              <a:t>D</a:t>
            </a:r>
            <a:r>
              <a:rPr lang="es-ES" sz="2200" b="1" dirty="0">
                <a:solidFill>
                  <a:schemeClr val="tx1">
                    <a:lumMod val="75000"/>
                  </a:schemeClr>
                </a:solidFill>
                <a:effectLst/>
                <a:latin typeface="Arial" panose="020B0604020202020204" pitchFamily="34" charset="0"/>
                <a:ea typeface="SimSun" panose="02010600030101010101" pitchFamily="2" charset="-122"/>
                <a:cs typeface="SimSun" panose="02010600030101010101" pitchFamily="2" charset="-122"/>
              </a:rPr>
              <a:t>ATOS CORRESPONDIENTES AL AJUSTE DEL MODELO CROPGRO-TOMATO DEL EXPERIMENTO MONTADO EN EL PERIODO ÓPTIMO DEL CULTIVO (DICIEMBRE 2022). </a:t>
            </a:r>
            <a:endParaRPr lang="es-MX" sz="2200" b="1" dirty="0">
              <a:solidFill>
                <a:schemeClr val="tx1">
                  <a:lumMod val="75000"/>
                </a:schemeClr>
              </a:solidFill>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3ED19259-E021-4C1D-BCE2-3B9CD9E1407D}"/>
              </a:ext>
            </a:extLst>
          </p:cNvPr>
          <p:cNvPicPr/>
          <p:nvPr/>
        </p:nvPicPr>
        <p:blipFill>
          <a:blip r:embed="rId3"/>
          <a:stretch>
            <a:fillRect/>
          </a:stretch>
        </p:blipFill>
        <p:spPr>
          <a:xfrm>
            <a:off x="5416952" y="1985792"/>
            <a:ext cx="6529255" cy="4619533"/>
          </a:xfrm>
          <a:prstGeom prst="rect">
            <a:avLst/>
          </a:prstGeom>
          <a:ln>
            <a:solidFill>
              <a:schemeClr val="tx1"/>
            </a:solidFill>
          </a:ln>
        </p:spPr>
      </p:pic>
      <p:sp>
        <p:nvSpPr>
          <p:cNvPr id="9" name="Proceso alternativo 7">
            <a:extLst>
              <a:ext uri="{FF2B5EF4-FFF2-40B4-BE49-F238E27FC236}">
                <a16:creationId xmlns:a16="http://schemas.microsoft.com/office/drawing/2014/main" id="{16BF4953-83AD-4CA9-A73F-16610E516867}"/>
              </a:ext>
            </a:extLst>
          </p:cNvPr>
          <p:cNvSpPr/>
          <p:nvPr/>
        </p:nvSpPr>
        <p:spPr>
          <a:xfrm>
            <a:off x="245793" y="2130645"/>
            <a:ext cx="4878611" cy="510778"/>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400" b="1" dirty="0">
                <a:solidFill>
                  <a:schemeClr val="bg2"/>
                </a:solidFill>
                <a:latin typeface="Arial" panose="020B0604020202020204" pitchFamily="34" charset="0"/>
                <a:cs typeface="Arial" panose="020B0604020202020204" pitchFamily="34" charset="0"/>
              </a:rPr>
              <a:t>Número de Frutos</a:t>
            </a:r>
          </a:p>
        </p:txBody>
      </p:sp>
      <p:sp>
        <p:nvSpPr>
          <p:cNvPr id="10" name="Proceso alternativo 7">
            <a:extLst>
              <a:ext uri="{FF2B5EF4-FFF2-40B4-BE49-F238E27FC236}">
                <a16:creationId xmlns:a16="http://schemas.microsoft.com/office/drawing/2014/main" id="{3DF29BC3-22AB-446E-BEEA-F6A80A7F1894}"/>
              </a:ext>
            </a:extLst>
          </p:cNvPr>
          <p:cNvSpPr/>
          <p:nvPr/>
        </p:nvSpPr>
        <p:spPr>
          <a:xfrm>
            <a:off x="543622" y="2943495"/>
            <a:ext cx="4391002"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es-ES" sz="1600" dirty="0">
                <a:solidFill>
                  <a:schemeClr val="bg2"/>
                </a:solidFill>
                <a:latin typeface="Arial" panose="020B0604020202020204" pitchFamily="34" charset="0"/>
                <a:cs typeface="Arial" panose="020B0604020202020204" pitchFamily="34" charset="0"/>
              </a:rPr>
              <a:t>Los frutos comienzan a aparecer después de los 45 DDS, presentando un crecimiento exponencial</a:t>
            </a:r>
            <a:endParaRPr lang="es-ES" sz="1600" b="1" dirty="0">
              <a:solidFill>
                <a:schemeClr val="bg2"/>
              </a:solidFill>
              <a:latin typeface="Arial" panose="020B0604020202020204" pitchFamily="34" charset="0"/>
              <a:cs typeface="Arial" panose="020B0604020202020204" pitchFamily="34" charset="0"/>
            </a:endParaRPr>
          </a:p>
        </p:txBody>
      </p:sp>
      <p:sp>
        <p:nvSpPr>
          <p:cNvPr id="11" name="Proceso alternativo 7">
            <a:extLst>
              <a:ext uri="{FF2B5EF4-FFF2-40B4-BE49-F238E27FC236}">
                <a16:creationId xmlns:a16="http://schemas.microsoft.com/office/drawing/2014/main" id="{D0FF1306-0698-42E6-AE13-D879719C66F7}"/>
              </a:ext>
            </a:extLst>
          </p:cNvPr>
          <p:cNvSpPr/>
          <p:nvPr/>
        </p:nvSpPr>
        <p:spPr>
          <a:xfrm>
            <a:off x="550135" y="4077381"/>
            <a:ext cx="4391002"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Para este indicador el valor obtenido fue inferior al simulado y presentó un coeficiente de concordancia intermedio (0,72)</a:t>
            </a:r>
            <a:endParaRPr lang="es-ES" sz="1600" b="1" dirty="0">
              <a:solidFill>
                <a:schemeClr val="bg2"/>
              </a:solidFill>
              <a:latin typeface="Arial" panose="020B0604020202020204" pitchFamily="34" charset="0"/>
              <a:cs typeface="Arial" panose="020B0604020202020204" pitchFamily="34" charset="0"/>
            </a:endParaRPr>
          </a:p>
        </p:txBody>
      </p:sp>
      <p:sp>
        <p:nvSpPr>
          <p:cNvPr id="12" name="Proceso alternativo 7">
            <a:extLst>
              <a:ext uri="{FF2B5EF4-FFF2-40B4-BE49-F238E27FC236}">
                <a16:creationId xmlns:a16="http://schemas.microsoft.com/office/drawing/2014/main" id="{CC70F81E-1700-467D-A6C4-E21F2D06874C}"/>
              </a:ext>
            </a:extLst>
          </p:cNvPr>
          <p:cNvSpPr/>
          <p:nvPr/>
        </p:nvSpPr>
        <p:spPr>
          <a:xfrm>
            <a:off x="543283" y="5211267"/>
            <a:ext cx="4391002"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aunque valores superiores a 0,7 en algunos casos se consideran satisfactorios (</a:t>
            </a:r>
            <a:r>
              <a:rPr lang="es-ES" sz="1600" dirty="0" err="1">
                <a:solidFill>
                  <a:schemeClr val="bg2"/>
                </a:solidFill>
                <a:latin typeface="Arial" panose="020B0604020202020204" pitchFamily="34" charset="0"/>
                <a:cs typeface="Arial" panose="020B0604020202020204" pitchFamily="34" charset="0"/>
              </a:rPr>
              <a:t>Lamsal</a:t>
            </a:r>
            <a:r>
              <a:rPr lang="es-ES" sz="1600" dirty="0">
                <a:solidFill>
                  <a:schemeClr val="bg2"/>
                </a:solidFill>
                <a:latin typeface="Arial" panose="020B0604020202020204" pitchFamily="34" charset="0"/>
                <a:cs typeface="Arial" panose="020B0604020202020204" pitchFamily="34" charset="0"/>
              </a:rPr>
              <a:t> </a:t>
            </a:r>
            <a:r>
              <a:rPr lang="es-ES" sz="1600" i="1" dirty="0">
                <a:solidFill>
                  <a:schemeClr val="bg2"/>
                </a:solidFill>
                <a:latin typeface="Arial" panose="020B0604020202020204" pitchFamily="34" charset="0"/>
                <a:cs typeface="Arial" panose="020B0604020202020204" pitchFamily="34" charset="0"/>
              </a:rPr>
              <a:t>et al</a:t>
            </a:r>
            <a:r>
              <a:rPr lang="es-ES" sz="1600" dirty="0">
                <a:solidFill>
                  <a:schemeClr val="bg2"/>
                </a:solidFill>
                <a:latin typeface="Arial" panose="020B0604020202020204" pitchFamily="34" charset="0"/>
                <a:cs typeface="Arial" panose="020B0604020202020204" pitchFamily="34" charset="0"/>
              </a:rPr>
              <a:t>., 2013)</a:t>
            </a:r>
            <a:endParaRPr lang="es-ES" sz="16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1847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B98486A-3AB8-482E-BC38-A98C6FA35B8C}"/>
              </a:ext>
            </a:extLst>
          </p:cNvPr>
          <p:cNvSpPr txBox="1">
            <a:spLocks/>
          </p:cNvSpPr>
          <p:nvPr/>
        </p:nvSpPr>
        <p:spPr>
          <a:xfrm>
            <a:off x="543622" y="-169099"/>
            <a:ext cx="1110475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600" b="1" dirty="0">
                <a:solidFill>
                  <a:schemeClr val="tx1">
                    <a:lumMod val="75000"/>
                  </a:schemeClr>
                </a:solidFill>
                <a:latin typeface="Arial" panose="020B0604020202020204" pitchFamily="34" charset="0"/>
                <a:cs typeface="Arial" panose="020B0604020202020204" pitchFamily="34" charset="0"/>
              </a:rPr>
              <a:t>VALID</a:t>
            </a: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ACIÓN</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6" name="Título 1">
            <a:extLst>
              <a:ext uri="{FF2B5EF4-FFF2-40B4-BE49-F238E27FC236}">
                <a16:creationId xmlns:a16="http://schemas.microsoft.com/office/drawing/2014/main" id="{18F603C5-44B4-4D8D-B046-56B78B3DB7FD}"/>
              </a:ext>
            </a:extLst>
          </p:cNvPr>
          <p:cNvSpPr txBox="1">
            <a:spLocks/>
          </p:cNvSpPr>
          <p:nvPr/>
        </p:nvSpPr>
        <p:spPr>
          <a:xfrm>
            <a:off x="245793" y="972274"/>
            <a:ext cx="11700414" cy="7945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200" b="1" dirty="0">
                <a:solidFill>
                  <a:schemeClr val="tx1">
                    <a:lumMod val="75000"/>
                  </a:schemeClr>
                </a:solidFill>
                <a:latin typeface="Arial" panose="020B0604020202020204" pitchFamily="34" charset="0"/>
                <a:ea typeface="SimSun" panose="02010600030101010101" pitchFamily="2" charset="-122"/>
                <a:cs typeface="SimSun" panose="02010600030101010101" pitchFamily="2" charset="-122"/>
              </a:rPr>
              <a:t>D</a:t>
            </a:r>
            <a:r>
              <a:rPr lang="es-ES" sz="2200" b="1" dirty="0">
                <a:solidFill>
                  <a:schemeClr val="tx1">
                    <a:lumMod val="75000"/>
                  </a:schemeClr>
                </a:solidFill>
                <a:effectLst/>
                <a:latin typeface="Arial" panose="020B0604020202020204" pitchFamily="34" charset="0"/>
                <a:ea typeface="SimSun" panose="02010600030101010101" pitchFamily="2" charset="-122"/>
                <a:cs typeface="SimSun" panose="02010600030101010101" pitchFamily="2" charset="-122"/>
              </a:rPr>
              <a:t>ATOS CORRESPONDIENTES AL AJUSTE DEL MODELO CROPGRO-TOMATO DEL EXPERIMENTO MONTADO EN EL PERIODO ÓPTIMO DEL CULTIVO (DICIEMBRE 2022). </a:t>
            </a:r>
            <a:endParaRPr lang="es-MX" sz="2200" b="1" dirty="0">
              <a:solidFill>
                <a:schemeClr val="tx1">
                  <a:lumMod val="75000"/>
                </a:schemeClr>
              </a:solidFill>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824C0FA5-EC6B-451D-A58C-ACFDFF5BAD5C}"/>
              </a:ext>
            </a:extLst>
          </p:cNvPr>
          <p:cNvPicPr/>
          <p:nvPr/>
        </p:nvPicPr>
        <p:blipFill>
          <a:blip r:embed="rId3"/>
          <a:stretch>
            <a:fillRect/>
          </a:stretch>
        </p:blipFill>
        <p:spPr>
          <a:xfrm>
            <a:off x="5416952" y="1985792"/>
            <a:ext cx="6529255" cy="4619534"/>
          </a:xfrm>
          <a:prstGeom prst="rect">
            <a:avLst/>
          </a:prstGeom>
          <a:ln>
            <a:solidFill>
              <a:schemeClr val="tx1"/>
            </a:solidFill>
          </a:ln>
        </p:spPr>
      </p:pic>
      <p:sp>
        <p:nvSpPr>
          <p:cNvPr id="9" name="Proceso alternativo 7">
            <a:extLst>
              <a:ext uri="{FF2B5EF4-FFF2-40B4-BE49-F238E27FC236}">
                <a16:creationId xmlns:a16="http://schemas.microsoft.com/office/drawing/2014/main" id="{A8B004B1-A5A9-4CBA-8C39-D893A56C3A9E}"/>
              </a:ext>
            </a:extLst>
          </p:cNvPr>
          <p:cNvSpPr/>
          <p:nvPr/>
        </p:nvSpPr>
        <p:spPr>
          <a:xfrm>
            <a:off x="245793" y="2130645"/>
            <a:ext cx="4878611" cy="510778"/>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sz="2400" b="1" dirty="0">
                <a:solidFill>
                  <a:schemeClr val="bg2"/>
                </a:solidFill>
                <a:latin typeface="Arial" panose="020B0604020202020204" pitchFamily="34" charset="0"/>
                <a:cs typeface="Arial" panose="020B0604020202020204" pitchFamily="34" charset="0"/>
              </a:rPr>
              <a:t>Rendimiento del cultivar</a:t>
            </a:r>
          </a:p>
        </p:txBody>
      </p:sp>
      <p:sp>
        <p:nvSpPr>
          <p:cNvPr id="10" name="Proceso alternativo 7">
            <a:extLst>
              <a:ext uri="{FF2B5EF4-FFF2-40B4-BE49-F238E27FC236}">
                <a16:creationId xmlns:a16="http://schemas.microsoft.com/office/drawing/2014/main" id="{1779535B-2342-4254-BE89-B2511F532411}"/>
              </a:ext>
            </a:extLst>
          </p:cNvPr>
          <p:cNvSpPr/>
          <p:nvPr/>
        </p:nvSpPr>
        <p:spPr>
          <a:xfrm>
            <a:off x="543622" y="2943495"/>
            <a:ext cx="4391002" cy="919401"/>
          </a:xfrm>
          <a:prstGeom prst="flowChartAlternateProcess">
            <a:avLst/>
          </a:prstGeom>
          <a:solidFill>
            <a:schemeClr val="bg1">
              <a:lumMod val="40000"/>
              <a:lumOff val="6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just"/>
            <a:r>
              <a:rPr lang="es-ES" sz="1600" dirty="0">
                <a:solidFill>
                  <a:schemeClr val="bg2"/>
                </a:solidFill>
                <a:latin typeface="Arial" panose="020B0604020202020204" pitchFamily="34" charset="0"/>
                <a:cs typeface="Arial" panose="020B0604020202020204" pitchFamily="34" charset="0"/>
              </a:rPr>
              <a:t>Existe una buena calibración del modelo ya que el coeficiente de concordancia es alto (0,92</a:t>
            </a:r>
            <a:endParaRPr lang="es-ES" sz="16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444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5537FF9-EAA1-45FC-B80E-22E58CD94638}"/>
              </a:ext>
            </a:extLst>
          </p:cNvPr>
          <p:cNvSpPr>
            <a:spLocks noGrp="1"/>
          </p:cNvSpPr>
          <p:nvPr>
            <p:ph type="title"/>
          </p:nvPr>
        </p:nvSpPr>
        <p:spPr>
          <a:xfrm>
            <a:off x="852423" y="382551"/>
            <a:ext cx="10515600" cy="1325563"/>
          </a:xfrm>
        </p:spPr>
        <p:txBody>
          <a:bodyPr>
            <a:normAutofit/>
          </a:bodyPr>
          <a:lstStyle/>
          <a:p>
            <a:pPr algn="ctr"/>
            <a:r>
              <a:rPr lang="es-ES" sz="3600" b="1" dirty="0">
                <a:solidFill>
                  <a:schemeClr val="tx1">
                    <a:lumMod val="75000"/>
                  </a:schemeClr>
                </a:solidFill>
                <a:latin typeface="Arial" panose="020B0604020202020204" pitchFamily="34" charset="0"/>
                <a:cs typeface="Arial" panose="020B0604020202020204" pitchFamily="34" charset="0"/>
              </a:rPr>
              <a:t>CONCLUSIONES</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5" name="Rectángulo redondeado 8">
            <a:extLst>
              <a:ext uri="{FF2B5EF4-FFF2-40B4-BE49-F238E27FC236}">
                <a16:creationId xmlns:a16="http://schemas.microsoft.com/office/drawing/2014/main" id="{803538FD-C4AB-4CDA-BCFF-B3ED0CC54CF0}"/>
              </a:ext>
            </a:extLst>
          </p:cNvPr>
          <p:cNvSpPr/>
          <p:nvPr/>
        </p:nvSpPr>
        <p:spPr>
          <a:xfrm>
            <a:off x="516752" y="1708114"/>
            <a:ext cx="11174265" cy="1328023"/>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indent="0" algn="just">
              <a:buNone/>
            </a:pPr>
            <a:r>
              <a:rPr lang="es-ES" sz="2400" dirty="0">
                <a:solidFill>
                  <a:schemeClr val="bg2">
                    <a:lumMod val="50000"/>
                  </a:schemeClr>
                </a:solidFill>
                <a:latin typeface="Arial" panose="020B0604020202020204" pitchFamily="34" charset="0"/>
                <a:cs typeface="Arial" panose="020B0604020202020204" pitchFamily="34" charset="0"/>
              </a:rPr>
              <a:t>1- La duración del ciclo del cultivo varía en función del periodo de siembra, debido a la influencia negativa de las altas temperaturas sobre la fructificación y fases fenológicas en el cultivo del tomate. </a:t>
            </a:r>
          </a:p>
        </p:txBody>
      </p:sp>
      <p:sp>
        <p:nvSpPr>
          <p:cNvPr id="8" name="Rectángulo redondeado 8">
            <a:extLst>
              <a:ext uri="{FF2B5EF4-FFF2-40B4-BE49-F238E27FC236}">
                <a16:creationId xmlns:a16="http://schemas.microsoft.com/office/drawing/2014/main" id="{BB1AF6F4-E6B9-4900-9CC8-3C390E4BB868}"/>
              </a:ext>
            </a:extLst>
          </p:cNvPr>
          <p:cNvSpPr/>
          <p:nvPr/>
        </p:nvSpPr>
        <p:spPr>
          <a:xfrm>
            <a:off x="516749" y="5165894"/>
            <a:ext cx="11174265" cy="1328023"/>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indent="0" algn="just">
              <a:buNone/>
            </a:pPr>
            <a:r>
              <a:rPr lang="es-ES" sz="2400" dirty="0">
                <a:solidFill>
                  <a:schemeClr val="bg2">
                    <a:lumMod val="50000"/>
                  </a:schemeClr>
                </a:solidFill>
                <a:latin typeface="Arial" panose="020B0604020202020204" pitchFamily="34" charset="0"/>
                <a:cs typeface="Arial" panose="020B0604020202020204" pitchFamily="34" charset="0"/>
              </a:rPr>
              <a:t>3- El modelo CROPGRO-Tomato funcionó bien al simular los indicadores días a la antesis y a la maduración y el rendimiento del cultivar Elbita, no así para las variables de crecimiento, el número de frutos y el índice de área foliar.</a:t>
            </a:r>
          </a:p>
        </p:txBody>
      </p:sp>
      <p:sp>
        <p:nvSpPr>
          <p:cNvPr id="9" name="Rectángulo redondeado 8">
            <a:extLst>
              <a:ext uri="{FF2B5EF4-FFF2-40B4-BE49-F238E27FC236}">
                <a16:creationId xmlns:a16="http://schemas.microsoft.com/office/drawing/2014/main" id="{5B4E5DFB-8701-4D77-83AC-4C5A5AE19247}"/>
              </a:ext>
            </a:extLst>
          </p:cNvPr>
          <p:cNvSpPr/>
          <p:nvPr/>
        </p:nvSpPr>
        <p:spPr>
          <a:xfrm>
            <a:off x="516749" y="3437004"/>
            <a:ext cx="11174265" cy="1328023"/>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es-ES" sz="2400" dirty="0">
                <a:solidFill>
                  <a:schemeClr val="bg2">
                    <a:lumMod val="50000"/>
                  </a:schemeClr>
                </a:solidFill>
                <a:latin typeface="Arial" panose="020B0604020202020204" pitchFamily="34" charset="0"/>
                <a:cs typeface="Arial" panose="020B0604020202020204" pitchFamily="34" charset="0"/>
              </a:rPr>
              <a:t>2- Los valores de los coeficientes genéticos que describen el comportamiento del cultivar de tomate Elbita se determinaron para el modelo DSSAT a partir de evaluaciones en los periodos de siembra tardío y temprano.</a:t>
            </a:r>
          </a:p>
        </p:txBody>
      </p:sp>
    </p:spTree>
    <p:extLst>
      <p:ext uri="{BB962C8B-B14F-4D97-AF65-F5344CB8AC3E}">
        <p14:creationId xmlns:p14="http://schemas.microsoft.com/office/powerpoint/2010/main" val="3159800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5537FF9-EAA1-45FC-B80E-22E58CD94638}"/>
              </a:ext>
            </a:extLst>
          </p:cNvPr>
          <p:cNvSpPr>
            <a:spLocks noGrp="1"/>
          </p:cNvSpPr>
          <p:nvPr>
            <p:ph type="title"/>
          </p:nvPr>
        </p:nvSpPr>
        <p:spPr>
          <a:xfrm>
            <a:off x="759823" y="382551"/>
            <a:ext cx="10515600" cy="1325563"/>
          </a:xfrm>
        </p:spPr>
        <p:txBody>
          <a:bodyPr>
            <a:normAutofit/>
          </a:bodyPr>
          <a:lstStyle/>
          <a:p>
            <a:pPr algn="ctr"/>
            <a:r>
              <a:rPr lang="es-ES" sz="3600" b="1" dirty="0">
                <a:solidFill>
                  <a:schemeClr val="tx1">
                    <a:lumMod val="75000"/>
                  </a:schemeClr>
                </a:solidFill>
                <a:latin typeface="Arial" panose="020B0604020202020204" pitchFamily="34" charset="0"/>
                <a:cs typeface="Arial" panose="020B0604020202020204" pitchFamily="34" charset="0"/>
              </a:rPr>
              <a:t>RECOMENDACIONES</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5" name="Rectángulo redondeado 8">
            <a:extLst>
              <a:ext uri="{FF2B5EF4-FFF2-40B4-BE49-F238E27FC236}">
                <a16:creationId xmlns:a16="http://schemas.microsoft.com/office/drawing/2014/main" id="{803538FD-C4AB-4CDA-BCFF-B3ED0CC54CF0}"/>
              </a:ext>
            </a:extLst>
          </p:cNvPr>
          <p:cNvSpPr/>
          <p:nvPr/>
        </p:nvSpPr>
        <p:spPr>
          <a:xfrm>
            <a:off x="516752" y="1708114"/>
            <a:ext cx="11174265" cy="919401"/>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indent="0" algn="just">
              <a:buNone/>
            </a:pPr>
            <a:r>
              <a:rPr lang="es-ES" sz="2400" dirty="0">
                <a:solidFill>
                  <a:schemeClr val="bg2">
                    <a:lumMod val="50000"/>
                  </a:schemeClr>
                </a:solidFill>
                <a:latin typeface="Arial" panose="020B0604020202020204" pitchFamily="34" charset="0"/>
                <a:cs typeface="Arial" panose="020B0604020202020204" pitchFamily="34" charset="0"/>
              </a:rPr>
              <a:t>1- Calibrar el modelo CROPGRO-Tomato de DSSAT en otras localidades del país para enriquecer la base de datos del cultivar. </a:t>
            </a:r>
          </a:p>
        </p:txBody>
      </p:sp>
      <p:sp>
        <p:nvSpPr>
          <p:cNvPr id="8" name="Rectángulo redondeado 8">
            <a:extLst>
              <a:ext uri="{FF2B5EF4-FFF2-40B4-BE49-F238E27FC236}">
                <a16:creationId xmlns:a16="http://schemas.microsoft.com/office/drawing/2014/main" id="{BB1AF6F4-E6B9-4900-9CC8-3C390E4BB868}"/>
              </a:ext>
            </a:extLst>
          </p:cNvPr>
          <p:cNvSpPr/>
          <p:nvPr/>
        </p:nvSpPr>
        <p:spPr>
          <a:xfrm>
            <a:off x="516749" y="5165894"/>
            <a:ext cx="11174265" cy="1328023"/>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indent="0" algn="just">
              <a:buNone/>
            </a:pPr>
            <a:r>
              <a:rPr lang="es-ES" sz="2400" dirty="0">
                <a:solidFill>
                  <a:schemeClr val="bg2">
                    <a:lumMod val="50000"/>
                  </a:schemeClr>
                </a:solidFill>
                <a:latin typeface="Arial" panose="020B0604020202020204" pitchFamily="34" charset="0"/>
                <a:cs typeface="Arial" panose="020B0604020202020204" pitchFamily="34" charset="0"/>
              </a:rPr>
              <a:t>3- Modelar el comportamiento del cultivo, teniendo en cuenta el impacto que las variables meteorológicas y la fertilización puedan ejercer según diferentes proyecciones a futuro.</a:t>
            </a:r>
          </a:p>
        </p:txBody>
      </p:sp>
      <p:sp>
        <p:nvSpPr>
          <p:cNvPr id="9" name="Rectángulo redondeado 8">
            <a:extLst>
              <a:ext uri="{FF2B5EF4-FFF2-40B4-BE49-F238E27FC236}">
                <a16:creationId xmlns:a16="http://schemas.microsoft.com/office/drawing/2014/main" id="{5B4E5DFB-8701-4D77-83AC-4C5A5AE19247}"/>
              </a:ext>
            </a:extLst>
          </p:cNvPr>
          <p:cNvSpPr/>
          <p:nvPr/>
        </p:nvSpPr>
        <p:spPr>
          <a:xfrm>
            <a:off x="516749" y="3437004"/>
            <a:ext cx="11174265" cy="919401"/>
          </a:xfrm>
          <a:prstGeom prst="roundRect">
            <a:avLst/>
          </a:prstGeom>
          <a:solidFill>
            <a:schemeClr val="bg1">
              <a:lumMod val="40000"/>
              <a:lumOff val="6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r>
              <a:rPr lang="es-ES" sz="2400" dirty="0">
                <a:solidFill>
                  <a:schemeClr val="bg2">
                    <a:lumMod val="50000"/>
                  </a:schemeClr>
                </a:solidFill>
                <a:latin typeface="Arial" panose="020B0604020202020204" pitchFamily="34" charset="0"/>
                <a:cs typeface="Arial" panose="020B0604020202020204" pitchFamily="34" charset="0"/>
              </a:rPr>
              <a:t>2- Obtener los coeficientes genéticos de otros cultivares de tomate para estudiar tendencias del cultivo en Cuba. </a:t>
            </a:r>
          </a:p>
        </p:txBody>
      </p:sp>
    </p:spTree>
    <p:extLst>
      <p:ext uri="{BB962C8B-B14F-4D97-AF65-F5344CB8AC3E}">
        <p14:creationId xmlns:p14="http://schemas.microsoft.com/office/powerpoint/2010/main" val="1232071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477748" y="2478534"/>
            <a:ext cx="11057206" cy="1436789"/>
          </a:xfrm>
          <a:prstGeom prst="rect">
            <a:avLst/>
          </a:prstGeom>
          <a:solidFill>
            <a:srgbClr val="FFFF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_tradnl" sz="6600" b="1" dirty="0">
                <a:solidFill>
                  <a:schemeClr val="tx1">
                    <a:lumMod val="75000"/>
                  </a:schemeClr>
                </a:solidFill>
                <a:latin typeface="Arial" panose="020B0604020202020204" pitchFamily="34" charset="0"/>
                <a:cs typeface="Arial" panose="020B0604020202020204" pitchFamily="34" charset="0"/>
              </a:rPr>
              <a:t>MUCHAS GRACIAS</a:t>
            </a:r>
            <a:endParaRPr lang="en-US" sz="6600" dirty="0">
              <a:solidFill>
                <a:schemeClr val="tx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2259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90BA23-792B-41B1-B5C5-B7CD9DBA9577}"/>
              </a:ext>
            </a:extLst>
          </p:cNvPr>
          <p:cNvSpPr>
            <a:spLocks noGrp="1"/>
          </p:cNvSpPr>
          <p:nvPr>
            <p:ph type="title"/>
          </p:nvPr>
        </p:nvSpPr>
        <p:spPr/>
        <p:txBody>
          <a:bodyPr>
            <a:normAutofit/>
          </a:bodyPr>
          <a:lstStyle/>
          <a:p>
            <a:r>
              <a:rPr lang="es-ES" sz="3600" dirty="0">
                <a:solidFill>
                  <a:srgbClr val="339536"/>
                </a:solidFill>
              </a:rPr>
              <a:t>La importancia de la utilización del </a:t>
            </a:r>
            <a:r>
              <a:rPr lang="es-ES" sz="3600" dirty="0" err="1">
                <a:solidFill>
                  <a:srgbClr val="339536"/>
                </a:solidFill>
              </a:rPr>
              <a:t>EcoMic</a:t>
            </a:r>
            <a:r>
              <a:rPr lang="es-ES" sz="3600" dirty="0">
                <a:solidFill>
                  <a:srgbClr val="339536"/>
                </a:solidFill>
              </a:rPr>
              <a:t>®(HMA)</a:t>
            </a:r>
          </a:p>
        </p:txBody>
      </p:sp>
      <p:sp>
        <p:nvSpPr>
          <p:cNvPr id="3" name="Marcador de contenido 2">
            <a:extLst>
              <a:ext uri="{FF2B5EF4-FFF2-40B4-BE49-F238E27FC236}">
                <a16:creationId xmlns:a16="http://schemas.microsoft.com/office/drawing/2014/main" id="{3BE82A14-3B94-441D-B1AB-185C906A5100}"/>
              </a:ext>
            </a:extLst>
          </p:cNvPr>
          <p:cNvSpPr>
            <a:spLocks noGrp="1"/>
          </p:cNvSpPr>
          <p:nvPr>
            <p:ph idx="1"/>
          </p:nvPr>
        </p:nvSpPr>
        <p:spPr>
          <a:xfrm>
            <a:off x="838200" y="1825625"/>
            <a:ext cx="10515600" cy="3421265"/>
          </a:xfrm>
        </p:spPr>
        <p:txBody>
          <a:bodyPr/>
          <a:lstStyle/>
          <a:p>
            <a:pPr algn="just"/>
            <a:r>
              <a:rPr lang="es-ES" dirty="0">
                <a:solidFill>
                  <a:schemeClr val="bg2">
                    <a:lumMod val="50000"/>
                  </a:schemeClr>
                </a:solidFill>
              </a:rPr>
              <a:t>Los hongos </a:t>
            </a:r>
            <a:r>
              <a:rPr lang="es-ES" dirty="0" err="1">
                <a:solidFill>
                  <a:schemeClr val="bg2">
                    <a:lumMod val="50000"/>
                  </a:schemeClr>
                </a:solidFill>
              </a:rPr>
              <a:t>micorrízicos</a:t>
            </a:r>
            <a:r>
              <a:rPr lang="es-ES" dirty="0">
                <a:solidFill>
                  <a:schemeClr val="bg2">
                    <a:lumMod val="50000"/>
                  </a:schemeClr>
                </a:solidFill>
              </a:rPr>
              <a:t> </a:t>
            </a:r>
            <a:r>
              <a:rPr lang="es-ES" dirty="0" err="1">
                <a:solidFill>
                  <a:schemeClr val="bg2">
                    <a:lumMod val="50000"/>
                  </a:schemeClr>
                </a:solidFill>
              </a:rPr>
              <a:t>arbusculares</a:t>
            </a:r>
            <a:r>
              <a:rPr lang="es-ES" dirty="0">
                <a:solidFill>
                  <a:schemeClr val="bg2">
                    <a:lumMod val="50000"/>
                  </a:schemeClr>
                </a:solidFill>
              </a:rPr>
              <a:t> son organismos </a:t>
            </a:r>
            <a:r>
              <a:rPr lang="es-ES" dirty="0" err="1">
                <a:solidFill>
                  <a:schemeClr val="bg2">
                    <a:lumMod val="50000"/>
                  </a:schemeClr>
                </a:solidFill>
              </a:rPr>
              <a:t>biotróficos</a:t>
            </a:r>
            <a:r>
              <a:rPr lang="es-ES" dirty="0">
                <a:solidFill>
                  <a:schemeClr val="bg2">
                    <a:lumMod val="50000"/>
                  </a:schemeClr>
                </a:solidFill>
              </a:rPr>
              <a:t> obligatorios asociados a las raíces de plantas superiores, que reciben fuentes carbonadas provenientes de la planta, mientras que en estas se incrementa la capacidad de exploración del suelo, la absorción de nutrientes minerales y por consiguiente, el crecimiento y desarrollo. </a:t>
            </a:r>
          </a:p>
          <a:p>
            <a:pPr algn="just"/>
            <a:r>
              <a:rPr lang="es-ES" dirty="0">
                <a:solidFill>
                  <a:schemeClr val="bg2">
                    <a:lumMod val="50000"/>
                  </a:schemeClr>
                </a:solidFill>
              </a:rPr>
              <a:t>Por estas razones han sido utilizados como biofertilizantes para aumentar los rendimientos de diferentes cultivos entre los que se encuentra el maíz</a:t>
            </a:r>
          </a:p>
        </p:txBody>
      </p:sp>
      <p:sp>
        <p:nvSpPr>
          <p:cNvPr id="4" name="TextBox 4"/>
          <p:cNvSpPr txBox="1"/>
          <p:nvPr/>
        </p:nvSpPr>
        <p:spPr>
          <a:xfrm>
            <a:off x="7645823" y="5246890"/>
            <a:ext cx="3168932" cy="369332"/>
          </a:xfrm>
          <a:prstGeom prst="rect">
            <a:avLst/>
          </a:prstGeom>
          <a:noFill/>
        </p:spPr>
        <p:txBody>
          <a:bodyPr wrap="square" rtlCol="0">
            <a:spAutoFit/>
          </a:bodyPr>
          <a:lstStyle/>
          <a:p>
            <a:pPr algn="ctr"/>
            <a:r>
              <a:rPr lang="es-ES" dirty="0">
                <a:solidFill>
                  <a:schemeClr val="bg1">
                    <a:lumMod val="50000"/>
                  </a:schemeClr>
                </a:solidFill>
                <a:latin typeface="Arial" panose="020B0604020202020204" pitchFamily="34" charset="0"/>
                <a:cs typeface="Arial" panose="020B0604020202020204" pitchFamily="34" charset="0"/>
              </a:rPr>
              <a:t>(Pérez-Madruga et al., 2019)</a:t>
            </a:r>
            <a:endParaRPr lang="es-ES" dirty="0">
              <a:solidFill>
                <a:schemeClr val="bg1">
                  <a:lumMod val="50000"/>
                </a:schemeClr>
              </a:solidFill>
            </a:endParaRPr>
          </a:p>
        </p:txBody>
      </p:sp>
      <p:pic>
        <p:nvPicPr>
          <p:cNvPr id="8" name="Imagen 7">
            <a:extLst>
              <a:ext uri="{FF2B5EF4-FFF2-40B4-BE49-F238E27FC236}">
                <a16:creationId xmlns:a16="http://schemas.microsoft.com/office/drawing/2014/main" id="{DFE90FC5-430F-40F4-A408-96F6D99B3102}"/>
              </a:ext>
            </a:extLst>
          </p:cNvPr>
          <p:cNvPicPr>
            <a:picLocks noChangeAspect="1"/>
          </p:cNvPicPr>
          <p:nvPr/>
        </p:nvPicPr>
        <p:blipFill rotWithShape="1">
          <a:blip r:embed="rId3"/>
          <a:srcRect b="67102"/>
          <a:stretch/>
        </p:blipFill>
        <p:spPr>
          <a:xfrm>
            <a:off x="1165578" y="5246890"/>
            <a:ext cx="2659796" cy="14264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236098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a 12">
            <a:extLst>
              <a:ext uri="{FF2B5EF4-FFF2-40B4-BE49-F238E27FC236}">
                <a16:creationId xmlns:a16="http://schemas.microsoft.com/office/drawing/2014/main" id="{EDF3E49A-9CBF-4F6F-B6E4-7E3703554514}"/>
              </a:ext>
            </a:extLst>
          </p:cNvPr>
          <p:cNvGraphicFramePr>
            <a:graphicFrameLocks noGrp="1"/>
          </p:cNvGraphicFramePr>
          <p:nvPr/>
        </p:nvGraphicFramePr>
        <p:xfrm>
          <a:off x="2990850" y="98408"/>
          <a:ext cx="6210299" cy="1540764"/>
        </p:xfrm>
        <a:graphic>
          <a:graphicData uri="http://schemas.openxmlformats.org/drawingml/2006/table">
            <a:tbl>
              <a:tblPr firstRow="1" firstCol="1" bandRow="1">
                <a:tableStyleId>{5C22544A-7EE6-4342-B048-85BDC9FD1C3A}</a:tableStyleId>
              </a:tblPr>
              <a:tblGrid>
                <a:gridCol w="989891">
                  <a:extLst>
                    <a:ext uri="{9D8B030D-6E8A-4147-A177-3AD203B41FA5}">
                      <a16:colId xmlns:a16="http://schemas.microsoft.com/office/drawing/2014/main" val="1775461118"/>
                    </a:ext>
                  </a:extLst>
                </a:gridCol>
                <a:gridCol w="4497026">
                  <a:extLst>
                    <a:ext uri="{9D8B030D-6E8A-4147-A177-3AD203B41FA5}">
                      <a16:colId xmlns:a16="http://schemas.microsoft.com/office/drawing/2014/main" val="2576048796"/>
                    </a:ext>
                  </a:extLst>
                </a:gridCol>
                <a:gridCol w="723382">
                  <a:extLst>
                    <a:ext uri="{9D8B030D-6E8A-4147-A177-3AD203B41FA5}">
                      <a16:colId xmlns:a16="http://schemas.microsoft.com/office/drawing/2014/main" val="1398108879"/>
                    </a:ext>
                  </a:extLst>
                </a:gridCol>
              </a:tblGrid>
              <a:tr h="1198829">
                <a:tc>
                  <a:txBody>
                    <a:bodyPr/>
                    <a:lstStyle/>
                    <a:p>
                      <a:pPr>
                        <a:lnSpc>
                          <a:spcPct val="115000"/>
                        </a:lnSpc>
                        <a:spcAft>
                          <a:spcPts val="600"/>
                        </a:spcAft>
                      </a:pP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15000"/>
                        </a:lnSpc>
                        <a:spcAft>
                          <a:spcPts val="600"/>
                        </a:spcAft>
                      </a:pPr>
                      <a:r>
                        <a:rPr lang="es-ES_tradnl" sz="1400" dirty="0">
                          <a:effectLst/>
                        </a:rPr>
                        <a:t> </a:t>
                      </a:r>
                      <a:endParaRPr lang="es-CU" sz="1100" dirty="0">
                        <a:effectLst/>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UNIVERSIDAD AGRARIA DE LA HABANA</a:t>
                      </a:r>
                      <a:endParaRPr lang="es-CU" sz="1600" dirty="0">
                        <a:solidFill>
                          <a:schemeClr val="tx1">
                            <a:lumMod val="75000"/>
                          </a:schemeClr>
                        </a:solidFill>
                        <a:effectLst/>
                        <a:latin typeface="Arial" panose="020B0604020202020204" pitchFamily="34" charset="0"/>
                        <a:cs typeface="Arial" panose="020B0604020202020204" pitchFamily="34" charset="0"/>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“Fructuoso Rodríguez Pérez”</a:t>
                      </a:r>
                    </a:p>
                    <a:p>
                      <a:pPr algn="ctr">
                        <a:lnSpc>
                          <a:spcPct val="100000"/>
                        </a:lnSpc>
                        <a:spcAft>
                          <a:spcPts val="0"/>
                        </a:spcAft>
                      </a:pPr>
                      <a:endParaRPr lang="es-CU" sz="1600" dirty="0">
                        <a:solidFill>
                          <a:schemeClr val="tx1">
                            <a:lumMod val="75000"/>
                          </a:schemeClr>
                        </a:solidFill>
                        <a:effectLst/>
                        <a:latin typeface="Arial" panose="020B0604020202020204" pitchFamily="34" charset="0"/>
                        <a:cs typeface="Arial" panose="020B0604020202020204" pitchFamily="34" charset="0"/>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INSTITUTO NACIONAL DE CIENCIAS AGRÍCOLAS</a:t>
                      </a:r>
                      <a:endParaRPr lang="es-CU" sz="1600" dirty="0">
                        <a:solidFill>
                          <a:schemeClr val="tx1">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15000"/>
                        </a:lnSpc>
                        <a:spcAft>
                          <a:spcPts val="600"/>
                        </a:spcAft>
                      </a:pP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770047"/>
                  </a:ext>
                </a:extLst>
              </a:tr>
            </a:tbl>
          </a:graphicData>
        </a:graphic>
      </p:graphicFrame>
      <p:sp>
        <p:nvSpPr>
          <p:cNvPr id="14" name="Subtítulo 2">
            <a:extLst>
              <a:ext uri="{FF2B5EF4-FFF2-40B4-BE49-F238E27FC236}">
                <a16:creationId xmlns:a16="http://schemas.microsoft.com/office/drawing/2014/main" id="{37CA79DD-C289-480C-B31C-91BDE6A5EDA6}"/>
              </a:ext>
            </a:extLst>
          </p:cNvPr>
          <p:cNvSpPr txBox="1">
            <a:spLocks/>
          </p:cNvSpPr>
          <p:nvPr/>
        </p:nvSpPr>
        <p:spPr>
          <a:xfrm>
            <a:off x="4077815" y="2151309"/>
            <a:ext cx="4011642" cy="3989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000" b="1" dirty="0">
                <a:solidFill>
                  <a:schemeClr val="tx1">
                    <a:lumMod val="75000"/>
                  </a:schemeClr>
                </a:solidFill>
                <a:latin typeface="Arial" panose="020B0604020202020204" pitchFamily="34" charset="0"/>
                <a:cs typeface="Arial" panose="020B0604020202020204" pitchFamily="34" charset="0"/>
              </a:rPr>
              <a:t>Maestría en Biomatemática</a:t>
            </a:r>
            <a:endParaRPr lang="es-MX" sz="2000" b="1" dirty="0">
              <a:solidFill>
                <a:schemeClr val="tx1">
                  <a:lumMod val="75000"/>
                </a:schemeClr>
              </a:solidFill>
              <a:latin typeface="Arial" panose="020B0604020202020204" pitchFamily="34" charset="0"/>
              <a:cs typeface="Arial" panose="020B0604020202020204" pitchFamily="34" charset="0"/>
            </a:endParaRPr>
          </a:p>
        </p:txBody>
      </p:sp>
      <p:sp>
        <p:nvSpPr>
          <p:cNvPr id="16" name="Subtítulo 2">
            <a:extLst>
              <a:ext uri="{FF2B5EF4-FFF2-40B4-BE49-F238E27FC236}">
                <a16:creationId xmlns:a16="http://schemas.microsoft.com/office/drawing/2014/main" id="{50C6BD8D-A622-4B1D-8B9C-3DC61DA06C32}"/>
              </a:ext>
            </a:extLst>
          </p:cNvPr>
          <p:cNvSpPr txBox="1">
            <a:spLocks/>
          </p:cNvSpPr>
          <p:nvPr/>
        </p:nvSpPr>
        <p:spPr>
          <a:xfrm>
            <a:off x="4637823" y="6467601"/>
            <a:ext cx="2891626" cy="3782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1800" dirty="0">
                <a:solidFill>
                  <a:schemeClr val="bg2"/>
                </a:solidFill>
                <a:latin typeface="Arial" panose="020B0604020202020204" pitchFamily="34" charset="0"/>
                <a:cs typeface="Arial" panose="020B0604020202020204" pitchFamily="34" charset="0"/>
              </a:rPr>
              <a:t>Mayabeque, 2025</a:t>
            </a:r>
            <a:endParaRPr lang="es-CU" sz="1800" dirty="0">
              <a:solidFill>
                <a:schemeClr val="bg2"/>
              </a:solidFill>
              <a:latin typeface="Arial" panose="020B0604020202020204" pitchFamily="34" charset="0"/>
              <a:cs typeface="Arial" panose="020B0604020202020204" pitchFamily="34" charset="0"/>
            </a:endParaRPr>
          </a:p>
          <a:p>
            <a:pPr algn="l"/>
            <a:endParaRPr lang="es-ES" sz="1600" dirty="0">
              <a:solidFill>
                <a:schemeClr val="tx2">
                  <a:lumMod val="60000"/>
                  <a:lumOff val="40000"/>
                </a:schemeClr>
              </a:solidFill>
              <a:latin typeface="ITC Officina Serif Std Book" panose="02060506040203020204" pitchFamily="18" charset="0"/>
            </a:endParaRPr>
          </a:p>
        </p:txBody>
      </p:sp>
      <p:sp>
        <p:nvSpPr>
          <p:cNvPr id="17" name="Título 1"/>
          <p:cNvSpPr txBox="1">
            <a:spLocks/>
          </p:cNvSpPr>
          <p:nvPr/>
        </p:nvSpPr>
        <p:spPr>
          <a:xfrm>
            <a:off x="0" y="3022395"/>
            <a:ext cx="12130234" cy="1436789"/>
          </a:xfrm>
          <a:prstGeom prst="rect">
            <a:avLst/>
          </a:prstGeom>
          <a:solidFill>
            <a:srgbClr val="FFFF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b="1" dirty="0">
                <a:solidFill>
                  <a:schemeClr val="tx1">
                    <a:lumMod val="75000"/>
                  </a:schemeClr>
                </a:solidFill>
                <a:latin typeface="Arial" panose="020B0604020202020204" pitchFamily="34" charset="0"/>
                <a:cs typeface="Arial" panose="020B0604020202020204" pitchFamily="34" charset="0"/>
              </a:rPr>
              <a:t>Calibración y validación del modelo DSSAT </a:t>
            </a:r>
          </a:p>
          <a:p>
            <a:pPr algn="ctr"/>
            <a:r>
              <a:rPr lang="es-ES" sz="3200" b="1" dirty="0">
                <a:solidFill>
                  <a:schemeClr val="tx1">
                    <a:lumMod val="75000"/>
                  </a:schemeClr>
                </a:solidFill>
                <a:latin typeface="Arial" panose="020B0604020202020204" pitchFamily="34" charset="0"/>
                <a:cs typeface="Arial" panose="020B0604020202020204" pitchFamily="34" charset="0"/>
              </a:rPr>
              <a:t>para el cultivar de tomate Elbita.</a:t>
            </a:r>
            <a:endParaRPr lang="en-US" sz="3200" dirty="0">
              <a:solidFill>
                <a:schemeClr val="tx1">
                  <a:lumMod val="75000"/>
                </a:schemeClr>
              </a:solidFill>
              <a:latin typeface="Arial" panose="020B0604020202020204" pitchFamily="34" charset="0"/>
              <a:cs typeface="Arial" panose="020B0604020202020204" pitchFamily="34" charset="0"/>
            </a:endParaRPr>
          </a:p>
        </p:txBody>
      </p:sp>
      <p:sp>
        <p:nvSpPr>
          <p:cNvPr id="18" name="Subtítulo 2"/>
          <p:cNvSpPr txBox="1">
            <a:spLocks/>
          </p:cNvSpPr>
          <p:nvPr/>
        </p:nvSpPr>
        <p:spPr>
          <a:xfrm>
            <a:off x="4077815" y="4920216"/>
            <a:ext cx="5123334" cy="12240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1900" dirty="0">
                <a:solidFill>
                  <a:schemeClr val="bg2"/>
                </a:solidFill>
                <a:latin typeface="Arial" panose="020B0604020202020204" pitchFamily="34" charset="0"/>
                <a:cs typeface="Arial" panose="020B0604020202020204" pitchFamily="34" charset="0"/>
              </a:rPr>
              <a:t>Autor: 	Lic. Yuniel Loriga Martínez</a:t>
            </a:r>
          </a:p>
          <a:p>
            <a:pPr algn="l">
              <a:spcBef>
                <a:spcPts val="0"/>
              </a:spcBef>
            </a:pPr>
            <a:endParaRPr lang="es-ES" sz="1900" dirty="0">
              <a:solidFill>
                <a:schemeClr val="bg2"/>
              </a:solidFill>
              <a:latin typeface="Arial" panose="020B0604020202020204" pitchFamily="34" charset="0"/>
              <a:cs typeface="Arial" panose="020B0604020202020204" pitchFamily="34" charset="0"/>
            </a:endParaRPr>
          </a:p>
          <a:p>
            <a:pPr algn="l">
              <a:spcBef>
                <a:spcPts val="0"/>
              </a:spcBef>
            </a:pPr>
            <a:r>
              <a:rPr lang="es-ES" sz="1900" dirty="0">
                <a:solidFill>
                  <a:schemeClr val="bg2"/>
                </a:solidFill>
                <a:latin typeface="Arial" panose="020B0604020202020204" pitchFamily="34" charset="0"/>
                <a:cs typeface="Arial" panose="020B0604020202020204" pitchFamily="34" charset="0"/>
              </a:rPr>
              <a:t>Tutores: </a:t>
            </a:r>
            <a:r>
              <a:rPr lang="es-ES" sz="1900" dirty="0" err="1">
                <a:solidFill>
                  <a:schemeClr val="bg2"/>
                </a:solidFill>
                <a:latin typeface="Arial" panose="020B0604020202020204" pitchFamily="34" charset="0"/>
                <a:cs typeface="Arial" panose="020B0604020202020204" pitchFamily="34" charset="0"/>
              </a:rPr>
              <a:t>Dr.C</a:t>
            </a:r>
            <a:r>
              <a:rPr lang="es-ES" sz="1900" dirty="0">
                <a:solidFill>
                  <a:schemeClr val="bg2"/>
                </a:solidFill>
                <a:latin typeface="Arial" panose="020B0604020202020204" pitchFamily="34" charset="0"/>
                <a:cs typeface="Arial" panose="020B0604020202020204" pitchFamily="34" charset="0"/>
              </a:rPr>
              <a:t>. René Florido </a:t>
            </a:r>
            <a:r>
              <a:rPr lang="es-ES" sz="1900" dirty="0" err="1">
                <a:solidFill>
                  <a:schemeClr val="bg2"/>
                </a:solidFill>
                <a:latin typeface="Arial" panose="020B0604020202020204" pitchFamily="34" charset="0"/>
                <a:cs typeface="Arial" panose="020B0604020202020204" pitchFamily="34" charset="0"/>
              </a:rPr>
              <a:t>Bacallao</a:t>
            </a:r>
            <a:endParaRPr lang="es-CU" sz="1900" dirty="0">
              <a:solidFill>
                <a:schemeClr val="bg2"/>
              </a:solidFill>
              <a:latin typeface="Arial" panose="020B0604020202020204" pitchFamily="34" charset="0"/>
              <a:cs typeface="Arial" panose="020B0604020202020204" pitchFamily="34" charset="0"/>
            </a:endParaRPr>
          </a:p>
          <a:p>
            <a:pPr algn="l">
              <a:spcBef>
                <a:spcPts val="0"/>
              </a:spcBef>
            </a:pPr>
            <a:r>
              <a:rPr lang="es-ES" sz="1900" dirty="0">
                <a:solidFill>
                  <a:schemeClr val="bg2"/>
                </a:solidFill>
                <a:latin typeface="Arial" panose="020B0604020202020204" pitchFamily="34" charset="0"/>
                <a:cs typeface="Arial" panose="020B0604020202020204" pitchFamily="34" charset="0"/>
              </a:rPr>
              <a:t>	</a:t>
            </a:r>
            <a:r>
              <a:rPr lang="es-ES" sz="1900">
                <a:solidFill>
                  <a:schemeClr val="bg2"/>
                </a:solidFill>
                <a:latin typeface="Arial" panose="020B0604020202020204" pitchFamily="34" charset="0"/>
                <a:cs typeface="Arial" panose="020B0604020202020204" pitchFamily="34" charset="0"/>
              </a:rPr>
              <a:t>Dr.C</a:t>
            </a:r>
            <a:r>
              <a:rPr lang="es-ES" sz="1900" dirty="0">
                <a:solidFill>
                  <a:schemeClr val="bg2"/>
                </a:solidFill>
                <a:latin typeface="Arial" panose="020B0604020202020204" pitchFamily="34" charset="0"/>
                <a:cs typeface="Arial" panose="020B0604020202020204" pitchFamily="34" charset="0"/>
              </a:rPr>
              <a:t>. Marilyn Florido </a:t>
            </a:r>
            <a:r>
              <a:rPr lang="es-ES" sz="1900" dirty="0" err="1">
                <a:solidFill>
                  <a:schemeClr val="bg2"/>
                </a:solidFill>
                <a:latin typeface="Arial" panose="020B0604020202020204" pitchFamily="34" charset="0"/>
                <a:cs typeface="Arial" panose="020B0604020202020204" pitchFamily="34" charset="0"/>
              </a:rPr>
              <a:t>Bacallao</a:t>
            </a:r>
            <a:endParaRPr lang="es-CU" sz="1900" dirty="0">
              <a:solidFill>
                <a:schemeClr val="bg2"/>
              </a:solidFill>
              <a:latin typeface="Arial" panose="020B0604020202020204" pitchFamily="34" charset="0"/>
              <a:cs typeface="Arial" panose="020B0604020202020204" pitchFamily="34" charset="0"/>
            </a:endParaRPr>
          </a:p>
          <a:p>
            <a:pPr algn="l"/>
            <a:endParaRPr lang="es-ES" sz="1600" dirty="0">
              <a:solidFill>
                <a:schemeClr val="tx2">
                  <a:lumMod val="60000"/>
                  <a:lumOff val="40000"/>
                </a:schemeClr>
              </a:solidFill>
              <a:latin typeface="ITC Officina Serif Std Book" panose="02060506040203020204" pitchFamily="18" charset="0"/>
            </a:endParaRPr>
          </a:p>
        </p:txBody>
      </p:sp>
      <p:pic>
        <p:nvPicPr>
          <p:cNvPr id="19" name="Imagen 18" descr="H:\! YUNIEL\!      MEMORIA TRABAJO\IDENTIDAD INCA Originales\00 Identidad\Identidad INCA con slogan-07.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685" y="202040"/>
            <a:ext cx="748030" cy="1333500"/>
          </a:xfrm>
          <a:prstGeom prst="rect">
            <a:avLst/>
          </a:prstGeom>
          <a:noFill/>
          <a:ln>
            <a:noFill/>
          </a:ln>
        </p:spPr>
      </p:pic>
      <p:pic>
        <p:nvPicPr>
          <p:cNvPr id="20" name="Imagen 19"/>
          <p:cNvPicPr/>
          <p:nvPr/>
        </p:nvPicPr>
        <p:blipFill>
          <a:blip r:embed="rId4" cstate="print">
            <a:extLst>
              <a:ext uri="{BEBA8EAE-BF5A-486C-A8C5-ECC9F3942E4B}">
                <a14:imgProps xmlns:a14="http://schemas.microsoft.com/office/drawing/2010/main">
                  <a14:imgLayer r:embed="rId5">
                    <a14:imgEffect>
                      <a14:backgroundRemoval t="4273" b="94033" l="9841" r="91137">
                        <a14:foregroundMark x1="41015" y1="37827" x2="41015" y2="59006"/>
                        <a14:foregroundMark x1="52751" y1="36317" x2="53117" y2="51934"/>
                        <a14:foregroundMark x1="58557" y1="49908" x2="58557" y2="60773"/>
                        <a14:foregroundMark x1="23839" y1="75912" x2="36430" y2="75396"/>
                        <a14:foregroundMark x1="16320" y1="85967" x2="17971" y2="89503"/>
                        <a14:foregroundMark x1="35575" y1="84457" x2="36430" y2="89761"/>
                        <a14:foregroundMark x1="45599" y1="84972" x2="44743" y2="90276"/>
                        <a14:foregroundMark x1="55257" y1="89245" x2="54401" y2="90276"/>
                        <a14:foregroundMark x1="59841" y1="84457" x2="64853" y2="90276"/>
                        <a14:foregroundMark x1="74511" y1="84199" x2="74511" y2="90018"/>
                        <a14:foregroundMark x1="82824" y1="84972" x2="82824" y2="89761"/>
                        <a14:foregroundMark x1="24694" y1="83978" x2="25550" y2="84715"/>
                      </a14:backgroundRemoval>
                    </a14:imgEffect>
                  </a14:imgLayer>
                </a14:imgProps>
              </a:ext>
              <a:ext uri="{28A0092B-C50C-407E-A947-70E740481C1C}">
                <a14:useLocalDpi xmlns:a14="http://schemas.microsoft.com/office/drawing/2010/main" val="0"/>
              </a:ext>
            </a:extLst>
          </a:blip>
          <a:stretch>
            <a:fillRect/>
          </a:stretch>
        </p:blipFill>
        <p:spPr>
          <a:xfrm>
            <a:off x="3087687" y="213152"/>
            <a:ext cx="885825" cy="1311275"/>
          </a:xfrm>
          <a:prstGeom prst="rect">
            <a:avLst/>
          </a:prstGeom>
        </p:spPr>
      </p:pic>
    </p:spTree>
    <p:extLst>
      <p:ext uri="{BB962C8B-B14F-4D97-AF65-F5344CB8AC3E}">
        <p14:creationId xmlns:p14="http://schemas.microsoft.com/office/powerpoint/2010/main" val="2617381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75953" y="655189"/>
            <a:ext cx="5796952" cy="888431"/>
          </a:xfrm>
        </p:spPr>
        <p:txBody>
          <a:bodyPr>
            <a:normAutofit fontScale="90000"/>
          </a:bodyPr>
          <a:lstStyle/>
          <a:p>
            <a:r>
              <a:rPr lang="es-ES" sz="3600" dirty="0">
                <a:solidFill>
                  <a:srgbClr val="339536"/>
                </a:solidFill>
              </a:rPr>
              <a:t>Datos de maíz para Cuba</a:t>
            </a:r>
          </a:p>
        </p:txBody>
      </p:sp>
      <p:sp>
        <p:nvSpPr>
          <p:cNvPr id="3" name="Marcador de contenido 2"/>
          <p:cNvSpPr>
            <a:spLocks noGrp="1"/>
          </p:cNvSpPr>
          <p:nvPr>
            <p:ph idx="1"/>
          </p:nvPr>
        </p:nvSpPr>
        <p:spPr/>
        <p:txBody>
          <a:bodyPr/>
          <a:lstStyle/>
          <a:p>
            <a:pPr algn="just"/>
            <a:r>
              <a:rPr lang="es-ES" dirty="0">
                <a:solidFill>
                  <a:schemeClr val="bg1">
                    <a:lumMod val="50000"/>
                  </a:schemeClr>
                </a:solidFill>
              </a:rPr>
              <a:t>El cultivar de </a:t>
            </a:r>
            <a:r>
              <a:rPr lang="es-ES" dirty="0" err="1">
                <a:solidFill>
                  <a:schemeClr val="bg1">
                    <a:lumMod val="50000"/>
                  </a:schemeClr>
                </a:solidFill>
              </a:rPr>
              <a:t>maiz</a:t>
            </a:r>
            <a:r>
              <a:rPr lang="es-ES" dirty="0">
                <a:solidFill>
                  <a:schemeClr val="bg1">
                    <a:lumMod val="50000"/>
                  </a:schemeClr>
                </a:solidFill>
              </a:rPr>
              <a:t> P-7928 tiene un rendimiento de 4 t/ha</a:t>
            </a:r>
          </a:p>
          <a:p>
            <a:pPr algn="just"/>
            <a:r>
              <a:rPr lang="es-ES" dirty="0">
                <a:solidFill>
                  <a:schemeClr val="bg1">
                    <a:lumMod val="50000"/>
                  </a:schemeClr>
                </a:solidFill>
              </a:rPr>
              <a:t>Los agricultores utilizan una densidad de 4,5 y 5 plantas/m</a:t>
            </a:r>
            <a:r>
              <a:rPr lang="es-ES" baseline="30000" dirty="0">
                <a:solidFill>
                  <a:schemeClr val="bg1">
                    <a:lumMod val="50000"/>
                  </a:schemeClr>
                </a:solidFill>
              </a:rPr>
              <a:t>2</a:t>
            </a:r>
          </a:p>
          <a:p>
            <a:pPr algn="just"/>
            <a:r>
              <a:rPr lang="es-ES" dirty="0">
                <a:solidFill>
                  <a:schemeClr val="bg1">
                    <a:lumMod val="50000"/>
                  </a:schemeClr>
                </a:solidFill>
              </a:rPr>
              <a:t>El maíz alcanza su crecimiento óptimo entre los 21 ̊C y los 32 ̊C, depende de la humedad relativa del aire y del periodo vegetativo de desarrollo en que se encuentre la planta.</a:t>
            </a:r>
            <a:endParaRPr lang="es-ES" baseline="30000" dirty="0">
              <a:solidFill>
                <a:schemeClr val="bg1">
                  <a:lumMod val="50000"/>
                </a:schemeClr>
              </a:solidFill>
            </a:endParaRPr>
          </a:p>
          <a:p>
            <a:pPr algn="just"/>
            <a:r>
              <a:rPr lang="es-ES" dirty="0">
                <a:solidFill>
                  <a:schemeClr val="bg1">
                    <a:lumMod val="50000"/>
                  </a:schemeClr>
                </a:solidFill>
              </a:rPr>
              <a:t>La fertilización nitrogenada se lleva a cabo de forma fraccionada: 2/3 en siembra y 1/3 a los 25 </a:t>
            </a:r>
            <a:r>
              <a:rPr lang="es-ES" dirty="0" err="1">
                <a:solidFill>
                  <a:schemeClr val="bg1">
                    <a:lumMod val="50000"/>
                  </a:schemeClr>
                </a:solidFill>
              </a:rPr>
              <a:t>ó</a:t>
            </a:r>
            <a:r>
              <a:rPr lang="es-ES" dirty="0">
                <a:solidFill>
                  <a:schemeClr val="bg1">
                    <a:lumMod val="50000"/>
                  </a:schemeClr>
                </a:solidFill>
              </a:rPr>
              <a:t> 30 días.</a:t>
            </a:r>
          </a:p>
        </p:txBody>
      </p:sp>
      <p:sp>
        <p:nvSpPr>
          <p:cNvPr id="4" name="CuadroTexto 3"/>
          <p:cNvSpPr txBox="1"/>
          <p:nvPr/>
        </p:nvSpPr>
        <p:spPr>
          <a:xfrm>
            <a:off x="6321932" y="5183012"/>
            <a:ext cx="4123180" cy="369332"/>
          </a:xfrm>
          <a:prstGeom prst="rect">
            <a:avLst/>
          </a:prstGeom>
          <a:noFill/>
        </p:spPr>
        <p:txBody>
          <a:bodyPr wrap="none" rtlCol="0">
            <a:spAutoFit/>
          </a:bodyPr>
          <a:lstStyle/>
          <a:p>
            <a:r>
              <a:rPr lang="es-ES" dirty="0">
                <a:solidFill>
                  <a:schemeClr val="bg1">
                    <a:lumMod val="50000"/>
                  </a:schemeClr>
                </a:solidFill>
              </a:rPr>
              <a:t>Guía técnica para el cultivo del maíz, 2013</a:t>
            </a:r>
          </a:p>
        </p:txBody>
      </p:sp>
      <p:pic>
        <p:nvPicPr>
          <p:cNvPr id="5" name="Imagen 4">
            <a:extLst>
              <a:ext uri="{FF2B5EF4-FFF2-40B4-BE49-F238E27FC236}">
                <a16:creationId xmlns:a16="http://schemas.microsoft.com/office/drawing/2014/main" id="{5ED6B1DC-4E9F-4518-A805-208D016F077B}"/>
              </a:ext>
            </a:extLst>
          </p:cNvPr>
          <p:cNvPicPr>
            <a:picLocks noChangeAspect="1"/>
          </p:cNvPicPr>
          <p:nvPr/>
        </p:nvPicPr>
        <p:blipFill>
          <a:blip r:embed="rId3"/>
          <a:stretch>
            <a:fillRect/>
          </a:stretch>
        </p:blipFill>
        <p:spPr>
          <a:xfrm>
            <a:off x="1188154" y="5262034"/>
            <a:ext cx="3384567" cy="1570565"/>
          </a:xfrm>
          <a:prstGeom prst="rect">
            <a:avLst/>
          </a:prstGeom>
        </p:spPr>
      </p:pic>
    </p:spTree>
    <p:extLst>
      <p:ext uri="{BB962C8B-B14F-4D97-AF65-F5344CB8AC3E}">
        <p14:creationId xmlns:p14="http://schemas.microsoft.com/office/powerpoint/2010/main" val="916682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482692"/>
            <a:ext cx="10515600" cy="1325563"/>
          </a:xfrm>
        </p:spPr>
        <p:txBody>
          <a:bodyPr>
            <a:normAutofit/>
          </a:bodyPr>
          <a:lstStyle/>
          <a:p>
            <a:r>
              <a:rPr lang="es-MX" sz="3600" dirty="0">
                <a:solidFill>
                  <a:srgbClr val="339536"/>
                </a:solidFill>
              </a:rPr>
              <a:t>Modelos de simulación de Cultivos</a:t>
            </a:r>
            <a:endParaRPr lang="es-ES" sz="3600" dirty="0">
              <a:solidFill>
                <a:srgbClr val="339536"/>
              </a:solidFill>
            </a:endParaRPr>
          </a:p>
        </p:txBody>
      </p:sp>
      <p:sp>
        <p:nvSpPr>
          <p:cNvPr id="3" name="Marcador de contenido 2"/>
          <p:cNvSpPr>
            <a:spLocks noGrp="1"/>
          </p:cNvSpPr>
          <p:nvPr>
            <p:ph idx="1"/>
          </p:nvPr>
        </p:nvSpPr>
        <p:spPr/>
        <p:txBody>
          <a:bodyPr/>
          <a:lstStyle/>
          <a:p>
            <a:pPr marL="0" indent="0" algn="just">
              <a:lnSpc>
                <a:spcPct val="150000"/>
              </a:lnSpc>
              <a:buNone/>
            </a:pPr>
            <a:r>
              <a:rPr lang="es-MX" dirty="0">
                <a:solidFill>
                  <a:schemeClr val="bg1">
                    <a:lumMod val="50000"/>
                  </a:schemeClr>
                </a:solidFill>
              </a:rPr>
              <a:t>Los modelos de simulación de crecimiento de cultivos y el análisis del sistema suelo-planta-atmósfera son herramientas importantes para la investigación agrícola moderna. Un </a:t>
            </a:r>
            <a:r>
              <a:rPr lang="es-MX" dirty="0">
                <a:solidFill>
                  <a:schemeClr val="bg1">
                    <a:lumMod val="50000"/>
                  </a:schemeClr>
                </a:solidFill>
                <a:latin typeface="Arial" panose="020B0604020202020204" pitchFamily="34" charset="0"/>
                <a:cs typeface="Arial" panose="020B0604020202020204" pitchFamily="34" charset="0"/>
              </a:rPr>
              <a:t>modelo</a:t>
            </a:r>
            <a:r>
              <a:rPr lang="es-MX" dirty="0">
                <a:solidFill>
                  <a:schemeClr val="bg1">
                    <a:lumMod val="50000"/>
                  </a:schemeClr>
                </a:solidFill>
              </a:rPr>
              <a:t> de cultivo representa de manera sencilla y sintética los procesos fisiológicos y ecológicos más importantes que gobiernan el crecimiento utilizando ecuaciones matemáticas </a:t>
            </a:r>
            <a:endParaRPr lang="es-ES" dirty="0">
              <a:solidFill>
                <a:schemeClr val="bg1">
                  <a:lumMod val="50000"/>
                </a:schemeClr>
              </a:solidFill>
            </a:endParaRPr>
          </a:p>
        </p:txBody>
      </p:sp>
    </p:spTree>
    <p:extLst>
      <p:ext uri="{BB962C8B-B14F-4D97-AF65-F5344CB8AC3E}">
        <p14:creationId xmlns:p14="http://schemas.microsoft.com/office/powerpoint/2010/main" val="4225933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Box 14"/>
          <p:cNvSpPr txBox="1">
            <a:spLocks noChangeArrowheads="1"/>
          </p:cNvSpPr>
          <p:nvPr/>
        </p:nvSpPr>
        <p:spPr bwMode="auto">
          <a:xfrm>
            <a:off x="1339616" y="2782057"/>
            <a:ext cx="989013" cy="148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000"/>
              </a:spcBef>
              <a:buSzPct val="80000"/>
            </a:pPr>
            <a:r>
              <a:rPr lang="es-ES" altLang="es-ES" b="1" dirty="0">
                <a:solidFill>
                  <a:schemeClr val="bg1">
                    <a:lumMod val="50000"/>
                  </a:schemeClr>
                </a:solidFill>
              </a:rPr>
              <a:t>s</a:t>
            </a:r>
            <a:r>
              <a:rPr lang="es-ES" altLang="es-ES" sz="1600" b="1" dirty="0">
                <a:solidFill>
                  <a:schemeClr val="bg1">
                    <a:lumMod val="50000"/>
                  </a:schemeClr>
                </a:solidFill>
              </a:rPr>
              <a:t>oya  maní  </a:t>
            </a:r>
            <a:r>
              <a:rPr lang="es-MX" altLang="es-ES" sz="1600" b="1" dirty="0">
                <a:solidFill>
                  <a:schemeClr val="bg1">
                    <a:lumMod val="50000"/>
                  </a:schemeClr>
                </a:solidFill>
              </a:rPr>
              <a:t>frijol gandul</a:t>
            </a:r>
          </a:p>
          <a:p>
            <a:pPr eaLnBrk="1" hangingPunct="1">
              <a:spcBef>
                <a:spcPts val="1000"/>
              </a:spcBef>
            </a:pPr>
            <a:endParaRPr lang="es-ES" altLang="es-ES" sz="1600" b="1" dirty="0">
              <a:solidFill>
                <a:schemeClr val="bg1">
                  <a:lumMod val="50000"/>
                </a:schemeClr>
              </a:solidFill>
            </a:endParaRPr>
          </a:p>
        </p:txBody>
      </p:sp>
      <p:sp>
        <p:nvSpPr>
          <p:cNvPr id="9" name="AutoShape 1"/>
          <p:cNvSpPr>
            <a:spLocks noChangeArrowheads="1"/>
          </p:cNvSpPr>
          <p:nvPr/>
        </p:nvSpPr>
        <p:spPr bwMode="auto">
          <a:xfrm>
            <a:off x="4317568" y="240505"/>
            <a:ext cx="3392486" cy="712789"/>
          </a:xfrm>
          <a:prstGeom prst="roundRect">
            <a:avLst>
              <a:gd name="adj" fmla="val 16667"/>
            </a:avLst>
          </a:prstGeom>
          <a:noFill/>
          <a:ln w="38100">
            <a:solidFill>
              <a:srgbClr val="339536"/>
            </a:solidFill>
            <a:headEnd/>
            <a:tailEnd/>
          </a:ln>
        </p:spPr>
        <p:style>
          <a:lnRef idx="2">
            <a:schemeClr val="accent1"/>
          </a:lnRef>
          <a:fillRef idx="1">
            <a:schemeClr val="lt1"/>
          </a:fillRef>
          <a:effectRef idx="0">
            <a:schemeClr val="accent1"/>
          </a:effectRef>
          <a:fontRef idx="minor">
            <a:schemeClr val="dk1"/>
          </a:fontRef>
        </p:style>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algn="ctr" eaLnBrk="1" hangingPunct="1">
              <a:buClrTx/>
              <a:buFontTx/>
              <a:buNone/>
            </a:pPr>
            <a:endParaRPr lang="es-ES" altLang="es-ES" sz="2800" dirty="0">
              <a:solidFill>
                <a:srgbClr val="000000"/>
              </a:solidFill>
              <a:latin typeface="Monotype Corsiva" panose="03010101010201010101" pitchFamily="66" charset="0"/>
            </a:endParaRPr>
          </a:p>
          <a:p>
            <a:pPr algn="ctr" eaLnBrk="1" hangingPunct="1">
              <a:buClrTx/>
              <a:buFontTx/>
              <a:buNone/>
            </a:pPr>
            <a:r>
              <a:rPr lang="es-ES" altLang="es-ES" sz="3600" dirty="0">
                <a:solidFill>
                  <a:srgbClr val="339536"/>
                </a:solidFill>
                <a:latin typeface="Monotype Corsiva" panose="03010101010201010101" pitchFamily="66" charset="0"/>
              </a:rPr>
              <a:t>DSSAT</a:t>
            </a:r>
            <a:r>
              <a:rPr lang="es-ES" altLang="es-ES" sz="2800" dirty="0">
                <a:solidFill>
                  <a:srgbClr val="339536"/>
                </a:solidFill>
                <a:latin typeface="Monotype Corsiva" panose="03010101010201010101" pitchFamily="66" charset="0"/>
              </a:rPr>
              <a:t> (</a:t>
            </a:r>
            <a:r>
              <a:rPr lang="es-MX" altLang="es-ES" sz="2800" dirty="0">
                <a:solidFill>
                  <a:srgbClr val="339536"/>
                </a:solidFill>
                <a:latin typeface="Monotype Corsiva" panose="03010101010201010101" pitchFamily="66" charset="0"/>
              </a:rPr>
              <a:t>V</a:t>
            </a:r>
            <a:r>
              <a:rPr lang="es-ES" altLang="es-ES" sz="2800" dirty="0" err="1">
                <a:solidFill>
                  <a:srgbClr val="339536"/>
                </a:solidFill>
                <a:latin typeface="Monotype Corsiva" panose="03010101010201010101" pitchFamily="66" charset="0"/>
              </a:rPr>
              <a:t>ersión</a:t>
            </a:r>
            <a:r>
              <a:rPr lang="es-ES" altLang="es-ES" sz="2800" dirty="0">
                <a:solidFill>
                  <a:srgbClr val="339536"/>
                </a:solidFill>
                <a:latin typeface="Monotype Corsiva" panose="03010101010201010101" pitchFamily="66" charset="0"/>
              </a:rPr>
              <a:t> 4.6)</a:t>
            </a:r>
            <a:r>
              <a:rPr lang="es-MX" altLang="es-ES" sz="2800" dirty="0">
                <a:solidFill>
                  <a:srgbClr val="339536"/>
                </a:solidFill>
                <a:latin typeface="Monotype Corsiva" panose="03010101010201010101" pitchFamily="66" charset="0"/>
              </a:rPr>
              <a:t> </a:t>
            </a:r>
            <a:r>
              <a:rPr lang="es-ES" altLang="es-ES" sz="2800" dirty="0">
                <a:solidFill>
                  <a:srgbClr val="339536"/>
                </a:solidFill>
                <a:latin typeface="Monotype Corsiva" panose="03010101010201010101" pitchFamily="66" charset="0"/>
              </a:rPr>
              <a:t> </a:t>
            </a:r>
          </a:p>
          <a:p>
            <a:pPr algn="ctr" eaLnBrk="1" hangingPunct="1">
              <a:buClrTx/>
              <a:buFontTx/>
              <a:buNone/>
            </a:pPr>
            <a:endParaRPr lang="es-ES" altLang="es-ES" sz="2800" dirty="0">
              <a:solidFill>
                <a:srgbClr val="000000"/>
              </a:solidFill>
              <a:latin typeface="Monotype Corsiva" panose="03010101010201010101" pitchFamily="66" charset="0"/>
            </a:endParaRPr>
          </a:p>
        </p:txBody>
      </p:sp>
      <p:sp>
        <p:nvSpPr>
          <p:cNvPr id="16" name="Text Box 3"/>
          <p:cNvSpPr txBox="1">
            <a:spLocks noChangeArrowheads="1"/>
          </p:cNvSpPr>
          <p:nvPr/>
        </p:nvSpPr>
        <p:spPr bwMode="auto">
          <a:xfrm>
            <a:off x="5728855" y="1916907"/>
            <a:ext cx="1674813"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250"/>
              </a:spcBef>
            </a:pPr>
            <a:r>
              <a:rPr lang="es-ES" altLang="es-ES" sz="2000" b="1" dirty="0">
                <a:solidFill>
                  <a:schemeClr val="bg1">
                    <a:lumMod val="50000"/>
                  </a:schemeClr>
                </a:solidFill>
              </a:rPr>
              <a:t>Tubérculos</a:t>
            </a:r>
          </a:p>
        </p:txBody>
      </p:sp>
      <p:sp>
        <p:nvSpPr>
          <p:cNvPr id="17" name="Line 4"/>
          <p:cNvSpPr>
            <a:spLocks noChangeShapeType="1"/>
          </p:cNvSpPr>
          <p:nvPr/>
        </p:nvSpPr>
        <p:spPr bwMode="auto">
          <a:xfrm flipH="1" flipV="1">
            <a:off x="4869756" y="1600874"/>
            <a:ext cx="382588" cy="306388"/>
          </a:xfrm>
          <a:prstGeom prst="line">
            <a:avLst/>
          </a:prstGeom>
          <a:ln w="38100">
            <a:solidFill>
              <a:srgbClr val="339536"/>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lnRef>
          <a:fillRef idx="1">
            <a:schemeClr val="lt1"/>
          </a:fillRef>
          <a:effectRef idx="0">
            <a:schemeClr val="accent1"/>
          </a:effectRef>
          <a:fontRef idx="minor">
            <a:schemeClr val="dk1"/>
          </a:fontRef>
        </p:style>
        <p:txBody>
          <a:bodyPr/>
          <a:lstStyle/>
          <a:p>
            <a:endParaRPr lang="es-ES"/>
          </a:p>
        </p:txBody>
      </p:sp>
      <p:sp>
        <p:nvSpPr>
          <p:cNvPr id="18" name="Line 5"/>
          <p:cNvSpPr>
            <a:spLocks noChangeShapeType="1"/>
          </p:cNvSpPr>
          <p:nvPr/>
        </p:nvSpPr>
        <p:spPr bwMode="auto">
          <a:xfrm flipV="1">
            <a:off x="7592580" y="1610520"/>
            <a:ext cx="344488" cy="344488"/>
          </a:xfrm>
          <a:prstGeom prst="line">
            <a:avLst/>
          </a:prstGeom>
          <a:ln w="38100">
            <a:solidFill>
              <a:srgbClr val="339536"/>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lnRef>
          <a:fillRef idx="1">
            <a:schemeClr val="lt1"/>
          </a:fillRef>
          <a:effectRef idx="0">
            <a:schemeClr val="accent1"/>
          </a:effectRef>
          <a:fontRef idx="minor">
            <a:schemeClr val="dk1"/>
          </a:fontRef>
        </p:style>
        <p:txBody>
          <a:bodyPr/>
          <a:lstStyle/>
          <a:p>
            <a:endParaRPr lang="es-ES"/>
          </a:p>
        </p:txBody>
      </p:sp>
      <p:sp>
        <p:nvSpPr>
          <p:cNvPr id="19" name="Text Box 6"/>
          <p:cNvSpPr txBox="1">
            <a:spLocks noChangeArrowheads="1"/>
          </p:cNvSpPr>
          <p:nvPr/>
        </p:nvSpPr>
        <p:spPr bwMode="auto">
          <a:xfrm>
            <a:off x="4431374" y="1091083"/>
            <a:ext cx="912813"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250"/>
              </a:spcBef>
            </a:pPr>
            <a:r>
              <a:rPr lang="es-ES" altLang="es-ES" sz="2000" b="1" dirty="0">
                <a:solidFill>
                  <a:schemeClr val="bg1">
                    <a:lumMod val="50000"/>
                  </a:schemeClr>
                </a:solidFill>
              </a:rPr>
              <a:t>papa</a:t>
            </a:r>
          </a:p>
        </p:txBody>
      </p:sp>
      <p:sp>
        <p:nvSpPr>
          <p:cNvPr id="20" name="Text Box 7"/>
          <p:cNvSpPr txBox="1">
            <a:spLocks noChangeArrowheads="1"/>
          </p:cNvSpPr>
          <p:nvPr/>
        </p:nvSpPr>
        <p:spPr bwMode="auto">
          <a:xfrm>
            <a:off x="7592580" y="1154907"/>
            <a:ext cx="1065213"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250"/>
              </a:spcBef>
            </a:pPr>
            <a:r>
              <a:rPr lang="es-ES" altLang="es-ES" sz="2000" b="1" dirty="0">
                <a:solidFill>
                  <a:schemeClr val="bg1">
                    <a:lumMod val="50000"/>
                  </a:schemeClr>
                </a:solidFill>
              </a:rPr>
              <a:t>yuca</a:t>
            </a:r>
          </a:p>
        </p:txBody>
      </p:sp>
      <p:sp>
        <p:nvSpPr>
          <p:cNvPr id="21" name="Text Box 8"/>
          <p:cNvSpPr txBox="1">
            <a:spLocks noChangeArrowheads="1"/>
          </p:cNvSpPr>
          <p:nvPr/>
        </p:nvSpPr>
        <p:spPr bwMode="auto">
          <a:xfrm>
            <a:off x="8684620" y="3056732"/>
            <a:ext cx="1293813"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250"/>
              </a:spcBef>
            </a:pPr>
            <a:r>
              <a:rPr lang="es-ES" altLang="es-ES" sz="2000" b="1">
                <a:solidFill>
                  <a:schemeClr val="bg1">
                    <a:lumMod val="50000"/>
                  </a:schemeClr>
                </a:solidFill>
              </a:rPr>
              <a:t>Cereales</a:t>
            </a:r>
          </a:p>
        </p:txBody>
      </p:sp>
      <p:sp>
        <p:nvSpPr>
          <p:cNvPr id="22" name="AutoShape 9"/>
          <p:cNvSpPr>
            <a:spLocks noChangeArrowheads="1"/>
          </p:cNvSpPr>
          <p:nvPr/>
        </p:nvSpPr>
        <p:spPr bwMode="auto">
          <a:xfrm>
            <a:off x="4508861" y="2434713"/>
            <a:ext cx="3692009" cy="190309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65 w 21600"/>
              <a:gd name="T13" fmla="*/ 8640 h 21600"/>
              <a:gd name="T14" fmla="*/ 19435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noFill/>
          <a:ln w="38100">
            <a:solidFill>
              <a:srgbClr val="339536"/>
            </a:solidFill>
            <a:headEnd/>
            <a:tailEnd/>
          </a:ln>
        </p:spPr>
        <p:style>
          <a:lnRef idx="2">
            <a:schemeClr val="accent1"/>
          </a:lnRef>
          <a:fillRef idx="1">
            <a:schemeClr val="lt1"/>
          </a:fillRef>
          <a:effectRef idx="0">
            <a:schemeClr val="accent1"/>
          </a:effectRef>
          <a:fontRef idx="minor">
            <a:schemeClr val="dk1"/>
          </a:fontRef>
        </p:style>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algn="ctr" eaLnBrk="1" hangingPunct="1">
              <a:buClrTx/>
              <a:buFontTx/>
              <a:buNone/>
            </a:pPr>
            <a:r>
              <a:rPr lang="es-ES" altLang="es-ES" sz="2800" b="1" dirty="0">
                <a:solidFill>
                  <a:schemeClr val="bg1">
                    <a:lumMod val="50000"/>
                  </a:schemeClr>
                </a:solidFill>
                <a:latin typeface="Monotype Corsiva" panose="03010101010201010101" pitchFamily="66" charset="0"/>
              </a:rPr>
              <a:t>Modelos de cultivos</a:t>
            </a:r>
          </a:p>
        </p:txBody>
      </p:sp>
      <p:sp>
        <p:nvSpPr>
          <p:cNvPr id="23" name="AutoShape 10"/>
          <p:cNvSpPr>
            <a:spLocks/>
          </p:cNvSpPr>
          <p:nvPr/>
        </p:nvSpPr>
        <p:spPr bwMode="auto">
          <a:xfrm>
            <a:off x="9980020" y="2599532"/>
            <a:ext cx="74613" cy="1370013"/>
          </a:xfrm>
          <a:prstGeom prst="leftBrace">
            <a:avLst>
              <a:gd name="adj1" fmla="val 153014"/>
              <a:gd name="adj2" fmla="val 50000"/>
            </a:avLst>
          </a:prstGeom>
          <a:noFill/>
          <a:ln w="38100">
            <a:solidFill>
              <a:srgbClr val="339536"/>
            </a:solidFill>
            <a:headEnd/>
            <a:tailEnd/>
          </a:ln>
        </p:spPr>
        <p:style>
          <a:lnRef idx="2">
            <a:schemeClr val="accent1"/>
          </a:lnRef>
          <a:fillRef idx="1">
            <a:schemeClr val="lt1"/>
          </a:fillRef>
          <a:effectRef idx="0">
            <a:schemeClr val="accent1"/>
          </a:effectRef>
          <a:fontRef idx="minor">
            <a:schemeClr val="dk1"/>
          </a:fontRef>
        </p:style>
        <p:txBody>
          <a:bodyPr wrap="none" anchor="ctr"/>
          <a:lstStyle/>
          <a:p>
            <a:endParaRPr lang="es-ES" altLang="es-ES"/>
          </a:p>
        </p:txBody>
      </p:sp>
      <p:sp>
        <p:nvSpPr>
          <p:cNvPr id="24" name="Text Box 11"/>
          <p:cNvSpPr txBox="1">
            <a:spLocks noChangeArrowheads="1"/>
          </p:cNvSpPr>
          <p:nvPr/>
        </p:nvSpPr>
        <p:spPr bwMode="auto">
          <a:xfrm>
            <a:off x="10208620" y="2523332"/>
            <a:ext cx="912813" cy="157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000"/>
              </a:spcBef>
              <a:buSzPct val="80000"/>
            </a:pPr>
            <a:r>
              <a:rPr lang="es-ES" altLang="es-ES" sz="1600" b="1" dirty="0">
                <a:solidFill>
                  <a:schemeClr val="bg1">
                    <a:lumMod val="50000"/>
                  </a:schemeClr>
                </a:solidFill>
              </a:rPr>
              <a:t>maíz trigo  arroz cebada </a:t>
            </a:r>
            <a:r>
              <a:rPr lang="es-ES" altLang="es-ES" sz="1600" b="1" dirty="0" err="1">
                <a:solidFill>
                  <a:schemeClr val="bg1">
                    <a:lumMod val="50000"/>
                  </a:schemeClr>
                </a:solidFill>
              </a:rPr>
              <a:t>sorgomill</a:t>
            </a:r>
            <a:r>
              <a:rPr lang="es-MX" altLang="es-ES" sz="1600" b="1" dirty="0">
                <a:solidFill>
                  <a:schemeClr val="bg1">
                    <a:lumMod val="50000"/>
                  </a:schemeClr>
                </a:solidFill>
              </a:rPr>
              <a:t>o</a:t>
            </a:r>
          </a:p>
        </p:txBody>
      </p:sp>
      <p:sp>
        <p:nvSpPr>
          <p:cNvPr id="25" name="Text Box 12"/>
          <p:cNvSpPr txBox="1">
            <a:spLocks noChangeArrowheads="1"/>
          </p:cNvSpPr>
          <p:nvPr/>
        </p:nvSpPr>
        <p:spPr bwMode="auto">
          <a:xfrm>
            <a:off x="2330216" y="3136864"/>
            <a:ext cx="1827213"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250"/>
              </a:spcBef>
            </a:pPr>
            <a:r>
              <a:rPr lang="es-ES" altLang="es-ES" sz="2000" b="1" dirty="0">
                <a:solidFill>
                  <a:schemeClr val="bg1">
                    <a:lumMod val="50000"/>
                  </a:schemeClr>
                </a:solidFill>
              </a:rPr>
              <a:t>Leguminosas</a:t>
            </a:r>
          </a:p>
        </p:txBody>
      </p:sp>
      <p:sp>
        <p:nvSpPr>
          <p:cNvPr id="26" name="AutoShape 13"/>
          <p:cNvSpPr>
            <a:spLocks/>
          </p:cNvSpPr>
          <p:nvPr/>
        </p:nvSpPr>
        <p:spPr bwMode="auto">
          <a:xfrm>
            <a:off x="2176230" y="2679664"/>
            <a:ext cx="76200" cy="1316513"/>
          </a:xfrm>
          <a:prstGeom prst="rightBrace">
            <a:avLst>
              <a:gd name="adj1" fmla="val 144504"/>
              <a:gd name="adj2" fmla="val 50000"/>
            </a:avLst>
          </a:prstGeom>
          <a:noFill/>
          <a:ln w="38100">
            <a:solidFill>
              <a:srgbClr val="339536"/>
            </a:solidFill>
            <a:headEnd/>
            <a:tailEnd/>
          </a:ln>
        </p:spPr>
        <p:style>
          <a:lnRef idx="2">
            <a:schemeClr val="accent1"/>
          </a:lnRef>
          <a:fillRef idx="1">
            <a:schemeClr val="lt1"/>
          </a:fillRef>
          <a:effectRef idx="0">
            <a:schemeClr val="accent1"/>
          </a:effectRef>
          <a:fontRef idx="minor">
            <a:schemeClr val="dk1"/>
          </a:fontRef>
        </p:style>
        <p:txBody>
          <a:bodyPr wrap="none" anchor="ctr"/>
          <a:lstStyle/>
          <a:p>
            <a:endParaRPr lang="es-ES" altLang="es-ES"/>
          </a:p>
        </p:txBody>
      </p:sp>
      <p:sp>
        <p:nvSpPr>
          <p:cNvPr id="28" name="Text Box 15"/>
          <p:cNvSpPr txBox="1">
            <a:spLocks noChangeArrowheads="1"/>
          </p:cNvSpPr>
          <p:nvPr/>
        </p:nvSpPr>
        <p:spPr bwMode="auto">
          <a:xfrm>
            <a:off x="5424055" y="4408059"/>
            <a:ext cx="1979613" cy="401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250"/>
              </a:spcBef>
            </a:pPr>
            <a:r>
              <a:rPr lang="es-ES" altLang="es-ES" sz="2000" b="1">
                <a:solidFill>
                  <a:schemeClr val="bg1">
                    <a:lumMod val="50000"/>
                  </a:schemeClr>
                </a:solidFill>
              </a:rPr>
              <a:t>Otros cultivos</a:t>
            </a:r>
          </a:p>
        </p:txBody>
      </p:sp>
      <p:sp>
        <p:nvSpPr>
          <p:cNvPr id="29" name="Line 16"/>
          <p:cNvSpPr>
            <a:spLocks noChangeShapeType="1"/>
          </p:cNvSpPr>
          <p:nvPr/>
        </p:nvSpPr>
        <p:spPr bwMode="auto">
          <a:xfrm flipH="1">
            <a:off x="5577675" y="4981940"/>
            <a:ext cx="227013" cy="549275"/>
          </a:xfrm>
          <a:prstGeom prst="line">
            <a:avLst/>
          </a:prstGeom>
          <a:ln w="38100">
            <a:solidFill>
              <a:srgbClr val="339536"/>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lnRef>
          <a:fillRef idx="1">
            <a:schemeClr val="lt1"/>
          </a:fillRef>
          <a:effectRef idx="0">
            <a:schemeClr val="accent1"/>
          </a:effectRef>
          <a:fontRef idx="minor">
            <a:schemeClr val="dk1"/>
          </a:fontRef>
        </p:style>
        <p:txBody>
          <a:bodyPr/>
          <a:lstStyle/>
          <a:p>
            <a:endParaRPr lang="es-ES"/>
          </a:p>
        </p:txBody>
      </p:sp>
      <p:sp>
        <p:nvSpPr>
          <p:cNvPr id="30" name="Line 17"/>
          <p:cNvSpPr>
            <a:spLocks noChangeShapeType="1"/>
          </p:cNvSpPr>
          <p:nvPr/>
        </p:nvSpPr>
        <p:spPr bwMode="auto">
          <a:xfrm>
            <a:off x="6752793" y="5011309"/>
            <a:ext cx="238125" cy="542925"/>
          </a:xfrm>
          <a:prstGeom prst="line">
            <a:avLst/>
          </a:prstGeom>
          <a:ln w="38100">
            <a:solidFill>
              <a:srgbClr val="339536"/>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lnRef>
          <a:fillRef idx="1">
            <a:schemeClr val="lt1"/>
          </a:fillRef>
          <a:effectRef idx="0">
            <a:schemeClr val="accent1"/>
          </a:effectRef>
          <a:fontRef idx="minor">
            <a:schemeClr val="dk1"/>
          </a:fontRef>
        </p:style>
        <p:txBody>
          <a:bodyPr/>
          <a:lstStyle/>
          <a:p>
            <a:endParaRPr lang="es-ES"/>
          </a:p>
        </p:txBody>
      </p:sp>
      <p:sp>
        <p:nvSpPr>
          <p:cNvPr id="31" name="Line 18"/>
          <p:cNvSpPr>
            <a:spLocks noChangeShapeType="1"/>
          </p:cNvSpPr>
          <p:nvPr/>
        </p:nvSpPr>
        <p:spPr bwMode="auto">
          <a:xfrm>
            <a:off x="7471930" y="5028772"/>
            <a:ext cx="474663" cy="357188"/>
          </a:xfrm>
          <a:prstGeom prst="line">
            <a:avLst/>
          </a:prstGeom>
          <a:ln w="38100">
            <a:solidFill>
              <a:srgbClr val="339536"/>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lnRef>
          <a:fillRef idx="1">
            <a:schemeClr val="lt1"/>
          </a:fillRef>
          <a:effectRef idx="0">
            <a:schemeClr val="accent1"/>
          </a:effectRef>
          <a:fontRef idx="minor">
            <a:schemeClr val="dk1"/>
          </a:fontRef>
        </p:style>
        <p:txBody>
          <a:bodyPr/>
          <a:lstStyle/>
          <a:p>
            <a:endParaRPr lang="es-ES"/>
          </a:p>
        </p:txBody>
      </p:sp>
      <p:sp>
        <p:nvSpPr>
          <p:cNvPr id="32" name="Text Box 19"/>
          <p:cNvSpPr txBox="1">
            <a:spLocks noChangeArrowheads="1"/>
          </p:cNvSpPr>
          <p:nvPr/>
        </p:nvSpPr>
        <p:spPr bwMode="auto">
          <a:xfrm>
            <a:off x="2874050" y="5304491"/>
            <a:ext cx="1755774" cy="3407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000"/>
              </a:spcBef>
            </a:pPr>
            <a:r>
              <a:rPr lang="es-ES" altLang="es-ES" sz="1600" b="1" dirty="0">
                <a:solidFill>
                  <a:schemeClr val="bg1">
                    <a:lumMod val="50000"/>
                  </a:schemeClr>
                </a:solidFill>
              </a:rPr>
              <a:t>caña de azúcar</a:t>
            </a:r>
          </a:p>
        </p:txBody>
      </p:sp>
      <p:sp>
        <p:nvSpPr>
          <p:cNvPr id="33" name="Text Box 20"/>
          <p:cNvSpPr txBox="1">
            <a:spLocks noChangeArrowheads="1"/>
          </p:cNvSpPr>
          <p:nvPr/>
        </p:nvSpPr>
        <p:spPr bwMode="auto">
          <a:xfrm>
            <a:off x="5006968" y="5703459"/>
            <a:ext cx="1141413" cy="341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000"/>
              </a:spcBef>
            </a:pPr>
            <a:r>
              <a:rPr lang="es-ES" altLang="es-ES" sz="1600" b="1" dirty="0">
                <a:solidFill>
                  <a:schemeClr val="bg1">
                    <a:lumMod val="50000"/>
                  </a:schemeClr>
                </a:solidFill>
              </a:rPr>
              <a:t>pastos</a:t>
            </a:r>
          </a:p>
        </p:txBody>
      </p:sp>
      <p:sp>
        <p:nvSpPr>
          <p:cNvPr id="34" name="Text Box 21"/>
          <p:cNvSpPr txBox="1">
            <a:spLocks noChangeArrowheads="1"/>
          </p:cNvSpPr>
          <p:nvPr/>
        </p:nvSpPr>
        <p:spPr bwMode="auto">
          <a:xfrm>
            <a:off x="6567055" y="5703459"/>
            <a:ext cx="1293813" cy="341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000"/>
              </a:spcBef>
            </a:pPr>
            <a:r>
              <a:rPr lang="es-ES" altLang="es-ES" sz="1600" b="1" dirty="0">
                <a:solidFill>
                  <a:schemeClr val="bg1">
                    <a:lumMod val="50000"/>
                  </a:schemeClr>
                </a:solidFill>
              </a:rPr>
              <a:t>tomate</a:t>
            </a:r>
          </a:p>
        </p:txBody>
      </p:sp>
      <p:sp>
        <p:nvSpPr>
          <p:cNvPr id="35" name="Text Box 22"/>
          <p:cNvSpPr txBox="1">
            <a:spLocks noChangeArrowheads="1"/>
          </p:cNvSpPr>
          <p:nvPr/>
        </p:nvSpPr>
        <p:spPr bwMode="auto">
          <a:xfrm>
            <a:off x="7786255" y="5474859"/>
            <a:ext cx="989013" cy="71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spcBef>
                <a:spcPts val="1000"/>
              </a:spcBef>
              <a:buSzPct val="80000"/>
            </a:pPr>
            <a:r>
              <a:rPr lang="es-ES" altLang="es-ES" sz="1600" b="1" dirty="0">
                <a:solidFill>
                  <a:schemeClr val="bg1">
                    <a:lumMod val="50000"/>
                  </a:schemeClr>
                </a:solidFill>
              </a:rPr>
              <a:t>girasol</a:t>
            </a:r>
          </a:p>
          <a:p>
            <a:pPr eaLnBrk="1" hangingPunct="1">
              <a:spcBef>
                <a:spcPts val="1000"/>
              </a:spcBef>
            </a:pPr>
            <a:endParaRPr lang="es-ES" altLang="es-ES" sz="1600" b="1" dirty="0">
              <a:solidFill>
                <a:schemeClr val="bg1">
                  <a:lumMod val="50000"/>
                </a:schemeClr>
              </a:solidFill>
            </a:endParaRPr>
          </a:p>
        </p:txBody>
      </p:sp>
      <p:sp>
        <p:nvSpPr>
          <p:cNvPr id="36" name="Line 23"/>
          <p:cNvSpPr>
            <a:spLocks noChangeShapeType="1"/>
          </p:cNvSpPr>
          <p:nvPr/>
        </p:nvSpPr>
        <p:spPr bwMode="auto">
          <a:xfrm flipH="1">
            <a:off x="4187392" y="4865259"/>
            <a:ext cx="642938" cy="350717"/>
          </a:xfrm>
          <a:prstGeom prst="line">
            <a:avLst/>
          </a:prstGeom>
          <a:ln w="38100">
            <a:solidFill>
              <a:srgbClr val="339536"/>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lnRef>
          <a:fillRef idx="1">
            <a:schemeClr val="lt1"/>
          </a:fillRef>
          <a:effectRef idx="0">
            <a:schemeClr val="accent1"/>
          </a:effectRef>
          <a:fontRef idx="minor">
            <a:schemeClr val="dk1"/>
          </a:fontRef>
        </p:style>
        <p:txBody>
          <a:bodyPr/>
          <a:lstStyle/>
          <a:p>
            <a:endParaRPr lang="es-ES"/>
          </a:p>
        </p:txBody>
      </p:sp>
      <p:sp>
        <p:nvSpPr>
          <p:cNvPr id="11" name="Text Box 24"/>
          <p:cNvSpPr txBox="1">
            <a:spLocks noChangeArrowheads="1"/>
          </p:cNvSpPr>
          <p:nvPr/>
        </p:nvSpPr>
        <p:spPr bwMode="auto">
          <a:xfrm>
            <a:off x="5728854" y="1154907"/>
            <a:ext cx="1485900"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buClrTx/>
              <a:buFontTx/>
              <a:buNone/>
            </a:pPr>
            <a:r>
              <a:rPr lang="es-ES" altLang="es-ES" sz="2000" b="1" dirty="0">
                <a:solidFill>
                  <a:schemeClr val="bg1">
                    <a:lumMod val="50000"/>
                  </a:schemeClr>
                </a:solidFill>
              </a:rPr>
              <a:t>remolacha</a:t>
            </a:r>
          </a:p>
        </p:txBody>
      </p:sp>
      <p:sp>
        <p:nvSpPr>
          <p:cNvPr id="12" name="Line 25"/>
          <p:cNvSpPr>
            <a:spLocks noChangeShapeType="1"/>
          </p:cNvSpPr>
          <p:nvPr/>
        </p:nvSpPr>
        <p:spPr bwMode="auto">
          <a:xfrm flipV="1">
            <a:off x="6394018" y="1518444"/>
            <a:ext cx="1587" cy="417512"/>
          </a:xfrm>
          <a:prstGeom prst="line">
            <a:avLst/>
          </a:prstGeom>
          <a:ln w="38100">
            <a:solidFill>
              <a:srgbClr val="339536"/>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lnRef>
          <a:fillRef idx="1">
            <a:schemeClr val="lt1"/>
          </a:fillRef>
          <a:effectRef idx="0">
            <a:schemeClr val="accent1"/>
          </a:effectRef>
          <a:fontRef idx="minor">
            <a:schemeClr val="dk1"/>
          </a:fontRef>
        </p:style>
        <p:txBody>
          <a:bodyPr/>
          <a:lstStyle/>
          <a:p>
            <a:endParaRPr lang="es-ES"/>
          </a:p>
        </p:txBody>
      </p:sp>
      <p:sp>
        <p:nvSpPr>
          <p:cNvPr id="13" name="Text Box 26"/>
          <p:cNvSpPr txBox="1">
            <a:spLocks noChangeArrowheads="1"/>
          </p:cNvSpPr>
          <p:nvPr/>
        </p:nvSpPr>
        <p:spPr bwMode="auto">
          <a:xfrm>
            <a:off x="2230005" y="6249194"/>
            <a:ext cx="2087563"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buClrTx/>
              <a:buFontTx/>
              <a:buNone/>
            </a:pPr>
            <a:r>
              <a:rPr lang="es-ES" altLang="es-ES" b="1">
                <a:solidFill>
                  <a:schemeClr val="bg1">
                    <a:lumMod val="50000"/>
                  </a:schemeClr>
                </a:solidFill>
              </a:rPr>
              <a:t>Total: 46 cultivos</a:t>
            </a:r>
          </a:p>
        </p:txBody>
      </p:sp>
      <p:sp>
        <p:nvSpPr>
          <p:cNvPr id="14" name="Text Box 27"/>
          <p:cNvSpPr txBox="1">
            <a:spLocks noChangeArrowheads="1"/>
          </p:cNvSpPr>
          <p:nvPr/>
        </p:nvSpPr>
        <p:spPr bwMode="auto">
          <a:xfrm>
            <a:off x="9045776" y="5304491"/>
            <a:ext cx="971550" cy="3407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anose="020B0604020202020204" pitchFamily="34" charset="0"/>
                <a:cs typeface="WenQuanYi Micro Hei" charset="0"/>
              </a:defRPr>
            </a:lvl9pPr>
          </a:lstStyle>
          <a:p>
            <a:pPr eaLnBrk="1" hangingPunct="1">
              <a:buClrTx/>
              <a:buFontTx/>
              <a:buNone/>
            </a:pPr>
            <a:r>
              <a:rPr lang="es-ES" altLang="es-ES" sz="1600" b="1" dirty="0">
                <a:solidFill>
                  <a:schemeClr val="bg1">
                    <a:lumMod val="50000"/>
                  </a:schemeClr>
                </a:solidFill>
              </a:rPr>
              <a:t>cítricos</a:t>
            </a:r>
          </a:p>
        </p:txBody>
      </p:sp>
      <p:cxnSp>
        <p:nvCxnSpPr>
          <p:cNvPr id="15" name="AutoShape 28"/>
          <p:cNvCxnSpPr>
            <a:cxnSpLocks noChangeShapeType="1"/>
          </p:cNvCxnSpPr>
          <p:nvPr/>
        </p:nvCxnSpPr>
        <p:spPr bwMode="auto">
          <a:xfrm>
            <a:off x="8243455" y="4865258"/>
            <a:ext cx="631825" cy="355600"/>
          </a:xfrm>
          <a:prstGeom prst="straightConnector1">
            <a:avLst/>
          </a:prstGeom>
          <a:ln w="38100">
            <a:solidFill>
              <a:srgbClr val="339536"/>
            </a:solidFill>
            <a:headEnd/>
            <a:tailEnd type="triangle" w="med" len="med"/>
          </a:ln>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lnRef>
          <a:fillRef idx="1">
            <a:schemeClr val="lt1"/>
          </a:fillRef>
          <a:effectRef idx="0">
            <a:schemeClr val="accent1"/>
          </a:effectRef>
          <a:fontRef idx="minor">
            <a:schemeClr val="dk1"/>
          </a:fontRef>
        </p:style>
      </p:cxnSp>
      <p:sp>
        <p:nvSpPr>
          <p:cNvPr id="38" name="Rectángulo 37">
            <a:extLst>
              <a:ext uri="{FF2B5EF4-FFF2-40B4-BE49-F238E27FC236}">
                <a16:creationId xmlns:a16="http://schemas.microsoft.com/office/drawing/2014/main" id="{8B47E946-9BDD-419F-B0A0-908ABD1DC3B2}"/>
              </a:ext>
            </a:extLst>
          </p:cNvPr>
          <p:cNvSpPr/>
          <p:nvPr/>
        </p:nvSpPr>
        <p:spPr>
          <a:xfrm>
            <a:off x="8996010" y="279874"/>
            <a:ext cx="3131790" cy="1477328"/>
          </a:xfrm>
          <a:prstGeom prst="rect">
            <a:avLst/>
          </a:prstGeom>
        </p:spPr>
        <p:txBody>
          <a:bodyPr wrap="square">
            <a:spAutoFit/>
          </a:bodyPr>
          <a:lstStyle/>
          <a:p>
            <a:r>
              <a:rPr lang="es-ES" b="1" dirty="0">
                <a:solidFill>
                  <a:schemeClr val="bg1">
                    <a:lumMod val="50000"/>
                  </a:schemeClr>
                </a:solidFill>
              </a:rPr>
              <a:t>Modelo popular de cultivo utilizado en más</a:t>
            </a:r>
          </a:p>
          <a:p>
            <a:r>
              <a:rPr lang="es-ES" b="1" dirty="0">
                <a:solidFill>
                  <a:schemeClr val="bg1">
                    <a:lumMod val="50000"/>
                  </a:schemeClr>
                </a:solidFill>
              </a:rPr>
              <a:t> de 100 países durante más de 20 años </a:t>
            </a:r>
          </a:p>
          <a:p>
            <a:r>
              <a:rPr lang="es-ES" b="1" dirty="0">
                <a:solidFill>
                  <a:schemeClr val="bg1">
                    <a:lumMod val="50000"/>
                  </a:schemeClr>
                </a:solidFill>
              </a:rPr>
              <a:t>(Jones et al., 1998)</a:t>
            </a:r>
            <a:endParaRPr lang="en-US" b="1" dirty="0">
              <a:solidFill>
                <a:schemeClr val="bg1">
                  <a:lumMod val="50000"/>
                </a:schemeClr>
              </a:solidFill>
            </a:endParaRPr>
          </a:p>
        </p:txBody>
      </p:sp>
      <p:pic>
        <p:nvPicPr>
          <p:cNvPr id="3" name="Imagen 2">
            <a:extLst>
              <a:ext uri="{FF2B5EF4-FFF2-40B4-BE49-F238E27FC236}">
                <a16:creationId xmlns:a16="http://schemas.microsoft.com/office/drawing/2014/main" id="{1F954F23-10EA-4CBE-9881-83E5FC5F4736}"/>
              </a:ext>
            </a:extLst>
          </p:cNvPr>
          <p:cNvPicPr>
            <a:picLocks noChangeAspect="1"/>
          </p:cNvPicPr>
          <p:nvPr/>
        </p:nvPicPr>
        <p:blipFill>
          <a:blip r:embed="rId3">
            <a:alphaModFix amt="46000"/>
            <a:extLst>
              <a:ext uri="{28A0092B-C50C-407E-A947-70E740481C1C}">
                <a14:useLocalDpi xmlns:a14="http://schemas.microsoft.com/office/drawing/2010/main" val="0"/>
              </a:ext>
            </a:extLst>
          </a:blip>
          <a:stretch>
            <a:fillRect/>
          </a:stretch>
        </p:blipFill>
        <p:spPr>
          <a:xfrm rot="20827278">
            <a:off x="1517139" y="544061"/>
            <a:ext cx="2197047" cy="58671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510523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261" y="448251"/>
            <a:ext cx="5242413" cy="865159"/>
          </a:xfrm>
        </p:spPr>
        <p:txBody>
          <a:bodyPr>
            <a:normAutofit/>
          </a:bodyPr>
          <a:lstStyle/>
          <a:p>
            <a:pPr algn="ctr"/>
            <a:r>
              <a:rPr lang="es-ES" sz="3600" dirty="0">
                <a:solidFill>
                  <a:srgbClr val="339536"/>
                </a:solidFill>
              </a:rPr>
              <a:t>Impactos del DSSAT</a:t>
            </a:r>
            <a:endParaRPr lang="es-MX" sz="2800" dirty="0">
              <a:solidFill>
                <a:srgbClr val="339536"/>
              </a:solidFill>
            </a:endParaRPr>
          </a:p>
        </p:txBody>
      </p:sp>
      <p:sp>
        <p:nvSpPr>
          <p:cNvPr id="3" name="Marcador de contenido 2"/>
          <p:cNvSpPr>
            <a:spLocks noGrp="1"/>
          </p:cNvSpPr>
          <p:nvPr>
            <p:ph idx="1"/>
          </p:nvPr>
        </p:nvSpPr>
        <p:spPr>
          <a:xfrm>
            <a:off x="516082" y="1313410"/>
            <a:ext cx="10881360" cy="5098877"/>
          </a:xfrm>
        </p:spPr>
        <p:txBody>
          <a:bodyPr>
            <a:noAutofit/>
          </a:bodyPr>
          <a:lstStyle/>
          <a:p>
            <a:pPr algn="just"/>
            <a:r>
              <a:rPr lang="es-ES" altLang="es-ES" sz="2200" b="1" dirty="0">
                <a:solidFill>
                  <a:schemeClr val="bg1">
                    <a:lumMod val="50000"/>
                  </a:schemeClr>
                </a:solidFill>
                <a:latin typeface="+mj-lt"/>
                <a:ea typeface="+mj-ea"/>
                <a:cs typeface="+mj-cs"/>
              </a:rPr>
              <a:t>Ha sido adoptado por más de 1500 investigadores en 90 países, incluyendo Cuba. </a:t>
            </a:r>
          </a:p>
          <a:p>
            <a:pPr marL="0" indent="0" algn="just">
              <a:buNone/>
            </a:pPr>
            <a:endParaRPr lang="es-ES" altLang="es-ES" sz="2200" b="1" dirty="0">
              <a:solidFill>
                <a:schemeClr val="bg1">
                  <a:lumMod val="50000"/>
                </a:schemeClr>
              </a:solidFill>
              <a:latin typeface="+mj-lt"/>
              <a:ea typeface="+mj-ea"/>
              <a:cs typeface="+mj-cs"/>
            </a:endParaRPr>
          </a:p>
          <a:p>
            <a:pPr algn="just"/>
            <a:r>
              <a:rPr lang="es-ES" altLang="es-ES" sz="2200" b="1" dirty="0">
                <a:solidFill>
                  <a:schemeClr val="bg1">
                    <a:lumMod val="50000"/>
                  </a:schemeClr>
                </a:solidFill>
                <a:latin typeface="+mj-lt"/>
                <a:ea typeface="+mj-ea"/>
                <a:cs typeface="+mj-cs"/>
              </a:rPr>
              <a:t>Utilizado en más de 8 proyectos nacionales e internacionales, sobre el cambio climático.</a:t>
            </a:r>
          </a:p>
          <a:p>
            <a:pPr marL="0" indent="0" algn="just">
              <a:buNone/>
            </a:pPr>
            <a:endParaRPr lang="es-ES" altLang="es-ES" sz="2200" b="1" dirty="0">
              <a:solidFill>
                <a:schemeClr val="bg1">
                  <a:lumMod val="50000"/>
                </a:schemeClr>
              </a:solidFill>
              <a:latin typeface="+mj-lt"/>
              <a:ea typeface="+mj-ea"/>
              <a:cs typeface="+mj-cs"/>
            </a:endParaRPr>
          </a:p>
          <a:p>
            <a:pPr algn="just"/>
            <a:r>
              <a:rPr lang="es-ES" altLang="es-ES" sz="2200" b="1" dirty="0">
                <a:solidFill>
                  <a:schemeClr val="bg1">
                    <a:lumMod val="50000"/>
                  </a:schemeClr>
                </a:solidFill>
                <a:latin typeface="+mj-lt"/>
                <a:ea typeface="+mj-ea"/>
                <a:cs typeface="+mj-cs"/>
              </a:rPr>
              <a:t>Cientos de aplicaciones desarrolladas independientemente de los creadores originales. </a:t>
            </a:r>
          </a:p>
          <a:p>
            <a:pPr marL="0" indent="0" algn="just">
              <a:buNone/>
            </a:pPr>
            <a:endParaRPr lang="es-ES" altLang="es-ES" sz="2200" b="1" dirty="0">
              <a:solidFill>
                <a:schemeClr val="bg1">
                  <a:lumMod val="50000"/>
                </a:schemeClr>
              </a:solidFill>
              <a:latin typeface="+mj-lt"/>
              <a:ea typeface="+mj-ea"/>
              <a:cs typeface="+mj-cs"/>
            </a:endParaRPr>
          </a:p>
          <a:p>
            <a:pPr algn="just"/>
            <a:r>
              <a:rPr lang="es-ES" altLang="es-ES" sz="2200" b="1" dirty="0">
                <a:solidFill>
                  <a:schemeClr val="bg1">
                    <a:lumMod val="50000"/>
                  </a:schemeClr>
                </a:solidFill>
                <a:latin typeface="+mj-lt"/>
                <a:ea typeface="+mj-ea"/>
                <a:cs typeface="+mj-cs"/>
              </a:rPr>
              <a:t>Validó el enfoque de sistemas para la transferencia tecnológica.</a:t>
            </a:r>
          </a:p>
        </p:txBody>
      </p:sp>
    </p:spTree>
    <p:extLst>
      <p:ext uri="{BB962C8B-B14F-4D97-AF65-F5344CB8AC3E}">
        <p14:creationId xmlns:p14="http://schemas.microsoft.com/office/powerpoint/2010/main" val="1626342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423741"/>
            <a:ext cx="4733925" cy="1325563"/>
          </a:xfrm>
        </p:spPr>
        <p:txBody>
          <a:bodyPr>
            <a:normAutofit/>
          </a:bodyPr>
          <a:lstStyle/>
          <a:p>
            <a:r>
              <a:rPr lang="es-ES" sz="3600" dirty="0">
                <a:solidFill>
                  <a:srgbClr val="339536"/>
                </a:solidFill>
              </a:rPr>
              <a:t>Problema científico</a:t>
            </a:r>
            <a:endParaRPr lang="en-US" sz="3600" dirty="0">
              <a:solidFill>
                <a:srgbClr val="339536"/>
              </a:solidFill>
            </a:endParaRPr>
          </a:p>
        </p:txBody>
      </p:sp>
      <p:sp>
        <p:nvSpPr>
          <p:cNvPr id="3" name="Marcador de contenido 2"/>
          <p:cNvSpPr>
            <a:spLocks noGrp="1"/>
          </p:cNvSpPr>
          <p:nvPr>
            <p:ph idx="1"/>
          </p:nvPr>
        </p:nvSpPr>
        <p:spPr>
          <a:xfrm>
            <a:off x="838200" y="2247969"/>
            <a:ext cx="10515600" cy="2362062"/>
          </a:xfrm>
        </p:spPr>
        <p:txBody>
          <a:bodyPr>
            <a:normAutofit/>
          </a:bodyPr>
          <a:lstStyle/>
          <a:p>
            <a:pPr marL="0" indent="0" algn="ctr">
              <a:buNone/>
            </a:pPr>
            <a:r>
              <a:rPr lang="es-ES" sz="3200" dirty="0">
                <a:solidFill>
                  <a:schemeClr val="bg1">
                    <a:lumMod val="50000"/>
                  </a:schemeClr>
                </a:solidFill>
              </a:rPr>
              <a:t>¿Cómo estimar el rendimiento del cultivar de maíz P-7928 al utilizar </a:t>
            </a:r>
            <a:r>
              <a:rPr lang="es-ES" sz="3200" dirty="0" err="1">
                <a:solidFill>
                  <a:schemeClr val="bg1">
                    <a:lumMod val="50000"/>
                  </a:schemeClr>
                </a:solidFill>
              </a:rPr>
              <a:t>Ecomic</a:t>
            </a:r>
            <a:r>
              <a:rPr lang="es-ES" sz="3200" dirty="0">
                <a:solidFill>
                  <a:schemeClr val="bg1">
                    <a:lumMod val="50000"/>
                  </a:schemeClr>
                </a:solidFill>
              </a:rPr>
              <a:t>® con el modelo DSSAT?</a:t>
            </a:r>
          </a:p>
        </p:txBody>
      </p:sp>
    </p:spTree>
    <p:extLst>
      <p:ext uri="{BB962C8B-B14F-4D97-AF65-F5344CB8AC3E}">
        <p14:creationId xmlns:p14="http://schemas.microsoft.com/office/powerpoint/2010/main" val="3137457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2314575" cy="1325563"/>
          </a:xfrm>
        </p:spPr>
        <p:txBody>
          <a:bodyPr>
            <a:normAutofit/>
          </a:bodyPr>
          <a:lstStyle/>
          <a:p>
            <a:r>
              <a:rPr lang="es-ES" sz="3600" dirty="0">
                <a:solidFill>
                  <a:srgbClr val="339536"/>
                </a:solidFill>
              </a:rPr>
              <a:t>Hipótesis</a:t>
            </a:r>
            <a:endParaRPr lang="en-US" sz="3600" dirty="0">
              <a:solidFill>
                <a:srgbClr val="339536"/>
              </a:solidFill>
            </a:endParaRPr>
          </a:p>
        </p:txBody>
      </p:sp>
      <p:sp>
        <p:nvSpPr>
          <p:cNvPr id="3" name="Marcador de contenido 2"/>
          <p:cNvSpPr>
            <a:spLocks noGrp="1"/>
          </p:cNvSpPr>
          <p:nvPr>
            <p:ph idx="1"/>
          </p:nvPr>
        </p:nvSpPr>
        <p:spPr>
          <a:xfrm>
            <a:off x="769189" y="1913640"/>
            <a:ext cx="10515600" cy="3515001"/>
          </a:xfrm>
        </p:spPr>
        <p:txBody>
          <a:bodyPr>
            <a:noAutofit/>
          </a:bodyPr>
          <a:lstStyle/>
          <a:p>
            <a:pPr marL="0" indent="0" algn="ctr">
              <a:buNone/>
            </a:pPr>
            <a:r>
              <a:rPr lang="es-ES" sz="3200" dirty="0">
                <a:solidFill>
                  <a:schemeClr val="bg1">
                    <a:lumMod val="50000"/>
                  </a:schemeClr>
                </a:solidFill>
              </a:rPr>
              <a:t>Al realizar ajustes en los coeficientes genéticos, el modelo DSSAT es capaz de</a:t>
            </a:r>
          </a:p>
          <a:p>
            <a:pPr marL="0" indent="0" algn="ctr">
              <a:buNone/>
            </a:pPr>
            <a:r>
              <a:rPr lang="es-ES" sz="3200" dirty="0">
                <a:solidFill>
                  <a:schemeClr val="bg1">
                    <a:lumMod val="50000"/>
                  </a:schemeClr>
                </a:solidFill>
              </a:rPr>
              <a:t>simular el efecto del </a:t>
            </a:r>
            <a:r>
              <a:rPr lang="es-ES" sz="3200" dirty="0" err="1">
                <a:solidFill>
                  <a:schemeClr val="bg1">
                    <a:lumMod val="50000"/>
                  </a:schemeClr>
                </a:solidFill>
              </a:rPr>
              <a:t>Ecomic</a:t>
            </a:r>
            <a:r>
              <a:rPr lang="es-ES" sz="3200" dirty="0">
                <a:solidFill>
                  <a:schemeClr val="bg1">
                    <a:lumMod val="50000"/>
                  </a:schemeClr>
                </a:solidFill>
              </a:rPr>
              <a:t>® en el rendimiento del maíz.</a:t>
            </a:r>
            <a:endParaRPr lang="en-US" sz="44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873248"/>
      </p:ext>
    </p:extLst>
  </p:cSld>
  <p:clrMapOvr>
    <a:masterClrMapping/>
  </p:clrMapOvr>
</p:sld>
</file>

<file path=ppt/theme/theme1.xml><?xml version="1.0" encoding="utf-8"?>
<a:theme xmlns:a="http://schemas.openxmlformats.org/drawingml/2006/main" name="Tema de Office">
  <a:themeElements>
    <a:clrScheme name="Personalizado 1">
      <a:dk1>
        <a:srgbClr val="399A46"/>
      </a:dk1>
      <a:lt1>
        <a:srgbClr val="7AC143"/>
      </a:lt1>
      <a:dk2>
        <a:srgbClr val="757070"/>
      </a:dk2>
      <a:lt2>
        <a:srgbClr val="3A3838"/>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alizado 2">
      <a:majorFont>
        <a:latin typeface="Montserrat Light"/>
        <a:ea typeface=""/>
        <a:cs typeface=""/>
      </a:majorFont>
      <a:minorFont>
        <a:latin typeface="ITC Officina Serif Std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4360</TotalTime>
  <Words>2461</Words>
  <Application>Microsoft Office PowerPoint</Application>
  <PresentationFormat>Panorámica</PresentationFormat>
  <Paragraphs>253</Paragraphs>
  <Slides>30</Slides>
  <Notes>22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Arial</vt:lpstr>
      <vt:lpstr>Calibri</vt:lpstr>
      <vt:lpstr>Cambria Math</vt:lpstr>
      <vt:lpstr>ITC Officina Serif Std Book</vt:lpstr>
      <vt:lpstr>Monotype Corsiva</vt:lpstr>
      <vt:lpstr>Montserrat Light</vt:lpstr>
      <vt:lpstr>Tema de Office</vt:lpstr>
      <vt:lpstr>Presentación de PowerPoint</vt:lpstr>
      <vt:lpstr>Importancia del cultivo del maíz</vt:lpstr>
      <vt:lpstr>La importancia de la utilización del EcoMic®(HMA)</vt:lpstr>
      <vt:lpstr>Datos de maíz para Cuba</vt:lpstr>
      <vt:lpstr>Modelos de simulación de Cultivos</vt:lpstr>
      <vt:lpstr>Presentación de PowerPoint</vt:lpstr>
      <vt:lpstr>Impactos del DSSAT</vt:lpstr>
      <vt:lpstr>Problema científico</vt:lpstr>
      <vt:lpstr>Hipótesis</vt:lpstr>
      <vt:lpstr>Objetivo general</vt:lpstr>
      <vt:lpstr>OBJETIVOS ESPECÍFICOS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CONCLUSIONES</vt:lpstr>
      <vt:lpstr>RECOMENDACIONES</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lhidalgo</dc:creator>
  <cp:lastModifiedBy>Daniel Fernández Sotolongo</cp:lastModifiedBy>
  <cp:revision>392</cp:revision>
  <cp:lastPrinted>2023-12-15T00:24:16Z</cp:lastPrinted>
  <dcterms:created xsi:type="dcterms:W3CDTF">2017-03-19T19:26:43Z</dcterms:created>
  <dcterms:modified xsi:type="dcterms:W3CDTF">2026-01-10T22:39:25Z</dcterms:modified>
</cp:coreProperties>
</file>