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68" r:id="rId15"/>
    <p:sldId id="269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70" r:id="rId26"/>
    <p:sldId id="271" r:id="rId27"/>
    <p:sldId id="272" r:id="rId28"/>
  </p:sldIdLst>
  <p:sldSz cx="14630400" cy="8229600"/>
  <p:notesSz cx="8229600" cy="14630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onsolas" panose="020B0609020204030204" pitchFamily="49" charset="0"/>
      <p:regular r:id="rId34"/>
      <p:bold r:id="rId35"/>
      <p:italic r:id="rId36"/>
      <p:boldItalic r:id="rId37"/>
    </p:embeddedFont>
    <p:embeddedFont>
      <p:font typeface="Prata" panose="020B0604020202020204" charset="0"/>
      <p:regular r:id="rId38"/>
    </p:embeddedFont>
    <p:embeddedFont>
      <p:font typeface="Raleway" pitchFamily="2" charset="0"/>
      <p:regular r:id="rId39"/>
      <p:bold r:id="rId40"/>
      <p:italic r:id="rId41"/>
      <p:boldItalic r:id="rId4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E2C2"/>
    <a:srgbClr val="68E8CC"/>
    <a:srgbClr val="2CDEC0"/>
    <a:srgbClr val="F2FEFC"/>
    <a:srgbClr val="49A14C"/>
    <a:srgbClr val="339536"/>
    <a:srgbClr val="1E40AF"/>
    <a:srgbClr val="2DD4BF"/>
    <a:srgbClr val="4FC3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0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66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82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51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7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49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347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857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40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Se crearon seis ficheros de entrada para correr el modelo CERES-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Maize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insertado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en DSSAT v4.8: fichero X, fichero A, fichero T, fichero de suelo, fichero de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cli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ma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 y</a:t>
            </a:r>
          </a:p>
          <a:p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fichero de coeficientes genéticos.</a:t>
            </a:r>
            <a:endParaRPr lang="es-E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01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79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3910"/>
            <a:ext cx="227826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10700"/>
            <a:ext cx="3689982" cy="54741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49968" y="823198"/>
            <a:ext cx="8267224" cy="1204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UNIVERSIDAD AGRARIA DE LA HABANA</a:t>
            </a:r>
            <a:endParaRPr lang="en-US" sz="375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049083" y="2220873"/>
            <a:ext cx="5268992" cy="481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"Fructuoso Rodríguez Pérez"</a:t>
            </a:r>
            <a:endParaRPr lang="en-US" sz="3000" dirty="0">
              <a:solidFill>
                <a:srgbClr val="339536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549968" y="2895600"/>
            <a:ext cx="8267224" cy="96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INSTITUTO NACIONAL DE CIENCIAS AGRÍCOLAS</a:t>
            </a:r>
            <a:endParaRPr lang="en-US" sz="3000" dirty="0">
              <a:solidFill>
                <a:srgbClr val="339536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775246" y="4052292"/>
            <a:ext cx="3816548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Maestría en Biomatemática</a:t>
            </a:r>
            <a:endParaRPr lang="en-US" sz="2250" dirty="0">
              <a:solidFill>
                <a:srgbClr val="339536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3549968" y="4606528"/>
            <a:ext cx="8267224" cy="1445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Estimación de rendimiento del cultivar de maíz P-7928 con EcoMic® utilizando el modelo DSSAT</a:t>
            </a:r>
            <a:endParaRPr lang="en-US" sz="3000" dirty="0">
              <a:solidFill>
                <a:srgbClr val="339536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2295108" y="803910"/>
            <a:ext cx="1556623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6439" y="601010"/>
            <a:ext cx="3113960" cy="55531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93790" y="663547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Autor: Ing. Daniel Fernandez Sotolongo.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7557968" y="663547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Tutores: Dr.C. René Florido Bacallao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7557968" y="7117318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Dr.C. Osmel Rodríguez González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5954"/>
            <a:ext cx="87468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Importancia del cultivo del maíz</a:t>
            </a:r>
            <a:endParaRPr lang="en-US" sz="4450" dirty="0">
              <a:solidFill>
                <a:srgbClr val="339536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28361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958596"/>
            <a:ext cx="30391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Alimentación Mundial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5449014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maíz ocupa el segundo lugar a nivel mundial en superficie cultivada después del trigo, debido a su importancia económica para la alimentación del hombre y animal.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128361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958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Fuente Nutritiva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5254704" y="5449133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Constituye una fuente excelente de hidratos de carbono, el grano de maíz posee un 13% de proteínas y un 7% de grasas.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128361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9585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Cultivo en Cuba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9715738" y="5449014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En Cuba se cultivan unas 130 mil hectáreas al año.</a:t>
            </a:r>
            <a:endParaRPr lang="en-US" sz="1750" dirty="0">
              <a:solidFill>
                <a:srgbClr val="1B1C1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68085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La importancia de la utilización del EcoMic®(HMA)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739271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hongos micorrízicos arbusculares son organismos biotróficos obligatorios asociados a las raíces de plantas superiores, que reciben fuentes carbonadas provenientes de la planta, mientras que en estas se incrementa la capacidad de exploración del suelo, la absorción de nutrientes minerales y por consiguiente, el crecimiento y desarrollo.</a:t>
            </a:r>
            <a:endParaRPr lang="en-US" sz="1750" dirty="0">
              <a:solidFill>
                <a:srgbClr val="1B1C1D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90727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Por estas razones han sido utilizados como biofertilizantes para aumentar los rendimientos de diferentes cultivos entre los que se encuentra el maíz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888230"/>
            <a:ext cx="3459123" cy="18551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3790" y="699849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(Pérez-Madruga et al., 2019)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45908"/>
            <a:ext cx="68479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Datos de maíz para Cuba</a:t>
            </a:r>
            <a:endParaRPr lang="en-US" sz="4450" dirty="0">
              <a:solidFill>
                <a:srgbClr val="339536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708315"/>
            <a:ext cx="3005495" cy="185749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849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Rendimiento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5339715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cultivar P-7928 rinde 4 t/ha.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446" y="2708315"/>
            <a:ext cx="3005614" cy="18574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4849297"/>
            <a:ext cx="29100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Densidad de siembra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139446" y="5339715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Densidad de 4.5-5 plantas/m2.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221" y="2708315"/>
            <a:ext cx="3005614" cy="185749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4849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Crecimiento óptimo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7485221" y="5339715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21-32°C para un crecimiento ideal.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0997" y="2708315"/>
            <a:ext cx="3005614" cy="185749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4849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Fertilización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10830997" y="5339715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Nitrógeno: 2/3 en siembra, 1/3 a los 25-30 días.</a:t>
            </a:r>
            <a:endParaRPr lang="en-US" sz="1750" dirty="0">
              <a:solidFill>
                <a:srgbClr val="1B1C1D"/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793790" y="632067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Guía técnica para el cultivo del maíz, 2013</a:t>
            </a:r>
            <a:endParaRPr lang="en-US" sz="1750" dirty="0">
              <a:solidFill>
                <a:srgbClr val="1B1C1D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4717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Modelos de simulación de Cultivos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904893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modelos de simulación de crecimiento de cultivos y el análisis del sistema suelo-planta-atmósfera son herramientas importantes para la investigación agrícola moderna. Un modelo de cultivo representa de manera sencilla y sintética los procesos fisiológicos y ecológicos más importantes que gobiernan el crecimiento utilizando ecuaciones matemáticas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305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DSSAT (Versión 4.6)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79546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Modelo popular de cultivo utilizado en más de 100 países durante más de 20 años (Jones et al., 1998)</a:t>
            </a:r>
            <a:endParaRPr lang="en-US" sz="1750" dirty="0">
              <a:solidFill>
                <a:srgbClr val="1B1C1D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857256" y="29522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Tubérculos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3442692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papa, remolacha, yuca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347460" y="3161943"/>
            <a:ext cx="9786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29522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Leguminosas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9937790" y="344269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soya, maní, frijol, gandul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535353" y="3550444"/>
            <a:ext cx="17371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2233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Cereales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9937790" y="571380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maíz, trigo, arroz, cebada, sorgo, millo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45899" y="5776317"/>
            <a:ext cx="17573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1857256" y="52233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Otros cultivos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17" name="Text 12"/>
          <p:cNvSpPr/>
          <p:nvPr/>
        </p:nvSpPr>
        <p:spPr>
          <a:xfrm>
            <a:off x="793790" y="571380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caña de azúcar, pastos, tomate, girasol, cítricos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924907" y="5387816"/>
            <a:ext cx="16585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793790" y="723364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Total: 46 cultivos</a:t>
            </a:r>
            <a:endParaRPr lang="en-US" sz="1750" dirty="0">
              <a:solidFill>
                <a:srgbClr val="1B1C1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637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Impactos del DSSAT</a:t>
            </a:r>
            <a:endParaRPr lang="en-US" sz="4450" dirty="0">
              <a:solidFill>
                <a:srgbClr val="339536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58785"/>
            <a:ext cx="3005495" cy="185749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99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Adopción Global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5290185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Adoptado por más de 1500 investigadores en 90 países.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446" y="2658785"/>
            <a:ext cx="3005614" cy="18574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4799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Cambio Climático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139446" y="5290185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Utilizado en proyectos nacionales e internacionales sobre el cambio climático.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221" y="2658785"/>
            <a:ext cx="3005614" cy="185749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4799767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Aplicaciones Independientes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7485221" y="5644515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Cientos de aplicaciones desarrolladas independientemente.</a:t>
            </a:r>
            <a:endParaRPr lang="en-US" sz="1750" dirty="0">
              <a:solidFill>
                <a:srgbClr val="1B1C1D"/>
              </a:solidFill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0997" y="2658785"/>
            <a:ext cx="3005614" cy="185749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4799767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C1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Transferencia Tecnológica</a:t>
            </a:r>
            <a:endParaRPr lang="en-US" sz="2200" dirty="0">
              <a:solidFill>
                <a:srgbClr val="1B1C1D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10830997" y="5644515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1C1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Validó el enfoque de sistemas para la transferencia tecnológica.</a:t>
            </a:r>
            <a:endParaRPr lang="en-US" sz="1750" dirty="0">
              <a:solidFill>
                <a:srgbClr val="1B1C1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3986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Problema científico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788807"/>
            <a:ext cx="13042821" cy="1700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s-E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¿Cómo estimar el rendimiento del cultivar de </a:t>
            </a:r>
            <a:r>
              <a:rPr lang="es-E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maiz</a:t>
            </a:r>
            <a:r>
              <a:rPr lang="es-E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P-7928 al </a:t>
            </a:r>
            <a:r>
              <a:rPr lang="es-E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utilizer</a:t>
            </a:r>
            <a:r>
              <a:rPr lang="es-E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 </a:t>
            </a:r>
            <a:r>
              <a:rPr lang="es-E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EcoMic</a:t>
            </a:r>
            <a:r>
              <a:rPr lang="es-E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® con el modelo DSSAT?</a:t>
            </a:r>
            <a:endParaRPr lang="es-ES" sz="3550" dirty="0">
              <a:solidFill>
                <a:srgbClr val="33953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9399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Hipótesis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11A7C5A9-FB85-453D-A85C-39B66EA7B07A}"/>
              </a:ext>
            </a:extLst>
          </p:cNvPr>
          <p:cNvSpPr/>
          <p:nvPr/>
        </p:nvSpPr>
        <p:spPr>
          <a:xfrm>
            <a:off x="793790" y="3664590"/>
            <a:ext cx="136869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s-E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Al realizar ajustes en los coeficientes genéticos, e</a:t>
            </a:r>
            <a:r>
              <a:rPr lang="es-ES" sz="3550" dirty="0">
                <a:solidFill>
                  <a:srgbClr val="339536"/>
                </a:solidFill>
                <a:latin typeface="Prata" pitchFamily="34" charset="0"/>
              </a:rPr>
              <a:t>l modelo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s-ES" sz="3550" dirty="0">
                <a:solidFill>
                  <a:srgbClr val="339536"/>
                </a:solidFill>
                <a:latin typeface="Prata" pitchFamily="34" charset="0"/>
              </a:rPr>
              <a:t>DSSAT es capaz de simular el efecto del </a:t>
            </a:r>
            <a:r>
              <a:rPr lang="es-ES" sz="3550" dirty="0" err="1">
                <a:solidFill>
                  <a:srgbClr val="339536"/>
                </a:solidFill>
                <a:latin typeface="Prata" pitchFamily="34" charset="0"/>
              </a:rPr>
              <a:t>Ecomic</a:t>
            </a:r>
            <a:r>
              <a:rPr lang="es-ES" sz="3550" dirty="0">
                <a:solidFill>
                  <a:srgbClr val="339536"/>
                </a:solidFill>
                <a:latin typeface="Prata" pitchFamily="34" charset="0"/>
              </a:rPr>
              <a:t> ® en el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s-ES" sz="3550" dirty="0">
                <a:solidFill>
                  <a:srgbClr val="339536"/>
                </a:solidFill>
                <a:latin typeface="Prata" pitchFamily="34" charset="0"/>
              </a:rPr>
              <a:t>rendimiento del maíz.</a:t>
            </a:r>
            <a:endParaRPr lang="es-ES" sz="3550" dirty="0">
              <a:solidFill>
                <a:srgbClr val="33953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3986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Objetivo general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788807"/>
            <a:ext cx="13042821" cy="1700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Emplear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el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modelo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DSSAT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àra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estimar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los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rendimientos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del cultivar de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maíz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P-7928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cuando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se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aplica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el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biofertilizante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3550" dirty="0" err="1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Ecomic</a:t>
            </a: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®.</a:t>
            </a:r>
            <a:endParaRPr lang="en-US" sz="3550" dirty="0">
              <a:solidFill>
                <a:srgbClr val="33953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52954"/>
            <a:ext cx="57480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Objetivos específicos</a:t>
            </a:r>
            <a:endParaRPr lang="en-US" sz="4450" dirty="0">
              <a:solidFill>
                <a:srgbClr val="339536"/>
              </a:solidFill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7DC08FD6-A190-4366-A5A2-4504ED5711B1}"/>
              </a:ext>
            </a:extLst>
          </p:cNvPr>
          <p:cNvGrpSpPr/>
          <p:nvPr/>
        </p:nvGrpSpPr>
        <p:grpSpPr>
          <a:xfrm>
            <a:off x="-2241" y="4115759"/>
            <a:ext cx="5113869" cy="4114799"/>
            <a:chOff x="186267" y="4656667"/>
            <a:chExt cx="3539066" cy="3572933"/>
          </a:xfrm>
          <a:solidFill>
            <a:srgbClr val="4FC3F7"/>
          </a:solidFill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8E8A219-7D46-4E85-98E4-E9C3CF648BB6}"/>
                </a:ext>
              </a:extLst>
            </p:cNvPr>
            <p:cNvSpPr/>
            <p:nvPr/>
          </p:nvSpPr>
          <p:spPr>
            <a:xfrm>
              <a:off x="457200" y="4656667"/>
              <a:ext cx="3268133" cy="3572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800" dirty="0">
                  <a:solidFill>
                    <a:schemeClr val="tx1"/>
                  </a:solidFill>
                </a:rPr>
                <a:t>Realizar ajustes en coeficientes genéticos en el cultivar de maíz P-7928 para simular el efecto de </a:t>
              </a:r>
              <a:r>
                <a:rPr lang="es-ES" sz="2800" dirty="0" err="1">
                  <a:solidFill>
                    <a:schemeClr val="tx1"/>
                  </a:solidFill>
                </a:rPr>
                <a:t>Ecomic</a:t>
              </a:r>
              <a:r>
                <a:rPr lang="es-ES" sz="2800" dirty="0">
                  <a:solidFill>
                    <a:schemeClr val="tx1"/>
                  </a:solidFill>
                </a:rPr>
                <a:t>® en los rendimientos.</a:t>
              </a: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C2BAA3ED-ED6B-46B5-A2A4-D0A65440363F}"/>
                </a:ext>
              </a:extLst>
            </p:cNvPr>
            <p:cNvSpPr/>
            <p:nvPr/>
          </p:nvSpPr>
          <p:spPr>
            <a:xfrm>
              <a:off x="186267" y="4656668"/>
              <a:ext cx="3352800" cy="338180"/>
            </a:xfrm>
            <a:prstGeom prst="roundRect">
              <a:avLst>
                <a:gd name="adj" fmla="val 391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D2E9989C-712B-4C86-82A9-CD34FF40E539}"/>
              </a:ext>
            </a:extLst>
          </p:cNvPr>
          <p:cNvGrpSpPr/>
          <p:nvPr/>
        </p:nvGrpSpPr>
        <p:grpSpPr>
          <a:xfrm flipH="1">
            <a:off x="9501521" y="4911626"/>
            <a:ext cx="5113866" cy="3318934"/>
            <a:chOff x="186267" y="4656667"/>
            <a:chExt cx="3539066" cy="3572933"/>
          </a:xfrm>
          <a:solidFill>
            <a:srgbClr val="2DD4BF"/>
          </a:solidFill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28B0E24-EDBA-42DA-9E1C-5B999C469E45}"/>
                </a:ext>
              </a:extLst>
            </p:cNvPr>
            <p:cNvSpPr/>
            <p:nvPr/>
          </p:nvSpPr>
          <p:spPr>
            <a:xfrm>
              <a:off x="457200" y="4656667"/>
              <a:ext cx="3268133" cy="3572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800" dirty="0">
                  <a:solidFill>
                    <a:schemeClr val="tx1"/>
                  </a:solidFill>
                </a:rPr>
                <a:t>Realizar simulaciones con el modelo DSSAT para evaluar el efecto de </a:t>
              </a:r>
              <a:r>
                <a:rPr lang="es-ES" sz="2800" dirty="0" err="1">
                  <a:solidFill>
                    <a:schemeClr val="tx1"/>
                  </a:solidFill>
                </a:rPr>
                <a:t>Ecomic</a:t>
              </a:r>
              <a:r>
                <a:rPr lang="es-ES" sz="2800" dirty="0">
                  <a:solidFill>
                    <a:schemeClr val="tx1"/>
                  </a:solidFill>
                </a:rPr>
                <a:t>® en los rendimientos del cultivar de maíz P-7928 bajo distintas densidades de siembra</a:t>
              </a: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3E811CB4-879C-4953-90E7-2B660EF650BC}"/>
                </a:ext>
              </a:extLst>
            </p:cNvPr>
            <p:cNvSpPr/>
            <p:nvPr/>
          </p:nvSpPr>
          <p:spPr>
            <a:xfrm>
              <a:off x="186267" y="4656667"/>
              <a:ext cx="3352800" cy="389468"/>
            </a:xfrm>
            <a:prstGeom prst="roundRect">
              <a:avLst>
                <a:gd name="adj" fmla="val 391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3D5094F-5A1F-483C-8D2E-EB7500E2CD44}"/>
              </a:ext>
            </a:extLst>
          </p:cNvPr>
          <p:cNvGrpSpPr/>
          <p:nvPr/>
        </p:nvGrpSpPr>
        <p:grpSpPr>
          <a:xfrm>
            <a:off x="4690527" y="2608692"/>
            <a:ext cx="5350939" cy="5621869"/>
            <a:chOff x="186266" y="4656667"/>
            <a:chExt cx="3869706" cy="3572933"/>
          </a:xfrm>
          <a:solidFill>
            <a:srgbClr val="1E40AF"/>
          </a:solidFill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E489F19B-1092-49F4-89C3-8BE15F6C5677}"/>
                </a:ext>
              </a:extLst>
            </p:cNvPr>
            <p:cNvSpPr/>
            <p:nvPr/>
          </p:nvSpPr>
          <p:spPr>
            <a:xfrm>
              <a:off x="457200" y="4656667"/>
              <a:ext cx="3268133" cy="3572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800" dirty="0">
                  <a:solidFill>
                    <a:schemeClr val="bg1"/>
                  </a:solidFill>
                </a:rPr>
                <a:t>Evaluar el comportamiento del P-7928 con y sin </a:t>
              </a:r>
              <a:r>
                <a:rPr lang="es-ES" sz="2800" dirty="0" err="1">
                  <a:solidFill>
                    <a:schemeClr val="bg1"/>
                  </a:solidFill>
                </a:rPr>
                <a:t>Ecomic</a:t>
              </a:r>
              <a:r>
                <a:rPr lang="es-ES" sz="2800" dirty="0">
                  <a:solidFill>
                    <a:schemeClr val="bg1"/>
                  </a:solidFill>
                </a:rPr>
                <a:t>® en áreas experimentales.</a:t>
              </a:r>
              <a:endParaRPr lang="es-ES" dirty="0">
                <a:solidFill>
                  <a:schemeClr val="bg1"/>
                </a:solidFill>
              </a:endParaRPr>
            </a:p>
          </p:txBody>
        </p: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70F524FD-BA68-4CF7-A300-EECCAD32D09C}"/>
                </a:ext>
              </a:extLst>
            </p:cNvPr>
            <p:cNvSpPr/>
            <p:nvPr/>
          </p:nvSpPr>
          <p:spPr>
            <a:xfrm>
              <a:off x="186266" y="4656667"/>
              <a:ext cx="3869706" cy="247523"/>
            </a:xfrm>
            <a:prstGeom prst="roundRect">
              <a:avLst>
                <a:gd name="adj" fmla="val 391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599D4DE1-9F81-4048-B6D6-6FB2B7F71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168" y="2439359"/>
            <a:ext cx="1625600" cy="16256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E4C3C7B-E7C5-4629-93ED-37D296669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196" y="949225"/>
            <a:ext cx="1625600" cy="16256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B65EDC5-ED8E-4D11-A997-A94682365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5602" y="3424450"/>
            <a:ext cx="1487176" cy="14871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627" y="496253"/>
            <a:ext cx="4619149" cy="563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Materiales y métodos</a:t>
            </a:r>
            <a:endParaRPr lang="en-US" sz="35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31627" y="1330881"/>
            <a:ext cx="3609499" cy="451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8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La Calibración</a:t>
            </a:r>
            <a:endParaRPr lang="en-US" sz="2800" dirty="0">
              <a:solidFill>
                <a:srgbClr val="339536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31627" y="2544485"/>
            <a:ext cx="13367147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s-ES" sz="1400">
                <a:latin typeface="Raleway" pitchFamily="34" charset="0"/>
                <a:ea typeface="Raleway" pitchFamily="34" charset="-122"/>
                <a:cs typeface="Raleway" pitchFamily="34" charset="-120"/>
              </a:rPr>
              <a:t>Finca el Mulato</a:t>
            </a:r>
            <a:endParaRPr lang="es-ES" sz="1400"/>
          </a:p>
        </p:txBody>
      </p:sp>
      <p:sp>
        <p:nvSpPr>
          <p:cNvPr id="6" name="Shape 4"/>
          <p:cNvSpPr/>
          <p:nvPr/>
        </p:nvSpPr>
        <p:spPr>
          <a:xfrm>
            <a:off x="631627" y="3036213"/>
            <a:ext cx="13367147" cy="2096929"/>
          </a:xfrm>
          <a:prstGeom prst="roundRect">
            <a:avLst>
              <a:gd name="adj" fmla="val 129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39247" y="3043833"/>
            <a:ext cx="13351907" cy="5204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819864" y="3159681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161592" y="3159681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Día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7499509" y="3159681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Mes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10837426" y="3159681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Año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9247" y="3564255"/>
            <a:ext cx="13351907" cy="520422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</p:sp>
      <p:sp>
        <p:nvSpPr>
          <p:cNvPr id="13" name="Text 11"/>
          <p:cNvSpPr/>
          <p:nvPr/>
        </p:nvSpPr>
        <p:spPr>
          <a:xfrm>
            <a:off x="819864" y="3680103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161592" y="3680103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14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99509" y="3680103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s-ES" sz="1400">
                <a:latin typeface="Raleway" pitchFamily="34" charset="0"/>
                <a:ea typeface="Raleway" pitchFamily="34" charset="-122"/>
                <a:cs typeface="Raleway" pitchFamily="34" charset="-120"/>
              </a:rPr>
              <a:t>abril</a:t>
            </a:r>
            <a:endParaRPr lang="es-ES" sz="1400"/>
          </a:p>
        </p:txBody>
      </p:sp>
      <p:sp>
        <p:nvSpPr>
          <p:cNvPr id="16" name="Text 14"/>
          <p:cNvSpPr/>
          <p:nvPr/>
        </p:nvSpPr>
        <p:spPr>
          <a:xfrm>
            <a:off x="10837426" y="3680103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2016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39247" y="4084677"/>
            <a:ext cx="13351907" cy="5204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819864" y="4200525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161592" y="4200525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12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99509" y="4200525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junio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837426" y="4200525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2016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9864" y="4720947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31627" y="5516523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Se registró</a:t>
            </a:r>
            <a:endParaRPr lang="en-US" sz="1750" dirty="0">
              <a:solidFill>
                <a:srgbClr val="339536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631627" y="5978843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Densidad de siembra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31627" y="633067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Labores agrotécnicas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31627" y="668250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Fecha de aplicación de fertilizantes y riego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31627" y="7034332"/>
            <a:ext cx="4161711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Duración en días de las fases fenológicas del cultivo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241250" y="5516523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Se evaluó</a:t>
            </a:r>
            <a:endParaRPr lang="en-US" sz="1750" dirty="0">
              <a:solidFill>
                <a:srgbClr val="339536"/>
              </a:solidFill>
            </a:endParaRPr>
          </a:p>
        </p:txBody>
      </p:sp>
      <p:sp>
        <p:nvSpPr>
          <p:cNvPr id="33" name="Text 31"/>
          <p:cNvSpPr/>
          <p:nvPr/>
        </p:nvSpPr>
        <p:spPr>
          <a:xfrm>
            <a:off x="5241250" y="5978843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Número de hojas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241250" y="633067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Biomasa seca de hojas, tallos y total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241250" y="668250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Área foliar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241250" y="703433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Índice de área foliar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5241250" y="7386161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Rendimiento agrícola y sus componentes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850874" y="5516523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Se calculó</a:t>
            </a:r>
            <a:endParaRPr lang="en-US" sz="1750" dirty="0">
              <a:solidFill>
                <a:srgbClr val="339536"/>
              </a:solidFill>
            </a:endParaRPr>
          </a:p>
        </p:txBody>
      </p:sp>
      <p:sp>
        <p:nvSpPr>
          <p:cNvPr id="39" name="Text 37"/>
          <p:cNvSpPr/>
          <p:nvPr/>
        </p:nvSpPr>
        <p:spPr>
          <a:xfrm>
            <a:off x="9850874" y="5978843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Grados días de calor acumulados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627" y="496253"/>
            <a:ext cx="4619149" cy="563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Materiales y métodos</a:t>
            </a:r>
            <a:endParaRPr lang="en-US" sz="35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31627" y="1330881"/>
            <a:ext cx="3609499" cy="451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8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La Calibración</a:t>
            </a:r>
            <a:endParaRPr lang="en-US" sz="2800" dirty="0">
              <a:solidFill>
                <a:srgbClr val="339536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31627" y="2544485"/>
            <a:ext cx="13367147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Finca </a:t>
            </a:r>
            <a:r>
              <a:rPr lang="en-US" sz="140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Mulato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1627" y="3036213"/>
            <a:ext cx="13367147" cy="2096929"/>
          </a:xfrm>
          <a:prstGeom prst="roundRect">
            <a:avLst>
              <a:gd name="adj" fmla="val 129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39247" y="3043833"/>
            <a:ext cx="13351907" cy="5204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819864" y="3159681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161592" y="3159681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Día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7499509" y="3159681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Mes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10837426" y="3159681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95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Año</a:t>
            </a:r>
            <a:endParaRPr lang="en-US" sz="1400" dirty="0">
              <a:solidFill>
                <a:srgbClr val="339536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9247" y="3564255"/>
            <a:ext cx="13351907" cy="520422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</p:sp>
      <p:sp>
        <p:nvSpPr>
          <p:cNvPr id="13" name="Text 11"/>
          <p:cNvSpPr/>
          <p:nvPr/>
        </p:nvSpPr>
        <p:spPr>
          <a:xfrm>
            <a:off x="819864" y="3680103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161592" y="3680103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14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99509" y="3680103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abril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837426" y="3680103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2016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39247" y="4084677"/>
            <a:ext cx="13351907" cy="5204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819864" y="4200525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161592" y="4200525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12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99509" y="4200525"/>
            <a:ext cx="296953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junio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837426" y="4200525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2016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9864" y="4720947"/>
            <a:ext cx="2973348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31627" y="5516523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Se registró</a:t>
            </a:r>
            <a:endParaRPr lang="en-US" sz="1750" dirty="0">
              <a:solidFill>
                <a:srgbClr val="339536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631627" y="5978843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Densidad de siembra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31627" y="633067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Labores agrotécnicas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31627" y="668250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Fecha de aplicación de fertilizantes y riego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31627" y="7034332"/>
            <a:ext cx="4161711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Duración en días de las fases fenológicas del cultivo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241250" y="5516523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Se evaluó</a:t>
            </a:r>
            <a:endParaRPr lang="en-US" sz="1750" dirty="0">
              <a:solidFill>
                <a:srgbClr val="339536"/>
              </a:solidFill>
            </a:endParaRPr>
          </a:p>
        </p:txBody>
      </p:sp>
      <p:sp>
        <p:nvSpPr>
          <p:cNvPr id="33" name="Text 31"/>
          <p:cNvSpPr/>
          <p:nvPr/>
        </p:nvSpPr>
        <p:spPr>
          <a:xfrm>
            <a:off x="5241250" y="5978843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Número de hojas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241250" y="633067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Biomasa seca de hojas, tallos y total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241250" y="668250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Área foliar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241250" y="7034332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Índice de área foliar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5241250" y="7386161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Rendimiento agrícola y sus componentes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850874" y="5516523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Se calculó</a:t>
            </a:r>
            <a:endParaRPr lang="en-US" sz="1750" dirty="0">
              <a:solidFill>
                <a:srgbClr val="339536"/>
              </a:solidFill>
            </a:endParaRPr>
          </a:p>
        </p:txBody>
      </p:sp>
      <p:sp>
        <p:nvSpPr>
          <p:cNvPr id="39" name="Text 37"/>
          <p:cNvSpPr/>
          <p:nvPr/>
        </p:nvSpPr>
        <p:spPr>
          <a:xfrm>
            <a:off x="9850874" y="5978843"/>
            <a:ext cx="4161711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Grados días de calor acumulados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894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44435"/>
            <a:ext cx="91980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Experimento utilizando EcoMic®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30684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Experimento montado en el período abril–julio de 2016, no se aplicó riego considerando que se realizó en temporada lluviosa.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11194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Se aplicó EcoMic® a una dosis de 1,35 Kg ha-1 con una concentración de 20 esporas g-1 equivalente al 10 % del peso de las semillas.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91704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El EcoMic® solo fue aplicado a los granos luego de ser embebidos.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5924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s-E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El experimento se realizó en tres bloques de 2,7 m de ancho y 6 m de largo, para una superficie por parcela de 16,2 m2 por tratamiento. La distancia de plantación del cultivo fue de 0,90 m entre hileras y 0,30 m entre plantas, para una densidad de 50 000 plantas por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</a:t>
            </a:r>
            <a:r>
              <a:rPr lang="es-E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s-E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.</a:t>
            </a:r>
            <a:endParaRPr lang="es-ES" sz="175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D05D4B7-1D95-453D-9A66-67325923D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167" y="590058"/>
            <a:ext cx="8888065" cy="70494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59EABF-E976-4E6C-9444-C780F1D6A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91" y="0"/>
            <a:ext cx="14469217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97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66BDDD-0084-4075-9C5F-B1B42FAEA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" y="28575"/>
            <a:ext cx="14592300" cy="817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465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AABE0AA-2B44-4335-8BE2-1487C4A9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74" y="18478"/>
            <a:ext cx="14527652" cy="819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96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054BE97-3AE8-452D-93B4-CE799B765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4" y="37531"/>
            <a:ext cx="14556231" cy="815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49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D4E4BDB-DEE3-4AB4-A4F5-E5FE1CD3D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" y="0"/>
            <a:ext cx="1453515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06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A45A849-6DE2-4F12-A8D4-259FADF3F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4" y="28004"/>
            <a:ext cx="14556231" cy="817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72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1B77B3-94E4-4A83-A2CE-AB7B7C83A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26" y="56583"/>
            <a:ext cx="14489547" cy="811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92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41E07B-2E05-4941-AC3C-B38BD7001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6" y="0"/>
            <a:ext cx="14518347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00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341" y="1273754"/>
            <a:ext cx="99107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Utilizados en la Simulación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2341" y="38524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X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92341" y="4433546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Condiciones de campo y tratamientos experimentales.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2938661" y="5519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Ficheros A y T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2938661" y="610086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Valores de las variables fisiológicas observadas.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697858" y="3970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DEC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clima</a:t>
            </a:r>
            <a:endParaRPr lang="en-US" sz="2200" dirty="0">
              <a:solidFill>
                <a:srgbClr val="2CDEC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697858" y="4551844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Datos meteorológicos de la Estación de Tapaste.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827808" y="5481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 suelo</a:t>
            </a:r>
            <a:endParaRPr lang="en-US" sz="2200" dirty="0">
              <a:solidFill>
                <a:srgbClr val="339536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8827808" y="6063070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del suelo Ferralítico Rojo Lixiviado agrogénico.</a:t>
            </a:r>
            <a:endParaRPr lang="en-US" sz="175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E0BB14B-B90D-4479-8DA6-6A4EA4537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30" b="80292"/>
          <a:stretch/>
        </p:blipFill>
        <p:spPr>
          <a:xfrm>
            <a:off x="388830" y="2220294"/>
            <a:ext cx="1271213" cy="1621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70280E-7E1E-4EBA-B1B6-C33C0B91B1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1" r="75370" b="58162"/>
          <a:stretch/>
        </p:blipFill>
        <p:spPr>
          <a:xfrm>
            <a:off x="3176531" y="4096209"/>
            <a:ext cx="1351308" cy="135687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8AE1E0-8339-4194-B103-67566AD3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0" r="75370" b="35252"/>
          <a:stretch/>
        </p:blipFill>
        <p:spPr>
          <a:xfrm>
            <a:off x="8894117" y="4114800"/>
            <a:ext cx="1351308" cy="13568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B20CC6-8D7C-4D15-98D4-20B6FB4689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00" t="26816" r="14152" b="57017"/>
          <a:stretch/>
        </p:blipFill>
        <p:spPr>
          <a:xfrm>
            <a:off x="5874122" y="2414795"/>
            <a:ext cx="1567543" cy="1330404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9A96442E-9486-406B-ACF3-EBC3D19D289C}"/>
              </a:ext>
            </a:extLst>
          </p:cNvPr>
          <p:cNvSpPr/>
          <p:nvPr/>
        </p:nvSpPr>
        <p:spPr>
          <a:xfrm>
            <a:off x="11663043" y="37582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Fichero</a:t>
            </a:r>
            <a:r>
              <a:rPr lang="en-US" sz="2200" dirty="0">
                <a:solidFill>
                  <a:srgbClr val="3AE2C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*.CUL</a:t>
            </a: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A37A1660-4174-4C36-807F-D19CC8A69780}"/>
              </a:ext>
            </a:extLst>
          </p:cNvPr>
          <p:cNvSpPr/>
          <p:nvPr/>
        </p:nvSpPr>
        <p:spPr>
          <a:xfrm>
            <a:off x="11663043" y="4339433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Parámetros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varietales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que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definen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el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comportamiento</a:t>
            </a: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750" dirty="0" err="1">
                <a:latin typeface="Raleway" pitchFamily="34" charset="0"/>
                <a:ea typeface="Raleway" pitchFamily="34" charset="-122"/>
                <a:cs typeface="Raleway" pitchFamily="34" charset="-120"/>
              </a:rPr>
              <a:t>genético</a:t>
            </a:r>
            <a:endParaRPr lang="en-US" sz="175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7D588E9-027E-4C39-9461-09B42D6A0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606" t="28174" b="57332"/>
          <a:stretch/>
        </p:blipFill>
        <p:spPr>
          <a:xfrm>
            <a:off x="11896085" y="2414795"/>
            <a:ext cx="1184575" cy="11927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D285722-1321-49D0-98FF-1C75A9EC2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7" y="18478"/>
            <a:ext cx="14518126" cy="819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73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6991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150"/>
              </a:lnSpc>
              <a:buNone/>
            </a:pPr>
            <a:r>
              <a:rPr lang="en-US" sz="33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Simulación</a:t>
            </a:r>
            <a:endParaRPr lang="en-US" sz="3300" dirty="0">
              <a:solidFill>
                <a:srgbClr val="339536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558766"/>
            <a:ext cx="850583" cy="10207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99523" y="1728787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Prata" pitchFamily="34" charset="0"/>
                <a:ea typeface="Prata" pitchFamily="34" charset="-122"/>
                <a:cs typeface="Prata" pitchFamily="34" charset="-120"/>
              </a:rPr>
              <a:t>Seasonal</a:t>
            </a: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579489"/>
            <a:ext cx="850583" cy="10207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99523" y="2749510"/>
            <a:ext cx="3310414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Prata" pitchFamily="34" charset="0"/>
                <a:ea typeface="Prata" pitchFamily="34" charset="-122"/>
                <a:cs typeface="Prata" pitchFamily="34" charset="-120"/>
              </a:rPr>
              <a:t>Clima: Echam 5 A2 (2030-2059)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600212"/>
            <a:ext cx="850583" cy="10207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99523" y="3770233"/>
            <a:ext cx="445698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Prata" pitchFamily="34" charset="0"/>
                <a:ea typeface="Prata" pitchFamily="34" charset="-122"/>
                <a:cs typeface="Prata" pitchFamily="34" charset="-120"/>
              </a:rPr>
              <a:t>Suelo: Ferralítico Rojo Lixiviado agrogénico</a:t>
            </a:r>
            <a:endParaRPr lang="en-US" sz="16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4620935"/>
            <a:ext cx="850583" cy="102072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899523" y="4790956"/>
            <a:ext cx="2166818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Prata" pitchFamily="34" charset="0"/>
                <a:ea typeface="Prata" pitchFamily="34" charset="-122"/>
                <a:cs typeface="Prata" pitchFamily="34" charset="-120"/>
              </a:rPr>
              <a:t>Condiciones iniciales</a:t>
            </a:r>
            <a:endParaRPr lang="en-US" sz="1650" dirty="0"/>
          </a:p>
        </p:txBody>
      </p:sp>
      <p:sp>
        <p:nvSpPr>
          <p:cNvPr id="11" name="Text 5"/>
          <p:cNvSpPr/>
          <p:nvPr/>
        </p:nvSpPr>
        <p:spPr>
          <a:xfrm>
            <a:off x="793790" y="5896808"/>
            <a:ext cx="6393775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6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Resultados obtenidos del cultivar de maíz P-7928 sin EcoMic®</a:t>
            </a:r>
            <a:endParaRPr lang="en-US" sz="1650" dirty="0">
              <a:solidFill>
                <a:srgbClr val="339536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793790" y="6417707"/>
            <a:ext cx="2878931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050"/>
              </a:lnSpc>
              <a:buNone/>
            </a:pPr>
            <a:r>
              <a:rPr lang="en-US" sz="16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Estimación del rendimiento:</a:t>
            </a:r>
            <a:endParaRPr lang="en-US" sz="1650" dirty="0">
              <a:solidFill>
                <a:srgbClr val="339536"/>
              </a:solidFill>
            </a:endParaRPr>
          </a:p>
        </p:txBody>
      </p:sp>
      <p:sp>
        <p:nvSpPr>
          <p:cNvPr id="13" name="Text 7"/>
          <p:cNvSpPr/>
          <p:nvPr/>
        </p:nvSpPr>
        <p:spPr>
          <a:xfrm>
            <a:off x="793790" y="6938605"/>
            <a:ext cx="13042821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Simulaciones realizadas con el modelo DSSAT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793790" y="7270313"/>
            <a:ext cx="13042821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Realización de correlaciones para estimar rendimiento utilizando EcoMic®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63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Análisis estadístico</a:t>
            </a:r>
            <a:endParaRPr lang="en-US" sz="4450" dirty="0">
              <a:solidFill>
                <a:srgbClr val="33953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32874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Se determinó las medias de las variables y el intervalo de confianza al 95 %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946797"/>
            <a:ext cx="13042821" cy="2154555"/>
          </a:xfrm>
          <a:prstGeom prst="roundRect">
            <a:avLst>
              <a:gd name="adj" fmla="val 1579"/>
            </a:avLst>
          </a:prstGeom>
          <a:solidFill>
            <a:srgbClr val="443D09"/>
          </a:solidFill>
          <a:ln/>
        </p:spPr>
      </p:sp>
      <p:sp>
        <p:nvSpPr>
          <p:cNvPr id="5" name="Shape 3"/>
          <p:cNvSpPr/>
          <p:nvPr/>
        </p:nvSpPr>
        <p:spPr>
          <a:xfrm>
            <a:off x="782479" y="2946797"/>
            <a:ext cx="13065443" cy="2154555"/>
          </a:xfrm>
          <a:prstGeom prst="roundRect">
            <a:avLst>
              <a:gd name="adj" fmla="val 1579"/>
            </a:avLst>
          </a:prstGeom>
          <a:solidFill>
            <a:srgbClr val="443D09"/>
          </a:solidFill>
          <a:ln/>
        </p:spPr>
      </p:sp>
      <p:sp>
        <p:nvSpPr>
          <p:cNvPr id="6" name="Text 4"/>
          <p:cNvSpPr/>
          <p:nvPr/>
        </p:nvSpPr>
        <p:spPr>
          <a:xfrm>
            <a:off x="1009293" y="3116818"/>
            <a:ext cx="1261181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highlight>
                  <a:srgbClr val="443D09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RMSE=√(∑(Si-Oi)²/n)</a:t>
            </a:r>
            <a:endParaRPr lang="en-US" sz="1750" dirty="0"/>
          </a:p>
          <a:p>
            <a:pPr marL="0" indent="0">
              <a:lnSpc>
                <a:spcPts val="2850"/>
              </a:lnSpc>
              <a:buNone/>
            </a:pPr>
            <a:endParaRPr lang="en-US" sz="1750" dirty="0"/>
          </a:p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highlight>
                  <a:srgbClr val="443D09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RMSEn=100 * √(∑(Si-Oi)²/n)/O</a:t>
            </a:r>
            <a:endParaRPr lang="en-US" sz="1750" dirty="0"/>
          </a:p>
          <a:p>
            <a:pPr marL="0" indent="0">
              <a:lnSpc>
                <a:spcPts val="2850"/>
              </a:lnSpc>
              <a:buNone/>
            </a:pPr>
            <a:endParaRPr lang="en-US" sz="1750" dirty="0"/>
          </a:p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highlight>
                  <a:srgbClr val="443D09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d=1-(∑(Si-Oi)²)/(∑(|Si-O|+|Oi-O|)²)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356503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donde Si y Oi - valores simulados y observados,
n es el número de observaciones;
– media de los valores de Oi.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670036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latin typeface="Raleway" pitchFamily="34" charset="0"/>
                <a:ea typeface="Raleway" pitchFamily="34" charset="-122"/>
                <a:cs typeface="Raleway" pitchFamily="34" charset="-120"/>
              </a:rPr>
              <a:t>(Willmott, 1982), (Ray et al., 2018), (Raes et al., 2018)</a:t>
            </a:r>
            <a:endParaRPr lang="en-US" sz="1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3910"/>
            <a:ext cx="227826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10700"/>
            <a:ext cx="3689982" cy="54741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49968" y="823198"/>
            <a:ext cx="8267224" cy="1204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UNIVERSIDAD AGRARIA DE LA HABANA</a:t>
            </a:r>
            <a:endParaRPr lang="en-US" sz="3750" dirty="0">
              <a:solidFill>
                <a:srgbClr val="33953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049083" y="2220873"/>
            <a:ext cx="5268992" cy="481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"Fructuoso Rodríguez Pérez"</a:t>
            </a:r>
            <a:endParaRPr lang="en-US" sz="3000" dirty="0">
              <a:solidFill>
                <a:srgbClr val="339536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549968" y="2895600"/>
            <a:ext cx="8267224" cy="96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INSTITUTO NACIONAL DE CIENCIAS AGRÍCOLAS</a:t>
            </a:r>
            <a:endParaRPr lang="en-US" sz="3000" dirty="0">
              <a:solidFill>
                <a:srgbClr val="339536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775246" y="4052292"/>
            <a:ext cx="3816548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Maestría en Biomatemática</a:t>
            </a:r>
            <a:endParaRPr lang="en-US" sz="2250" dirty="0">
              <a:solidFill>
                <a:srgbClr val="339536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3549968" y="4606528"/>
            <a:ext cx="8267224" cy="1445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339536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Estimación de rendimiento del cultivar de maíz P-7928 con EcoMic® utilizando el modelo DSSAT</a:t>
            </a:r>
            <a:endParaRPr lang="en-US" sz="3000" dirty="0">
              <a:solidFill>
                <a:srgbClr val="339536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2295108" y="803910"/>
            <a:ext cx="1556623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6439" y="601010"/>
            <a:ext cx="3113960" cy="55531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93790" y="663547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Autor: Ing. Daniel Fernandez Sotolongo.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7557968" y="663547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Tutores: Dr.C. René Florido Bacallao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7557968" y="7117318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Dr.C. Osmel Rodríguez González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751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2044</Words>
  <Application>Microsoft Office PowerPoint</Application>
  <PresentationFormat>Personalizado</PresentationFormat>
  <Paragraphs>321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Calibri</vt:lpstr>
      <vt:lpstr>Consolas</vt:lpstr>
      <vt:lpstr>Prata</vt:lpstr>
      <vt:lpstr>Arial</vt:lpstr>
      <vt:lpstr>Raleway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Daniel Fernández Sotolongo</cp:lastModifiedBy>
  <cp:revision>22</cp:revision>
  <dcterms:created xsi:type="dcterms:W3CDTF">2025-02-15T14:34:25Z</dcterms:created>
  <dcterms:modified xsi:type="dcterms:W3CDTF">2026-01-21T02:49:10Z</dcterms:modified>
</cp:coreProperties>
</file>