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0" r:id="rId3"/>
    <p:sldId id="259" r:id="rId4"/>
    <p:sldId id="258" r:id="rId5"/>
    <p:sldId id="256" r:id="rId6"/>
  </p:sldIdLst>
  <p:sldSz cx="6858000" cy="9144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74" autoAdjust="0"/>
    <p:restoredTop sz="94660"/>
  </p:normalViewPr>
  <p:slideViewPr>
    <p:cSldViewPr snapToGrid="0" showGuides="1">
      <p:cViewPr varScale="1">
        <p:scale>
          <a:sx n="81" d="100"/>
          <a:sy n="81" d="100"/>
        </p:scale>
        <p:origin x="3312"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19BF8BE2-2D38-4ED5-8EE2-EEB5FCC446C0}"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676800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9BF8BE2-2D38-4ED5-8EE2-EEB5FCC446C0}"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3025719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19BF8BE2-2D38-4ED5-8EE2-EEB5FCC446C0}"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3228952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9BF8BE2-2D38-4ED5-8EE2-EEB5FCC446C0}"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1157671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Content Placeholder 3"/>
          <p:cNvSpPr>
            <a:spLocks noGrp="1"/>
          </p:cNvSpPr>
          <p:nvPr>
            <p:ph sz="half" idx="2"/>
          </p:nvPr>
        </p:nvSpPr>
        <p:spPr>
          <a:xfrm>
            <a:off x="472381" y="3340100"/>
            <a:ext cx="2901255" cy="491278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Content Placeholder 5"/>
          <p:cNvSpPr>
            <a:spLocks noGrp="1"/>
          </p:cNvSpPr>
          <p:nvPr>
            <p:ph sz="quarter" idx="4"/>
          </p:nvPr>
        </p:nvSpPr>
        <p:spPr>
          <a:xfrm>
            <a:off x="3471863" y="3340100"/>
            <a:ext cx="2915543" cy="491278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19BF8BE2-2D38-4ED5-8EE2-EEB5FCC446C0}" type="datetimeFigureOut">
              <a:rPr lang="en-US" smtClean="0"/>
              <a:t>12/15/2023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2672671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19BF8BE2-2D38-4ED5-8EE2-EEB5FCC446C0}" type="datetimeFigureOut">
              <a:rPr lang="en-US" smtClean="0"/>
              <a:t>12/15/2023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2336231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BF8BE2-2D38-4ED5-8EE2-EEB5FCC446C0}" type="datetimeFigureOut">
              <a:rPr lang="en-US" smtClean="0"/>
              <a:t>12/15/2023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600678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19BF8BE2-2D38-4ED5-8EE2-EEB5FCC446C0}"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1236858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19BF8BE2-2D38-4ED5-8EE2-EEB5FCC446C0}"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1582981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9BF8BE2-2D38-4ED5-8EE2-EEB5FCC446C0}"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3523993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9BF8BE2-2D38-4ED5-8EE2-EEB5FCC446C0}"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41D8BF-58EF-409E-B1E5-C663BD60F55D}" type="slidenum">
              <a:rPr lang="en-US" smtClean="0"/>
              <a:t>‹Nº›</a:t>
            </a:fld>
            <a:endParaRPr lang="en-US"/>
          </a:p>
        </p:txBody>
      </p:sp>
    </p:spTree>
    <p:extLst>
      <p:ext uri="{BB962C8B-B14F-4D97-AF65-F5344CB8AC3E}">
        <p14:creationId xmlns:p14="http://schemas.microsoft.com/office/powerpoint/2010/main" val="1795473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19BF8BE2-2D38-4ED5-8EE2-EEB5FCC446C0}" type="datetimeFigureOut">
              <a:rPr lang="en-US" smtClean="0"/>
              <a:t>12/15/2023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6741D8BF-58EF-409E-B1E5-C663BD60F55D}" type="slidenum">
              <a:rPr lang="en-US" smtClean="0"/>
              <a:t>‹Nº›</a:t>
            </a:fld>
            <a:endParaRPr lang="en-US"/>
          </a:p>
        </p:txBody>
      </p:sp>
    </p:spTree>
    <p:extLst>
      <p:ext uri="{BB962C8B-B14F-4D97-AF65-F5344CB8AC3E}">
        <p14:creationId xmlns:p14="http://schemas.microsoft.com/office/powerpoint/2010/main" val="31881747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p:cNvCxnSpPr/>
          <p:nvPr/>
        </p:nvCxnSpPr>
        <p:spPr>
          <a:xfrm>
            <a:off x="1726375" y="0"/>
            <a:ext cx="2232561" cy="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pic>
        <p:nvPicPr>
          <p:cNvPr id="18" name="Imagen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6375" y="0"/>
            <a:ext cx="3428999" cy="1928812"/>
          </a:xfrm>
          <a:prstGeom prst="rect">
            <a:avLst/>
          </a:prstGeom>
          <a:ln>
            <a:solidFill>
              <a:schemeClr val="bg2">
                <a:lumMod val="90000"/>
              </a:schemeClr>
            </a:solidFill>
          </a:ln>
        </p:spPr>
      </p:pic>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6375" y="38100"/>
            <a:ext cx="3428999" cy="1928812"/>
          </a:xfrm>
          <a:prstGeom prst="rect">
            <a:avLst/>
          </a:prstGeom>
          <a:ln>
            <a:solidFill>
              <a:schemeClr val="bg2">
                <a:lumMod val="90000"/>
              </a:schemeClr>
            </a:solidFill>
          </a:ln>
        </p:spPr>
      </p:pic>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0888" y="4631375"/>
            <a:ext cx="1859973" cy="1046235"/>
          </a:xfrm>
          <a:prstGeom prst="rect">
            <a:avLst/>
          </a:prstGeom>
          <a:ln>
            <a:solidFill>
              <a:schemeClr val="bg2">
                <a:lumMod val="90000"/>
              </a:schemeClr>
            </a:solidFill>
          </a:ln>
        </p:spPr>
      </p:pic>
      <p:sp>
        <p:nvSpPr>
          <p:cNvPr id="2" name="Rectángulo 1"/>
          <p:cNvSpPr/>
          <p:nvPr/>
        </p:nvSpPr>
        <p:spPr>
          <a:xfrm>
            <a:off x="1" y="1957744"/>
            <a:ext cx="6858000" cy="2585323"/>
          </a:xfrm>
          <a:prstGeom prst="rect">
            <a:avLst/>
          </a:prstGeom>
        </p:spPr>
        <p:txBody>
          <a:bodyPr wrap="square">
            <a:spAutoFit/>
          </a:bodyPr>
          <a:lstStyle/>
          <a:p>
            <a:pPr lvl="0" defTabSz="914400">
              <a:defRPr/>
            </a:pPr>
            <a:r>
              <a:rPr lang="es-ES" b="1" dirty="0"/>
              <a:t>El tomate (</a:t>
            </a:r>
            <a:r>
              <a:rPr lang="es-ES" b="1" i="1" dirty="0" err="1"/>
              <a:t>Solanum</a:t>
            </a:r>
            <a:r>
              <a:rPr lang="es-ES" b="1" i="1" dirty="0"/>
              <a:t> </a:t>
            </a:r>
            <a:r>
              <a:rPr lang="es-ES" b="1" i="1" dirty="0" err="1"/>
              <a:t>lycopersicum</a:t>
            </a:r>
            <a:r>
              <a:rPr lang="es-ES" b="1" i="1" dirty="0"/>
              <a:t> </a:t>
            </a:r>
            <a:r>
              <a:rPr lang="es-ES" b="1" dirty="0"/>
              <a:t>L.), es el cultivo hortícola más consumido en el mundo </a:t>
            </a:r>
            <a:r>
              <a:rPr lang="es-ES_tradnl" b="1" dirty="0"/>
              <a:t>debido a su papel fundamental en los hábitos alimenticios de una amplia parte de la población mundial.</a:t>
            </a:r>
          </a:p>
          <a:p>
            <a:pPr lvl="0" defTabSz="914400">
              <a:defRPr/>
            </a:pPr>
            <a:endParaRPr lang="es-ES" b="1" dirty="0"/>
          </a:p>
          <a:p>
            <a:pPr marL="171450" lvl="0" indent="-171450" defTabSz="914400">
              <a:buFont typeface="Arial" panose="020B0604020202020204" pitchFamily="34" charset="0"/>
              <a:buChar char="•"/>
              <a:defRPr/>
            </a:pPr>
            <a:r>
              <a:rPr lang="es-ES" b="1" dirty="0"/>
              <a:t>Su cultivo representa más del 30% de la producción hortícola mundial</a:t>
            </a:r>
          </a:p>
          <a:p>
            <a:pPr marL="171450" lvl="0" indent="-171450" defTabSz="914400">
              <a:buFont typeface="Arial" panose="020B0604020202020204" pitchFamily="34" charset="0"/>
              <a:buChar char="•"/>
              <a:defRPr/>
            </a:pPr>
            <a:r>
              <a:rPr lang="es-ES" b="1" dirty="0"/>
              <a:t>Con una superficie de siembra de cinco millones de hectáreas </a:t>
            </a:r>
          </a:p>
          <a:p>
            <a:pPr marL="171450" lvl="0" indent="-171450" defTabSz="914400">
              <a:buFont typeface="Arial" panose="020B0604020202020204" pitchFamily="34" charset="0"/>
              <a:buChar char="•"/>
              <a:defRPr/>
            </a:pPr>
            <a:r>
              <a:rPr lang="es-ES" b="1" dirty="0" smtClean="0"/>
              <a:t>Y producciones de 171 millones de t año</a:t>
            </a:r>
            <a:r>
              <a:rPr lang="es-ES" b="1" baseline="30000" dirty="0" smtClean="0"/>
              <a:t> </a:t>
            </a:r>
            <a:r>
              <a:rPr lang="es-ES" b="1" dirty="0" smtClean="0">
                <a:solidFill>
                  <a:schemeClr val="tx1">
                    <a:lumMod val="75000"/>
                  </a:schemeClr>
                </a:solidFill>
                <a:latin typeface="Arial" panose="020B0604020202020204" pitchFamily="34" charset="0"/>
                <a:cs typeface="Arial" panose="020B0604020202020204" pitchFamily="34" charset="0"/>
              </a:rPr>
              <a:t>(OCEI, 2017), (FAOSTAT, 2020)</a:t>
            </a:r>
            <a:endParaRPr lang="es-ES" b="1" dirty="0">
              <a:solidFill>
                <a:schemeClr val="tx1">
                  <a:lumMod val="75000"/>
                </a:schemeClr>
              </a:solidFill>
              <a:latin typeface="Arial" panose="020B0604020202020204" pitchFamily="34" charset="0"/>
              <a:cs typeface="Arial" panose="020B0604020202020204" pitchFamily="34" charset="0"/>
            </a:endParaRPr>
          </a:p>
        </p:txBody>
      </p:sp>
      <p:sp>
        <p:nvSpPr>
          <p:cNvPr id="3" name="Rectángulo 2"/>
          <p:cNvSpPr/>
          <p:nvPr/>
        </p:nvSpPr>
        <p:spPr>
          <a:xfrm>
            <a:off x="11874" y="5653860"/>
            <a:ext cx="6858000" cy="3252172"/>
          </a:xfrm>
          <a:prstGeom prst="rect">
            <a:avLst/>
          </a:prstGeom>
        </p:spPr>
        <p:txBody>
          <a:bodyPr wrap="square">
            <a:spAutoFit/>
          </a:bodyPr>
          <a:lstStyle/>
          <a:p>
            <a:r>
              <a:rPr lang="es-ES" sz="1400" b="1" dirty="0"/>
              <a:t>En Cuba, el tomate ocupa el 42% del área destinada a hortalizas, con un nivel de producción de 800 000 t año</a:t>
            </a:r>
            <a:r>
              <a:rPr lang="es-ES" sz="1400" b="1" baseline="30000" dirty="0"/>
              <a:t>-1</a:t>
            </a:r>
            <a:r>
              <a:rPr lang="es-ES" sz="1400" b="1" dirty="0"/>
              <a:t> y rendimiento promedio de 13.3 t ha</a:t>
            </a:r>
            <a:r>
              <a:rPr lang="es-ES" sz="1400" b="1" baseline="30000" dirty="0"/>
              <a:t>-1</a:t>
            </a:r>
          </a:p>
          <a:p>
            <a:endParaRPr lang="es-ES" sz="1400" b="1" baseline="30000" dirty="0"/>
          </a:p>
          <a:p>
            <a:pPr marL="171450" indent="-171450">
              <a:buFont typeface="Arial" panose="020B0604020202020204" pitchFamily="34" charset="0"/>
              <a:buChar char="•"/>
            </a:pPr>
            <a:r>
              <a:rPr lang="es-ES" sz="1400" b="1" dirty="0"/>
              <a:t>La explotación comercial del cultivo en nuestro país se limita generalmente al período óptimo, </a:t>
            </a:r>
          </a:p>
          <a:p>
            <a:pPr marL="171450" indent="-171450">
              <a:buFont typeface="Arial" panose="020B0604020202020204" pitchFamily="34" charset="0"/>
              <a:buChar char="•"/>
            </a:pPr>
            <a:r>
              <a:rPr lang="es-ES" sz="1400" b="1" dirty="0"/>
              <a:t>Debido a las disminuciones en los  rendimientos y en la calidad de los frutos en las siembras fuera de ese período, </a:t>
            </a:r>
          </a:p>
          <a:p>
            <a:pPr marL="171450" indent="-171450">
              <a:buFont typeface="Arial" panose="020B0604020202020204" pitchFamily="34" charset="0"/>
              <a:buChar char="•"/>
            </a:pPr>
            <a:r>
              <a:rPr lang="es-ES" sz="1400" b="1" dirty="0"/>
              <a:t>Y que se atribuye a los efectos negativos que producen las temperaturas altas, </a:t>
            </a:r>
          </a:p>
          <a:p>
            <a:pPr marL="171450" indent="-171450">
              <a:buFont typeface="Arial" panose="020B0604020202020204" pitchFamily="34" charset="0"/>
              <a:buChar char="•"/>
            </a:pPr>
            <a:r>
              <a:rPr lang="es-ES" sz="1400" b="1" dirty="0"/>
              <a:t>Ocasionando un cuajado pobre de los frutos y la disminución de la producción, </a:t>
            </a:r>
          </a:p>
          <a:p>
            <a:endParaRPr lang="es-ES" sz="1400" b="1" dirty="0"/>
          </a:p>
          <a:p>
            <a:r>
              <a:rPr lang="es-ES" sz="1400" b="1" dirty="0"/>
              <a:t>De ahí que éstos constituyan factores importantes que inciden en los rendimientos bajos del tomate en ambientes tropicales, En este sentido, Cuba se debe preparar para enfrentar el desafío del cambio climático, de ahí que disponer de instrumentos que permitan simular situaciones caóticas para los cultivos, permitirá tomar medidas alternativas para mitigar los mismos. </a:t>
            </a:r>
            <a:r>
              <a:rPr lang="es-ES" sz="1400" b="1" dirty="0">
                <a:solidFill>
                  <a:schemeClr val="tx1">
                    <a:lumMod val="75000"/>
                  </a:schemeClr>
                </a:solidFill>
                <a:latin typeface="Arial" panose="020B0604020202020204" pitchFamily="34" charset="0"/>
                <a:ea typeface="Calibri" panose="020F0502020204030204" pitchFamily="34" charset="0"/>
                <a:cs typeface="Arial" panose="020B0604020202020204" pitchFamily="34" charset="0"/>
              </a:rPr>
              <a:t>(ONE, 2018), </a:t>
            </a:r>
            <a:r>
              <a:rPr lang="es-ES" sz="1400" b="1" dirty="0">
                <a:solidFill>
                  <a:schemeClr val="tx1">
                    <a:lumMod val="75000"/>
                  </a:schemeClr>
                </a:solidFill>
                <a:latin typeface="Arial" panose="020B0604020202020204" pitchFamily="34" charset="0"/>
                <a:cs typeface="Arial" panose="020B0604020202020204" pitchFamily="34" charset="0"/>
              </a:rPr>
              <a:t>(Florido </a:t>
            </a:r>
            <a:r>
              <a:rPr lang="es-ES" sz="1400" b="1" i="1" dirty="0">
                <a:solidFill>
                  <a:schemeClr val="tx1">
                    <a:lumMod val="75000"/>
                  </a:schemeClr>
                </a:solidFill>
                <a:latin typeface="Arial" panose="020B0604020202020204" pitchFamily="34" charset="0"/>
                <a:cs typeface="Arial" panose="020B0604020202020204" pitchFamily="34" charset="0"/>
              </a:rPr>
              <a:t>et al </a:t>
            </a:r>
            <a:r>
              <a:rPr lang="es-ES" sz="1400" b="1" dirty="0">
                <a:solidFill>
                  <a:schemeClr val="tx1">
                    <a:lumMod val="75000"/>
                  </a:schemeClr>
                </a:solidFill>
                <a:latin typeface="Arial" panose="020B0604020202020204" pitchFamily="34" charset="0"/>
                <a:cs typeface="Arial" panose="020B0604020202020204" pitchFamily="34" charset="0"/>
              </a:rPr>
              <a:t>2012) </a:t>
            </a:r>
            <a:endParaRPr lang="en-US" sz="1400" b="1" dirty="0">
              <a:solidFill>
                <a:schemeClr val="tx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7703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p:cNvCxnSpPr/>
          <p:nvPr/>
        </p:nvCxnSpPr>
        <p:spPr>
          <a:xfrm>
            <a:off x="1726375" y="0"/>
            <a:ext cx="2232561" cy="0"/>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pic>
        <p:nvPicPr>
          <p:cNvPr id="21" name="Imagen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9157" y="35625"/>
            <a:ext cx="1921165" cy="1080655"/>
          </a:xfrm>
          <a:prstGeom prst="rect">
            <a:avLst/>
          </a:prstGeom>
          <a:ln>
            <a:solidFill>
              <a:schemeClr val="bg2">
                <a:lumMod val="90000"/>
              </a:schemeClr>
            </a:solidFill>
          </a:ln>
        </p:spPr>
      </p:pic>
      <p:pic>
        <p:nvPicPr>
          <p:cNvPr id="22" name="Imagen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9156" y="4607625"/>
            <a:ext cx="1921165" cy="1080655"/>
          </a:xfrm>
          <a:prstGeom prst="rect">
            <a:avLst/>
          </a:prstGeom>
          <a:ln>
            <a:solidFill>
              <a:schemeClr val="bg2">
                <a:lumMod val="90000"/>
              </a:schemeClr>
            </a:solidFill>
          </a:ln>
        </p:spPr>
      </p:pic>
      <p:sp>
        <p:nvSpPr>
          <p:cNvPr id="2" name="Rectángulo 1"/>
          <p:cNvSpPr/>
          <p:nvPr/>
        </p:nvSpPr>
        <p:spPr>
          <a:xfrm>
            <a:off x="83125" y="1375057"/>
            <a:ext cx="6858000" cy="3093154"/>
          </a:xfrm>
          <a:prstGeom prst="rect">
            <a:avLst/>
          </a:prstGeom>
        </p:spPr>
        <p:txBody>
          <a:bodyPr wrap="square">
            <a:spAutoFit/>
          </a:bodyPr>
          <a:lstStyle/>
          <a:p>
            <a:r>
              <a:rPr lang="es-ES" sz="1500" b="1" dirty="0"/>
              <a:t>Durante los últimos 10 años se han desarrollado modelos de simulación de base ecofisiológica para un número importante de sistemas de cultivos. </a:t>
            </a:r>
          </a:p>
          <a:p>
            <a:endParaRPr lang="es-ES" sz="1500" b="1" dirty="0"/>
          </a:p>
          <a:p>
            <a:r>
              <a:rPr lang="es-ES" sz="1500" b="1" dirty="0"/>
              <a:t>Los cuales han demostrado ser herramientas que permiten:</a:t>
            </a:r>
          </a:p>
          <a:p>
            <a:endParaRPr lang="es-ES" sz="1500" b="1" dirty="0"/>
          </a:p>
          <a:p>
            <a:pPr marL="171450" indent="-171450">
              <a:buFont typeface="Arial" panose="020B0604020202020204" pitchFamily="34" charset="0"/>
              <a:buChar char="•"/>
            </a:pPr>
            <a:r>
              <a:rPr lang="es-ES" sz="1500" b="1" dirty="0"/>
              <a:t>Evaluar los recursos disponibles, </a:t>
            </a:r>
          </a:p>
          <a:p>
            <a:pPr marL="171450" indent="-171450">
              <a:buFont typeface="Arial" panose="020B0604020202020204" pitchFamily="34" charset="0"/>
              <a:buChar char="•"/>
            </a:pPr>
            <a:r>
              <a:rPr lang="es-ES" sz="1500" b="1" dirty="0"/>
              <a:t>Evaluar un gran número de interacciones planta-ambiente-manejo y</a:t>
            </a:r>
          </a:p>
          <a:p>
            <a:pPr marL="171450" indent="-171450">
              <a:buFont typeface="Arial" panose="020B0604020202020204" pitchFamily="34" charset="0"/>
              <a:buChar char="•"/>
            </a:pPr>
            <a:r>
              <a:rPr lang="es-ES" sz="1500" b="1" dirty="0"/>
              <a:t>Facilitar la toma de decisiones</a:t>
            </a:r>
          </a:p>
          <a:p>
            <a:pPr marL="171450" indent="-171450">
              <a:buFont typeface="Arial" panose="020B0604020202020204" pitchFamily="34" charset="0"/>
              <a:buChar char="•"/>
            </a:pPr>
            <a:r>
              <a:rPr lang="es-ES" sz="1500" b="1" dirty="0"/>
              <a:t>Realizar análisis de factibilidad de la producción agrícola </a:t>
            </a:r>
          </a:p>
          <a:p>
            <a:pPr marL="171450" indent="-171450">
              <a:buFont typeface="Arial" panose="020B0604020202020204" pitchFamily="34" charset="0"/>
              <a:buChar char="•"/>
            </a:pPr>
            <a:r>
              <a:rPr lang="es-ES" sz="1500" b="1" dirty="0"/>
              <a:t> Realizar la predicción de rendimientos medios y potenciales</a:t>
            </a:r>
          </a:p>
          <a:p>
            <a:pPr marL="171450" indent="-171450">
              <a:buFont typeface="Arial" panose="020B0604020202020204" pitchFamily="34" charset="0"/>
              <a:buChar char="•"/>
            </a:pPr>
            <a:endParaRPr lang="es-ES" sz="1500" b="1" dirty="0"/>
          </a:p>
          <a:p>
            <a:pPr lvl="0" defTabSz="914400">
              <a:defRPr/>
            </a:pPr>
            <a:r>
              <a:rPr lang="es-ES" sz="1500" b="1" dirty="0"/>
              <a:t>Evaluando el riesgo productivo ante los cambios climáticos previstos </a:t>
            </a:r>
            <a:r>
              <a:rPr lang="es-ES" sz="1500" b="1" dirty="0">
                <a:solidFill>
                  <a:schemeClr val="tx1">
                    <a:lumMod val="75000"/>
                  </a:schemeClr>
                </a:solidFill>
                <a:latin typeface="Arial" panose="020B0604020202020204" pitchFamily="34" charset="0"/>
                <a:ea typeface="Calibri" panose="020F0502020204030204" pitchFamily="34" charset="0"/>
                <a:cs typeface="Times New Roman" panose="02020603050405020304" pitchFamily="18" charset="0"/>
              </a:rPr>
              <a:t>(Hernández et al., 2009; Rodríguez-González et al., 2018)</a:t>
            </a:r>
            <a:endParaRPr lang="en-US" sz="1500" b="1" dirty="0">
              <a:solidFill>
                <a:schemeClr val="tx1">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59377" y="5617199"/>
            <a:ext cx="6869874" cy="3554819"/>
          </a:xfrm>
          <a:prstGeom prst="rect">
            <a:avLst/>
          </a:prstGeom>
        </p:spPr>
        <p:txBody>
          <a:bodyPr wrap="square">
            <a:spAutoFit/>
          </a:bodyPr>
          <a:lstStyle/>
          <a:p>
            <a:r>
              <a:rPr lang="es-ES" sz="1500" b="1" dirty="0"/>
              <a:t>DSSAT es un modelo popular de cultivo utilizado en más de 100 países durante más de 20 años </a:t>
            </a:r>
            <a:r>
              <a:rPr lang="es-ES" sz="1500" b="1" dirty="0">
                <a:solidFill>
                  <a:schemeClr val="tx1">
                    <a:lumMod val="75000"/>
                  </a:schemeClr>
                </a:solidFill>
              </a:rPr>
              <a:t>(Jones et al., 1998</a:t>
            </a:r>
            <a:endParaRPr lang="es-ES" sz="1500" b="1" dirty="0"/>
          </a:p>
          <a:p>
            <a:r>
              <a:rPr lang="es-ES" sz="1500" b="1" dirty="0"/>
              <a:t>Es un paquete de software para microcomputadoras, </a:t>
            </a:r>
          </a:p>
          <a:p>
            <a:endParaRPr lang="es-ES" sz="1500" b="1" dirty="0"/>
          </a:p>
          <a:p>
            <a:r>
              <a:rPr lang="es-ES" sz="1500" b="1" dirty="0"/>
              <a:t>que proporciona: </a:t>
            </a:r>
          </a:p>
          <a:p>
            <a:pPr marL="171450" indent="-171450">
              <a:buFont typeface="Arial" panose="020B0604020202020204" pitchFamily="34" charset="0"/>
              <a:buChar char="•"/>
            </a:pPr>
            <a:r>
              <a:rPr lang="es-ES" sz="1500" b="1" dirty="0"/>
              <a:t>Una interfaz de modelos de simulación de cultivos-suelo,</a:t>
            </a:r>
          </a:p>
          <a:p>
            <a:pPr marL="171450" indent="-171450">
              <a:buFont typeface="Arial" panose="020B0604020202020204" pitchFamily="34" charset="0"/>
              <a:buChar char="•"/>
            </a:pPr>
            <a:r>
              <a:rPr lang="es-ES" sz="1500" b="1" dirty="0"/>
              <a:t>Datos para el suelo y el clima, </a:t>
            </a:r>
          </a:p>
          <a:p>
            <a:pPr marL="171450" indent="-171450">
              <a:buFont typeface="Arial" panose="020B0604020202020204" pitchFamily="34" charset="0"/>
              <a:buChar char="•"/>
            </a:pPr>
            <a:r>
              <a:rPr lang="es-ES" sz="1500" b="1" dirty="0"/>
              <a:t>Y programas para evaluar estrategias de manejo. </a:t>
            </a:r>
          </a:p>
          <a:p>
            <a:endParaRPr lang="es-ES" sz="1500" b="1" dirty="0"/>
          </a:p>
          <a:p>
            <a:r>
              <a:rPr lang="es-ES" sz="1500" b="1" dirty="0"/>
              <a:t>Los coeficientes genéticos de las variedades de tomate de Cuba no se incluyen en la base de datos de cultivares de DSSAT.</a:t>
            </a:r>
          </a:p>
          <a:p>
            <a:endParaRPr lang="en-US" sz="1500" b="1" dirty="0"/>
          </a:p>
          <a:p>
            <a:r>
              <a:rPr lang="es-ES" sz="1500" b="1" dirty="0"/>
              <a:t>Teniendo en cuenta lo anterior, </a:t>
            </a:r>
          </a:p>
          <a:p>
            <a:endParaRPr lang="es-ES" sz="1500" b="1" dirty="0"/>
          </a:p>
          <a:p>
            <a:r>
              <a:rPr lang="es-ES" sz="1500" b="1" dirty="0"/>
              <a:t>se plantea como problema científico</a:t>
            </a:r>
            <a:endParaRPr lang="en-US" sz="1500" b="1" dirty="0"/>
          </a:p>
        </p:txBody>
      </p:sp>
    </p:spTree>
    <p:extLst>
      <p:ext uri="{BB962C8B-B14F-4D97-AF65-F5344CB8AC3E}">
        <p14:creationId xmlns:p14="http://schemas.microsoft.com/office/powerpoint/2010/main" val="2729099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76" y="355600"/>
            <a:ext cx="6728178" cy="3784600"/>
          </a:xfrm>
          <a:prstGeom prst="rect">
            <a:avLst/>
          </a:prstGeom>
          <a:ln>
            <a:noFill/>
          </a:ln>
        </p:spPr>
      </p:pic>
      <p:pic>
        <p:nvPicPr>
          <p:cNvPr id="24" name="Imagen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75" y="4953904"/>
            <a:ext cx="6728178" cy="3784600"/>
          </a:xfrm>
          <a:prstGeom prst="rect">
            <a:avLst/>
          </a:prstGeom>
          <a:ln>
            <a:noFill/>
          </a:ln>
        </p:spPr>
      </p:pic>
    </p:spTree>
    <p:extLst>
      <p:ext uri="{BB962C8B-B14F-4D97-AF65-F5344CB8AC3E}">
        <p14:creationId xmlns:p14="http://schemas.microsoft.com/office/powerpoint/2010/main" val="384062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n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75" y="4953904"/>
            <a:ext cx="6728178" cy="3784600"/>
          </a:xfrm>
          <a:prstGeom prst="rect">
            <a:avLst/>
          </a:prstGeom>
          <a:ln>
            <a:noFill/>
          </a:ln>
        </p:spPr>
      </p:pic>
      <p:pic>
        <p:nvPicPr>
          <p:cNvPr id="25" name="Imagen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76" y="355600"/>
            <a:ext cx="6728178" cy="3784600"/>
          </a:xfrm>
          <a:prstGeom prst="rect">
            <a:avLst/>
          </a:prstGeom>
          <a:ln>
            <a:noFill/>
          </a:ln>
        </p:spPr>
      </p:pic>
    </p:spTree>
    <p:extLst>
      <p:ext uri="{BB962C8B-B14F-4D97-AF65-F5344CB8AC3E}">
        <p14:creationId xmlns:p14="http://schemas.microsoft.com/office/powerpoint/2010/main" val="2724755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n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75" y="355600"/>
            <a:ext cx="6728178" cy="3784600"/>
          </a:xfrm>
          <a:prstGeom prst="rect">
            <a:avLst/>
          </a:prstGeom>
          <a:ln>
            <a:noFill/>
          </a:ln>
        </p:spPr>
      </p:pic>
      <p:pic>
        <p:nvPicPr>
          <p:cNvPr id="28" name="Imagen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75" y="5286404"/>
            <a:ext cx="6728178" cy="3784600"/>
          </a:xfrm>
          <a:prstGeom prst="rect">
            <a:avLst/>
          </a:prstGeom>
          <a:ln>
            <a:noFill/>
          </a:ln>
        </p:spPr>
      </p:pic>
    </p:spTree>
    <p:extLst>
      <p:ext uri="{BB962C8B-B14F-4D97-AF65-F5344CB8AC3E}">
        <p14:creationId xmlns:p14="http://schemas.microsoft.com/office/powerpoint/2010/main" val="93430570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602</TotalTime>
  <Words>424</Words>
  <Application>Microsoft Office PowerPoint</Application>
  <PresentationFormat>Presentación en pantalla (4:3)</PresentationFormat>
  <Paragraphs>37</Paragraphs>
  <Slides>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vt:i4>
      </vt:variant>
    </vt:vector>
  </HeadingPairs>
  <TitlesOfParts>
    <vt:vector size="10" baseType="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Yuniel</dc:creator>
  <cp:lastModifiedBy>Yuniel</cp:lastModifiedBy>
  <cp:revision>5</cp:revision>
  <cp:lastPrinted>2023-12-15T22:22:31Z</cp:lastPrinted>
  <dcterms:created xsi:type="dcterms:W3CDTF">2023-12-15T14:30:39Z</dcterms:created>
  <dcterms:modified xsi:type="dcterms:W3CDTF">2023-12-16T00:33:02Z</dcterms:modified>
</cp:coreProperties>
</file>