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79" r:id="rId4"/>
    <p:sldId id="261" r:id="rId5"/>
    <p:sldId id="262" r:id="rId6"/>
    <p:sldId id="263" r:id="rId7"/>
    <p:sldId id="274" r:id="rId8"/>
    <p:sldId id="275" r:id="rId9"/>
    <p:sldId id="282" r:id="rId10"/>
    <p:sldId id="28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8135"/>
    <a:srgbClr val="C8DFAA"/>
    <a:srgbClr val="FFFFFF"/>
    <a:srgbClr val="7AC142"/>
    <a:srgbClr val="399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3" autoAdjust="0"/>
    <p:restoredTop sz="78467" autoAdjust="0"/>
  </p:normalViewPr>
  <p:slideViewPr>
    <p:cSldViewPr snapToGrid="0">
      <p:cViewPr varScale="1">
        <p:scale>
          <a:sx n="54" d="100"/>
          <a:sy n="54" d="100"/>
        </p:scale>
        <p:origin x="117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Hoja1!$B$1</c:f>
              <c:strCache>
                <c:ptCount val="1"/>
                <c:pt idx="0">
                  <c:v>Ventas</c:v>
                </c:pt>
              </c:strCache>
            </c:strRef>
          </c:tx>
          <c:dPt>
            <c:idx val="0"/>
            <c:bubble3D val="0"/>
            <c:spPr>
              <a:solidFill>
                <a:schemeClr val="accent6">
                  <a:shade val="76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20B5-4492-B1A4-52D83314FA91}"/>
              </c:ext>
            </c:extLst>
          </c:dPt>
          <c:dPt>
            <c:idx val="1"/>
            <c:bubble3D val="0"/>
            <c:spPr>
              <a:solidFill>
                <a:schemeClr val="accent6">
                  <a:tint val="77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20B5-4492-B1A4-52D83314FA91}"/>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hade val="76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20B5-4492-B1A4-52D83314FA91}"/>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tint val="77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2-20B5-4492-B1A4-52D83314FA91}"/>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tomate</c:v>
                </c:pt>
                <c:pt idx="1">
                  <c:v>otras hortalizas</c:v>
                </c:pt>
              </c:strCache>
            </c:strRef>
          </c:cat>
          <c:val>
            <c:numRef>
              <c:f>Hoja1!$B$2:$B$3</c:f>
              <c:numCache>
                <c:formatCode>General</c:formatCode>
                <c:ptCount val="2"/>
                <c:pt idx="0">
                  <c:v>42</c:v>
                </c:pt>
                <c:pt idx="1">
                  <c:v>58</c:v>
                </c:pt>
              </c:numCache>
            </c:numRef>
          </c:val>
          <c:extLst>
            <c:ext xmlns:c16="http://schemas.microsoft.com/office/drawing/2014/chart" uri="{C3380CC4-5D6E-409C-BE32-E72D297353CC}">
              <c16:uniqueId val="{00000000-20B5-4492-B1A4-52D83314FA91}"/>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E27B1-FADD-4163-93C7-24BFA6592C88}" type="datetimeFigureOut">
              <a:rPr lang="en-US" smtClean="0"/>
              <a:t>2/16/2022</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38786-99FD-4C15-8C52-D22BF1950EFA}" type="slidenum">
              <a:rPr lang="en-US" smtClean="0"/>
              <a:t>‹Nº›</a:t>
            </a:fld>
            <a:endParaRPr lang="en-US"/>
          </a:p>
        </p:txBody>
      </p:sp>
    </p:spTree>
    <p:extLst>
      <p:ext uri="{BB962C8B-B14F-4D97-AF65-F5344CB8AC3E}">
        <p14:creationId xmlns:p14="http://schemas.microsoft.com/office/powerpoint/2010/main" val="235633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Para simular</a:t>
            </a:r>
            <a:r>
              <a:rPr lang="es-ES" baseline="0" dirty="0" smtClean="0"/>
              <a:t> el rendimiento </a:t>
            </a:r>
            <a:r>
              <a:rPr lang="es-ES" baseline="0" smtClean="0"/>
              <a:t>en tomate</a:t>
            </a:r>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1</a:t>
            </a:fld>
            <a:endParaRPr lang="en-US"/>
          </a:p>
        </p:txBody>
      </p:sp>
    </p:spTree>
    <p:extLst>
      <p:ext uri="{BB962C8B-B14F-4D97-AF65-F5344CB8AC3E}">
        <p14:creationId xmlns:p14="http://schemas.microsoft.com/office/powerpoint/2010/main" val="285896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El tomate (</a:t>
            </a:r>
            <a:r>
              <a:rPr lang="es-ES" sz="1200" i="1" kern="1200" dirty="0" err="1" smtClean="0">
                <a:solidFill>
                  <a:schemeClr val="tx1"/>
                </a:solidFill>
                <a:effectLst/>
                <a:latin typeface="+mn-lt"/>
                <a:ea typeface="+mn-ea"/>
                <a:cs typeface="+mn-cs"/>
              </a:rPr>
              <a:t>Solanum</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lycopersicum</a:t>
            </a:r>
            <a:r>
              <a:rPr lang="es-ES" sz="1200" i="1" kern="120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L.), es el cultivo hortícola más consumido en el mundo </a:t>
            </a:r>
            <a:r>
              <a:rPr lang="es-ES_tradnl" sz="1200" kern="1200" dirty="0" smtClean="0">
                <a:solidFill>
                  <a:schemeClr val="tx1"/>
                </a:solidFill>
                <a:effectLst/>
                <a:latin typeface="+mn-lt"/>
                <a:ea typeface="+mn-ea"/>
                <a:cs typeface="+mn-cs"/>
              </a:rPr>
              <a:t>debido a su papel fundamental en los hábitos alimenticios de una amplia parte de la población mundial</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Su cultivo representa más del 30% de la producción hortícola mundial, con una superficie de siembra de cinco millones de hectáreas y producciones de 171 millones de t año</a:t>
            </a:r>
            <a:r>
              <a:rPr lang="es-ES" sz="1200" kern="1200" baseline="30000" dirty="0" smtClean="0">
                <a:solidFill>
                  <a:schemeClr val="tx1"/>
                </a:solidFill>
                <a:effectLst/>
                <a:latin typeface="+mn-lt"/>
                <a:ea typeface="+mn-ea"/>
                <a:cs typeface="+mn-cs"/>
              </a:rPr>
              <a:t> </a:t>
            </a:r>
            <a:r>
              <a:rPr lang="es-ES" dirty="0" smtClean="0">
                <a:solidFill>
                  <a:schemeClr val="tx1">
                    <a:lumMod val="75000"/>
                  </a:schemeClr>
                </a:solidFill>
                <a:latin typeface="Arial" panose="020B0604020202020204" pitchFamily="34" charset="0"/>
                <a:cs typeface="Arial" panose="020B0604020202020204" pitchFamily="34" charset="0"/>
              </a:rPr>
              <a:t>(OCEI, 2017), (FAOSTAT, 2020)</a:t>
            </a:r>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2</a:t>
            </a:fld>
            <a:endParaRPr lang="en-US"/>
          </a:p>
        </p:txBody>
      </p:sp>
    </p:spTree>
    <p:extLst>
      <p:ext uri="{BB962C8B-B14F-4D97-AF65-F5344CB8AC3E}">
        <p14:creationId xmlns:p14="http://schemas.microsoft.com/office/powerpoint/2010/main" val="3344625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En Cuba, el tomate ocupa el 42% del área destinada a hortalizas, con un nivel de producción de 800 000 t año</a:t>
            </a:r>
            <a:r>
              <a:rPr lang="es-ES" sz="1200" kern="1200" baseline="30000" dirty="0" smtClean="0">
                <a:solidFill>
                  <a:schemeClr val="tx1"/>
                </a:solidFill>
                <a:effectLst/>
                <a:latin typeface="+mn-lt"/>
                <a:ea typeface="+mn-ea"/>
                <a:cs typeface="+mn-cs"/>
              </a:rPr>
              <a:t>-1</a:t>
            </a:r>
            <a:r>
              <a:rPr lang="es-ES" sz="1200" kern="1200" dirty="0" smtClean="0">
                <a:solidFill>
                  <a:schemeClr val="tx1"/>
                </a:solidFill>
                <a:effectLst/>
                <a:latin typeface="+mn-lt"/>
                <a:ea typeface="+mn-ea"/>
                <a:cs typeface="+mn-cs"/>
              </a:rPr>
              <a:t> y rendimiento promedio de 13.3 t ha</a:t>
            </a:r>
            <a:r>
              <a:rPr lang="es-ES" sz="1200" kern="1200" baseline="30000" dirty="0" smtClean="0">
                <a:solidFill>
                  <a:schemeClr val="tx1"/>
                </a:solidFill>
                <a:effectLst/>
                <a:latin typeface="+mn-lt"/>
                <a:ea typeface="+mn-ea"/>
                <a:cs typeface="+mn-cs"/>
              </a:rPr>
              <a:t>-1</a:t>
            </a:r>
          </a:p>
          <a:p>
            <a:r>
              <a:rPr lang="es-ES" sz="1200" kern="1200" dirty="0" smtClean="0">
                <a:solidFill>
                  <a:schemeClr val="tx1"/>
                </a:solidFill>
                <a:effectLst/>
                <a:latin typeface="+mn-lt"/>
                <a:ea typeface="+mn-ea"/>
                <a:cs typeface="+mn-cs"/>
              </a:rPr>
              <a:t>la explotación comercial del cultivo en nuestro país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se limita generalmente al período óptimo, debido a las disminuciones en los  rendimientos y en la calidad de los frutos en las siembras fuera de ese período, y que se atribuye</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a los efectos negativos que producen las temperaturas altas, ocasionando un cuajado pobre de los frutos y la disminución de la producción, de ahí que éstos constituyan factores importantes que inciden en los rendimientos bajos del tomate en ambientes tropicales, En este sentido, Cuba se debe preparar para enfrentar el desafío del cambio climático, de ahí que disponer de instrumentos que permitan simular situaciones caóticas para los cultivos, permitirá tomar medidas alternativas para mitigar los mismos. </a:t>
            </a:r>
            <a:r>
              <a:rPr lang="es-ES" dirty="0" smtClean="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(ONE, 2018), </a:t>
            </a:r>
            <a:r>
              <a:rPr lang="es-ES" dirty="0" smtClean="0">
                <a:solidFill>
                  <a:schemeClr val="tx1">
                    <a:lumMod val="75000"/>
                  </a:schemeClr>
                </a:solidFill>
                <a:latin typeface="Arial" panose="020B0604020202020204" pitchFamily="34" charset="0"/>
                <a:cs typeface="Arial" panose="020B0604020202020204" pitchFamily="34" charset="0"/>
              </a:rPr>
              <a:t>(Florido </a:t>
            </a:r>
            <a:r>
              <a:rPr lang="es-ES" i="1" dirty="0" smtClean="0">
                <a:solidFill>
                  <a:schemeClr val="tx1">
                    <a:lumMod val="75000"/>
                  </a:schemeClr>
                </a:solidFill>
                <a:latin typeface="Arial" panose="020B0604020202020204" pitchFamily="34" charset="0"/>
                <a:cs typeface="Arial" panose="020B0604020202020204" pitchFamily="34" charset="0"/>
              </a:rPr>
              <a:t>et al </a:t>
            </a:r>
            <a:r>
              <a:rPr lang="es-ES" dirty="0" smtClean="0">
                <a:solidFill>
                  <a:schemeClr val="tx1">
                    <a:lumMod val="75000"/>
                  </a:schemeClr>
                </a:solidFill>
                <a:latin typeface="Arial" panose="020B0604020202020204" pitchFamily="34" charset="0"/>
                <a:cs typeface="Arial" panose="020B0604020202020204" pitchFamily="34" charset="0"/>
              </a:rPr>
              <a:t>2012) </a:t>
            </a:r>
            <a:endParaRPr lang="en-US" dirty="0" smtClean="0">
              <a:solidFill>
                <a:schemeClr val="tx1">
                  <a:lumMod val="75000"/>
                </a:schemeClr>
              </a:solidFill>
              <a:latin typeface="Arial" panose="020B0604020202020204" pitchFamily="34" charset="0"/>
              <a:cs typeface="Arial" panose="020B0604020202020204" pitchFamily="34" charset="0"/>
            </a:endParaRPr>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3</a:t>
            </a:fld>
            <a:endParaRPr lang="en-US"/>
          </a:p>
        </p:txBody>
      </p:sp>
    </p:spTree>
    <p:extLst>
      <p:ext uri="{BB962C8B-B14F-4D97-AF65-F5344CB8AC3E}">
        <p14:creationId xmlns:p14="http://schemas.microsoft.com/office/powerpoint/2010/main" val="2883103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Durante los últimos 10 años se han desarrollado modelos de simulación de base </a:t>
            </a:r>
            <a:r>
              <a:rPr lang="es-ES" sz="1200" kern="1200" dirty="0" err="1" smtClean="0">
                <a:solidFill>
                  <a:schemeClr val="tx1"/>
                </a:solidFill>
                <a:effectLst/>
                <a:latin typeface="+mn-lt"/>
                <a:ea typeface="+mn-ea"/>
                <a:cs typeface="+mn-cs"/>
              </a:rPr>
              <a:t>ecofisiológica</a:t>
            </a:r>
            <a:r>
              <a:rPr lang="es-ES" sz="1200" kern="1200" dirty="0" smtClean="0">
                <a:solidFill>
                  <a:schemeClr val="tx1"/>
                </a:solidFill>
                <a:effectLst/>
                <a:latin typeface="+mn-lt"/>
                <a:ea typeface="+mn-ea"/>
                <a:cs typeface="+mn-cs"/>
              </a:rPr>
              <a:t> para un número importante de sistemas de cultivos. </a:t>
            </a:r>
          </a:p>
          <a:p>
            <a:r>
              <a:rPr lang="es-ES" sz="1200" kern="1200" dirty="0" smtClean="0">
                <a:solidFill>
                  <a:schemeClr val="tx1"/>
                </a:solidFill>
                <a:effectLst/>
                <a:latin typeface="+mn-lt"/>
                <a:ea typeface="+mn-ea"/>
                <a:cs typeface="+mn-cs"/>
              </a:rPr>
              <a:t>han demostrado ser herramientas que permiten evaluar los recursos disponibles, </a:t>
            </a:r>
          </a:p>
          <a:p>
            <a:r>
              <a:rPr lang="es-ES" sz="1200" kern="1200" dirty="0" smtClean="0">
                <a:solidFill>
                  <a:schemeClr val="tx1"/>
                </a:solidFill>
                <a:effectLst/>
                <a:latin typeface="+mn-lt"/>
                <a:ea typeface="+mn-ea"/>
                <a:cs typeface="+mn-cs"/>
              </a:rPr>
              <a:t>evaluar un gran número de interacciones planta-ambiente-manejo y</a:t>
            </a:r>
          </a:p>
          <a:p>
            <a:r>
              <a:rPr lang="es-ES" sz="1200" kern="1200" dirty="0" smtClean="0">
                <a:solidFill>
                  <a:schemeClr val="tx1"/>
                </a:solidFill>
                <a:effectLst/>
                <a:latin typeface="+mn-lt"/>
                <a:ea typeface="+mn-ea"/>
                <a:cs typeface="+mn-cs"/>
              </a:rPr>
              <a:t> facilitar la toma de decisiones</a:t>
            </a:r>
          </a:p>
          <a:p>
            <a:r>
              <a:rPr lang="es-ES" sz="1200" kern="1200" dirty="0" smtClean="0">
                <a:solidFill>
                  <a:schemeClr val="tx1"/>
                </a:solidFill>
                <a:effectLst/>
                <a:latin typeface="+mn-lt"/>
                <a:ea typeface="+mn-ea"/>
                <a:cs typeface="+mn-cs"/>
              </a:rPr>
              <a:t>Realizar análisis de factibilidad de la producción agrícola </a:t>
            </a:r>
          </a:p>
          <a:p>
            <a:r>
              <a:rPr lang="es-ES" sz="1200" kern="1200" dirty="0" smtClean="0">
                <a:solidFill>
                  <a:schemeClr val="tx1"/>
                </a:solidFill>
                <a:effectLst/>
                <a:latin typeface="+mn-lt"/>
                <a:ea typeface="+mn-ea"/>
                <a:cs typeface="+mn-cs"/>
              </a:rPr>
              <a:t> Realizar</a:t>
            </a:r>
            <a:r>
              <a:rPr lang="es-ES" sz="1200" kern="1200" baseline="0" dirty="0" smtClean="0">
                <a:solidFill>
                  <a:schemeClr val="tx1"/>
                </a:solidFill>
                <a:effectLst/>
                <a:latin typeface="+mn-lt"/>
                <a:ea typeface="+mn-ea"/>
                <a:cs typeface="+mn-cs"/>
              </a:rPr>
              <a:t> la</a:t>
            </a:r>
            <a:r>
              <a:rPr lang="es-ES" sz="1200" kern="1200" dirty="0" smtClean="0">
                <a:solidFill>
                  <a:schemeClr val="tx1"/>
                </a:solidFill>
                <a:effectLst/>
                <a:latin typeface="+mn-lt"/>
                <a:ea typeface="+mn-ea"/>
                <a:cs typeface="+mn-cs"/>
              </a:rPr>
              <a:t> predicción de rendimientos medios y potenciales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evaluando el riesgo productivo ante los cambios climáticos previstos </a:t>
            </a:r>
            <a:r>
              <a:rPr lang="es-ES" dirty="0" smtClean="0">
                <a:solidFill>
                  <a:schemeClr val="tx1">
                    <a:lumMod val="75000"/>
                  </a:schemeClr>
                </a:solidFill>
                <a:latin typeface="Arial" panose="020B0604020202020204" pitchFamily="34" charset="0"/>
                <a:ea typeface="Calibri" panose="020F0502020204030204" pitchFamily="34" charset="0"/>
                <a:cs typeface="Times New Roman" panose="02020603050405020304" pitchFamily="18" charset="0"/>
              </a:rPr>
              <a:t>(Hernández et al., 2009; Rodríguez-González et al., 2018)</a:t>
            </a:r>
            <a:endParaRPr lang="en-US" sz="1100" dirty="0" smtClean="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4</a:t>
            </a:fld>
            <a:endParaRPr lang="en-US"/>
          </a:p>
        </p:txBody>
      </p:sp>
    </p:spTree>
    <p:extLst>
      <p:ext uri="{BB962C8B-B14F-4D97-AF65-F5344CB8AC3E}">
        <p14:creationId xmlns:p14="http://schemas.microsoft.com/office/powerpoint/2010/main" val="1373733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DSSAT es un modelo popular de cultivo utilizado en más de 100 países durante más de 20 años </a:t>
            </a:r>
          </a:p>
          <a:p>
            <a:r>
              <a:rPr lang="es-ES" sz="1200" kern="1200" dirty="0" smtClean="0">
                <a:solidFill>
                  <a:schemeClr val="tx1"/>
                </a:solidFill>
                <a:effectLst/>
                <a:latin typeface="+mn-lt"/>
                <a:ea typeface="+mn-ea"/>
                <a:cs typeface="+mn-cs"/>
              </a:rPr>
              <a:t>Es un paquete de software para microcomputadoras, </a:t>
            </a:r>
          </a:p>
          <a:p>
            <a:r>
              <a:rPr lang="es-ES" sz="1200" kern="1200" dirty="0" smtClean="0">
                <a:solidFill>
                  <a:schemeClr val="tx1"/>
                </a:solidFill>
                <a:effectLst/>
                <a:latin typeface="+mn-lt"/>
                <a:ea typeface="+mn-ea"/>
                <a:cs typeface="+mn-cs"/>
              </a:rPr>
              <a:t>que proporciona una interfaz de modelos de simulación de cultivos-suelo, datos para el suelo y el clima, y programas para evaluar estrategias de manejo. </a:t>
            </a:r>
          </a:p>
          <a:p>
            <a:r>
              <a:rPr lang="es-ES" sz="1200" kern="1200" dirty="0" smtClean="0">
                <a:solidFill>
                  <a:schemeClr val="tx1"/>
                </a:solidFill>
                <a:effectLst/>
                <a:latin typeface="+mn-lt"/>
                <a:ea typeface="+mn-ea"/>
                <a:cs typeface="+mn-cs"/>
              </a:rPr>
              <a:t>Los coeficientes genéticos de las variedades de tomate de Cuba no se incluyen en la base de datos de cultivares de DSSAT.</a:t>
            </a:r>
            <a:endParaRPr lang="en-U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Teniendo en cuenta lo anterior, se plantea como problema científico</a:t>
            </a:r>
            <a:r>
              <a:rPr lang="es-ES" dirty="0" smtClean="0">
                <a:solidFill>
                  <a:schemeClr val="tx1">
                    <a:lumMod val="75000"/>
                  </a:schemeClr>
                </a:solidFill>
              </a:rPr>
              <a:t>(Jones et al., 1998</a:t>
            </a:r>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5</a:t>
            </a:fld>
            <a:endParaRPr lang="en-US"/>
          </a:p>
        </p:txBody>
      </p:sp>
    </p:spTree>
    <p:extLst>
      <p:ext uri="{BB962C8B-B14F-4D97-AF65-F5344CB8AC3E}">
        <p14:creationId xmlns:p14="http://schemas.microsoft.com/office/powerpoint/2010/main" val="3090183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16/02/2022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3897076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16/02/2022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424595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FA4BE962-1E98-4CD3-BC45-6817115C556A}" type="datetimeFigureOut">
              <a:rPr lang="es-MX" smtClean="0"/>
              <a:t>16/02/2022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27408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FA4BE962-1E98-4CD3-BC45-6817115C556A}" type="datetimeFigureOut">
              <a:rPr lang="es-MX" smtClean="0"/>
              <a:t>16/02/2022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57840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FA4BE962-1E98-4CD3-BC45-6817115C556A}" type="datetimeFigureOut">
              <a:rPr lang="es-MX" smtClean="0"/>
              <a:t>16/02/2022</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64090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FA4BE962-1E98-4CD3-BC45-6817115C556A}" type="datetimeFigureOut">
              <a:rPr lang="es-MX" smtClean="0"/>
              <a:t>16/02/2022</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2393352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A4BE962-1E98-4CD3-BC45-6817115C556A}" type="datetimeFigureOut">
              <a:rPr lang="es-MX" smtClean="0"/>
              <a:t>16/02/2022</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2492508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FA4BE962-1E98-4CD3-BC45-6817115C556A}" type="datetimeFigureOut">
              <a:rPr lang="es-MX" smtClean="0"/>
              <a:t>16/02/2022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318105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FA4BE962-1E98-4CD3-BC45-6817115C556A}" type="datetimeFigureOut">
              <a:rPr lang="es-MX" smtClean="0"/>
              <a:t>16/02/2022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308933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16/02/2022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600581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16/02/2022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2499199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BE962-1E98-4CD3-BC45-6817115C556A}" type="datetimeFigureOut">
              <a:rPr lang="es-MX" smtClean="0"/>
              <a:t>16/02/2022</a:t>
            </a:fld>
            <a:endParaRPr lang="es-MX"/>
          </a:p>
        </p:txBody>
      </p:sp>
      <p:sp>
        <p:nvSpPr>
          <p:cNvPr id="5" name="Marcador de pie de página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D97A4C-D296-4525-AF1C-D55E5578A444}" type="slidenum">
              <a:rPr lang="es-MX" smtClean="0"/>
              <a:t>‹Nº›</a:t>
            </a:fld>
            <a:endParaRPr lang="es-MX"/>
          </a:p>
        </p:txBody>
      </p:sp>
    </p:spTree>
    <p:extLst>
      <p:ext uri="{BB962C8B-B14F-4D97-AF65-F5344CB8AC3E}">
        <p14:creationId xmlns:p14="http://schemas.microsoft.com/office/powerpoint/2010/main" val="3414141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1.xml"/><Relationship Id="rId5" Type="http://schemas.microsoft.com/office/2007/relationships/hdphoto" Target="../media/hdphoto2.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855169" y="3624942"/>
            <a:ext cx="10275065" cy="21949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9" name="Tabla 8">
            <a:extLst>
              <a:ext uri="{FF2B5EF4-FFF2-40B4-BE49-F238E27FC236}">
                <a16:creationId xmlns:a16="http://schemas.microsoft.com/office/drawing/2014/main" id="{EDF3E49A-9CBF-4F6F-B6E4-7E3703554514}"/>
              </a:ext>
            </a:extLst>
          </p:cNvPr>
          <p:cNvGraphicFramePr>
            <a:graphicFrameLocks noGrp="1"/>
          </p:cNvGraphicFramePr>
          <p:nvPr>
            <p:extLst>
              <p:ext uri="{D42A27DB-BD31-4B8C-83A1-F6EECF244321}">
                <p14:modId xmlns:p14="http://schemas.microsoft.com/office/powerpoint/2010/main" val="2577320442"/>
              </p:ext>
            </p:extLst>
          </p:nvPr>
        </p:nvGraphicFramePr>
        <p:xfrm>
          <a:off x="2990850" y="98408"/>
          <a:ext cx="6210299" cy="1540764"/>
        </p:xfrm>
        <a:graphic>
          <a:graphicData uri="http://schemas.openxmlformats.org/drawingml/2006/table">
            <a:tbl>
              <a:tblPr firstRow="1" firstCol="1" bandRow="1">
                <a:tableStyleId>{5C22544A-7EE6-4342-B048-85BDC9FD1C3A}</a:tableStyleId>
              </a:tblPr>
              <a:tblGrid>
                <a:gridCol w="989891">
                  <a:extLst>
                    <a:ext uri="{9D8B030D-6E8A-4147-A177-3AD203B41FA5}">
                      <a16:colId xmlns:a16="http://schemas.microsoft.com/office/drawing/2014/main" val="1775461118"/>
                    </a:ext>
                  </a:extLst>
                </a:gridCol>
                <a:gridCol w="4497026">
                  <a:extLst>
                    <a:ext uri="{9D8B030D-6E8A-4147-A177-3AD203B41FA5}">
                      <a16:colId xmlns:a16="http://schemas.microsoft.com/office/drawing/2014/main" val="2576048796"/>
                    </a:ext>
                  </a:extLst>
                </a:gridCol>
                <a:gridCol w="723382">
                  <a:extLst>
                    <a:ext uri="{9D8B030D-6E8A-4147-A177-3AD203B41FA5}">
                      <a16:colId xmlns:a16="http://schemas.microsoft.com/office/drawing/2014/main" val="1398108879"/>
                    </a:ext>
                  </a:extLst>
                </a:gridCol>
              </a:tblGrid>
              <a:tr h="1198829">
                <a:tc>
                  <a:txBody>
                    <a:bodyPr/>
                    <a:lstStyle/>
                    <a:p>
                      <a:pPr>
                        <a:lnSpc>
                          <a:spcPct val="115000"/>
                        </a:lnSpc>
                        <a:spcAft>
                          <a:spcPts val="600"/>
                        </a:spcAft>
                      </a:pPr>
                      <a:endParaRPr lang="es-C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600"/>
                        </a:spcAft>
                      </a:pPr>
                      <a:r>
                        <a:rPr lang="es-ES_tradnl" sz="1400" dirty="0">
                          <a:effectLst/>
                        </a:rPr>
                        <a:t> </a:t>
                      </a:r>
                      <a:endParaRPr lang="es-CU" sz="1100" dirty="0">
                        <a:effectLst/>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UNIVERSIDAD AGRARIA DE LA HABANA</a:t>
                      </a:r>
                      <a:endParaRPr lang="es-CU" sz="1600" dirty="0">
                        <a:solidFill>
                          <a:schemeClr val="tx1">
                            <a:lumMod val="75000"/>
                          </a:schemeClr>
                        </a:solidFill>
                        <a:effectLst/>
                        <a:latin typeface="Arial" panose="020B0604020202020204" pitchFamily="34" charset="0"/>
                        <a:cs typeface="Arial" panose="020B0604020202020204" pitchFamily="34" charset="0"/>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“Fructuoso Rodríguez Pérez”</a:t>
                      </a:r>
                    </a:p>
                    <a:p>
                      <a:pPr algn="ctr">
                        <a:lnSpc>
                          <a:spcPct val="100000"/>
                        </a:lnSpc>
                        <a:spcAft>
                          <a:spcPts val="0"/>
                        </a:spcAft>
                      </a:pPr>
                      <a:endParaRPr lang="es-CU" sz="1600" dirty="0">
                        <a:solidFill>
                          <a:schemeClr val="tx1">
                            <a:lumMod val="75000"/>
                          </a:schemeClr>
                        </a:solidFill>
                        <a:effectLst/>
                        <a:latin typeface="Arial" panose="020B0604020202020204" pitchFamily="34" charset="0"/>
                        <a:cs typeface="Arial" panose="020B0604020202020204" pitchFamily="34" charset="0"/>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INSTITUTO NACIONAL DE CIENCIAS AGRÍCOLAS</a:t>
                      </a:r>
                      <a:endParaRPr lang="es-CU" sz="1600" dirty="0">
                        <a:solidFill>
                          <a:schemeClr val="tx1">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600"/>
                        </a:spcAft>
                      </a:pPr>
                      <a:endParaRPr lang="es-C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770047"/>
                  </a:ext>
                </a:extLst>
              </a:tr>
            </a:tbl>
          </a:graphicData>
        </a:graphic>
      </p:graphicFrame>
      <p:pic>
        <p:nvPicPr>
          <p:cNvPr id="2050" name="0 Imagen">
            <a:extLst>
              <a:ext uri="{FF2B5EF4-FFF2-40B4-BE49-F238E27FC236}">
                <a16:creationId xmlns:a16="http://schemas.microsoft.com/office/drawing/2014/main" id="{3B269D53-A3F9-4E06-90FF-193F56A1FD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8284" y="412052"/>
            <a:ext cx="10287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descr="F:\00 Identidad\Identidad INCA-20.png">
            <a:extLst>
              <a:ext uri="{FF2B5EF4-FFF2-40B4-BE49-F238E27FC236}">
                <a16:creationId xmlns:a16="http://schemas.microsoft.com/office/drawing/2014/main" id="{CD67DC77-78EA-4FBD-A60C-3102A0982B9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8199" y="246430"/>
            <a:ext cx="742950" cy="1359945"/>
          </a:xfrm>
          <a:prstGeom prst="rect">
            <a:avLst/>
          </a:prstGeom>
          <a:noFill/>
          <a:ln>
            <a:noFill/>
          </a:ln>
        </p:spPr>
      </p:pic>
      <p:sp>
        <p:nvSpPr>
          <p:cNvPr id="13" name="Subtítulo 2">
            <a:extLst>
              <a:ext uri="{FF2B5EF4-FFF2-40B4-BE49-F238E27FC236}">
                <a16:creationId xmlns:a16="http://schemas.microsoft.com/office/drawing/2014/main" id="{37CA79DD-C289-480C-B31C-91BDE6A5EDA6}"/>
              </a:ext>
            </a:extLst>
          </p:cNvPr>
          <p:cNvSpPr>
            <a:spLocks noGrp="1"/>
          </p:cNvSpPr>
          <p:nvPr>
            <p:ph type="subTitle" idx="1"/>
          </p:nvPr>
        </p:nvSpPr>
        <p:spPr>
          <a:xfrm>
            <a:off x="4077815" y="2151309"/>
            <a:ext cx="4011642" cy="398948"/>
          </a:xfrm>
        </p:spPr>
        <p:txBody>
          <a:bodyPr>
            <a:normAutofit/>
          </a:bodyPr>
          <a:lstStyle/>
          <a:p>
            <a:r>
              <a:rPr lang="es-ES" sz="2000" b="1" dirty="0">
                <a:solidFill>
                  <a:schemeClr val="tx1">
                    <a:lumMod val="75000"/>
                  </a:schemeClr>
                </a:solidFill>
                <a:latin typeface="Arial" panose="020B0604020202020204" pitchFamily="34" charset="0"/>
                <a:cs typeface="Arial" panose="020B0604020202020204" pitchFamily="34" charset="0"/>
              </a:rPr>
              <a:t>Maestría en </a:t>
            </a:r>
            <a:r>
              <a:rPr lang="es-ES" sz="2000" b="1" dirty="0" err="1">
                <a:solidFill>
                  <a:schemeClr val="tx1">
                    <a:lumMod val="75000"/>
                  </a:schemeClr>
                </a:solidFill>
                <a:latin typeface="Arial" panose="020B0604020202020204" pitchFamily="34" charset="0"/>
                <a:cs typeface="Arial" panose="020B0604020202020204" pitchFamily="34" charset="0"/>
              </a:rPr>
              <a:t>Biomatemática</a:t>
            </a:r>
            <a:endParaRPr lang="es-MX" sz="2000" b="1" dirty="0">
              <a:solidFill>
                <a:schemeClr val="tx1">
                  <a:lumMod val="75000"/>
                </a:schemeClr>
              </a:solidFill>
              <a:latin typeface="Arial" panose="020B0604020202020204" pitchFamily="34" charset="0"/>
              <a:cs typeface="Arial" panose="020B0604020202020204" pitchFamily="34" charset="0"/>
            </a:endParaRPr>
          </a:p>
        </p:txBody>
      </p:sp>
      <p:sp>
        <p:nvSpPr>
          <p:cNvPr id="14" name="Subtítulo 2">
            <a:extLst>
              <a:ext uri="{FF2B5EF4-FFF2-40B4-BE49-F238E27FC236}">
                <a16:creationId xmlns:a16="http://schemas.microsoft.com/office/drawing/2014/main" id="{50C6BD8D-A622-4B1D-8B9C-3DC61DA06C32}"/>
              </a:ext>
            </a:extLst>
          </p:cNvPr>
          <p:cNvSpPr txBox="1">
            <a:spLocks/>
          </p:cNvSpPr>
          <p:nvPr/>
        </p:nvSpPr>
        <p:spPr>
          <a:xfrm>
            <a:off x="4637823" y="6467601"/>
            <a:ext cx="2891626" cy="3782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800" dirty="0">
                <a:solidFill>
                  <a:schemeClr val="bg2"/>
                </a:solidFill>
                <a:latin typeface="Arial" panose="020B0604020202020204" pitchFamily="34" charset="0"/>
                <a:cs typeface="Arial" panose="020B0604020202020204" pitchFamily="34" charset="0"/>
              </a:rPr>
              <a:t>Mayabeque, </a:t>
            </a:r>
            <a:r>
              <a:rPr lang="es-ES" sz="1800" dirty="0" smtClean="0">
                <a:solidFill>
                  <a:schemeClr val="bg2"/>
                </a:solidFill>
                <a:latin typeface="Arial" panose="020B0604020202020204" pitchFamily="34" charset="0"/>
                <a:cs typeface="Arial" panose="020B0604020202020204" pitchFamily="34" charset="0"/>
              </a:rPr>
              <a:t>2022</a:t>
            </a:r>
            <a:endParaRPr lang="es-CU" sz="1800" dirty="0">
              <a:solidFill>
                <a:schemeClr val="bg2"/>
              </a:solidFill>
              <a:latin typeface="Arial" panose="020B0604020202020204" pitchFamily="34" charset="0"/>
              <a:cs typeface="Arial" panose="020B0604020202020204" pitchFamily="34" charset="0"/>
            </a:endParaRPr>
          </a:p>
          <a:p>
            <a:pPr algn="l"/>
            <a:endParaRPr lang="es-ES" sz="1600" dirty="0">
              <a:solidFill>
                <a:schemeClr val="tx2">
                  <a:lumMod val="60000"/>
                  <a:lumOff val="40000"/>
                </a:schemeClr>
              </a:solidFill>
              <a:latin typeface="ITC Officina Serif Std Book" panose="02060506040203020204" pitchFamily="18" charset="0"/>
            </a:endParaRPr>
          </a:p>
        </p:txBody>
      </p:sp>
      <p:sp>
        <p:nvSpPr>
          <p:cNvPr id="2" name="Título 1"/>
          <p:cNvSpPr>
            <a:spLocks noGrp="1"/>
          </p:cNvSpPr>
          <p:nvPr>
            <p:ph type="ctrTitle"/>
          </p:nvPr>
        </p:nvSpPr>
        <p:spPr>
          <a:xfrm>
            <a:off x="567396" y="3123993"/>
            <a:ext cx="11057206" cy="1436789"/>
          </a:xfrm>
          <a:solidFill>
            <a:srgbClr val="FFFFFF"/>
          </a:solidFill>
        </p:spPr>
        <p:txBody>
          <a:bodyPr>
            <a:noAutofit/>
          </a:bodyPr>
          <a:lstStyle/>
          <a:p>
            <a:r>
              <a:rPr lang="es-ES_tradnl" sz="3200" b="1" dirty="0">
                <a:solidFill>
                  <a:schemeClr val="tx1">
                    <a:lumMod val="75000"/>
                  </a:schemeClr>
                </a:solidFill>
                <a:latin typeface="Arial" panose="020B0604020202020204" pitchFamily="34" charset="0"/>
                <a:cs typeface="Arial" panose="020B0604020202020204" pitchFamily="34" charset="0"/>
              </a:rPr>
              <a:t>“Uso del Sistema de Apoyo para toma de Decisiones de Transferencia </a:t>
            </a:r>
            <a:r>
              <a:rPr lang="es-ES_tradnl" sz="3200" b="1" dirty="0" err="1">
                <a:solidFill>
                  <a:schemeClr val="tx1">
                    <a:lumMod val="75000"/>
                  </a:schemeClr>
                </a:solidFill>
                <a:latin typeface="Arial" panose="020B0604020202020204" pitchFamily="34" charset="0"/>
                <a:cs typeface="Arial" panose="020B0604020202020204" pitchFamily="34" charset="0"/>
              </a:rPr>
              <a:t>Agrotecnológica</a:t>
            </a:r>
            <a:r>
              <a:rPr lang="es-ES_tradnl" sz="3200" b="1" dirty="0">
                <a:solidFill>
                  <a:schemeClr val="tx1">
                    <a:lumMod val="75000"/>
                  </a:schemeClr>
                </a:solidFill>
                <a:latin typeface="Arial" panose="020B0604020202020204" pitchFamily="34" charset="0"/>
                <a:cs typeface="Arial" panose="020B0604020202020204" pitchFamily="34" charset="0"/>
              </a:rPr>
              <a:t> (DSSAT) para estimar el rendimiento en tomate, cultivares Amalia y </a:t>
            </a:r>
            <a:r>
              <a:rPr lang="es-ES_tradnl" sz="3200" b="1" dirty="0" err="1">
                <a:solidFill>
                  <a:schemeClr val="tx1">
                    <a:lumMod val="75000"/>
                  </a:schemeClr>
                </a:solidFill>
                <a:latin typeface="Arial" panose="020B0604020202020204" pitchFamily="34" charset="0"/>
                <a:cs typeface="Arial" panose="020B0604020202020204" pitchFamily="34" charset="0"/>
              </a:rPr>
              <a:t>Elbita</a:t>
            </a:r>
            <a:r>
              <a:rPr lang="es-ES_tradnl" sz="3200" b="1" dirty="0">
                <a:solidFill>
                  <a:schemeClr val="tx1">
                    <a:lumMod val="75000"/>
                  </a:schemeClr>
                </a:solidFill>
                <a:latin typeface="Arial" panose="020B0604020202020204" pitchFamily="34" charset="0"/>
                <a:cs typeface="Arial" panose="020B0604020202020204" pitchFamily="34" charset="0"/>
              </a:rPr>
              <a:t> ”</a:t>
            </a:r>
            <a:endParaRPr lang="en-US" sz="3200" dirty="0">
              <a:solidFill>
                <a:schemeClr val="tx1">
                  <a:lumMod val="75000"/>
                </a:schemeClr>
              </a:solidFill>
              <a:latin typeface="Arial" panose="020B0604020202020204" pitchFamily="34" charset="0"/>
              <a:cs typeface="Arial" panose="020B0604020202020204" pitchFamily="34" charset="0"/>
            </a:endParaRPr>
          </a:p>
        </p:txBody>
      </p:sp>
      <p:sp>
        <p:nvSpPr>
          <p:cNvPr id="4" name="Subtítulo 2"/>
          <p:cNvSpPr txBox="1">
            <a:spLocks/>
          </p:cNvSpPr>
          <p:nvPr/>
        </p:nvSpPr>
        <p:spPr>
          <a:xfrm>
            <a:off x="4077815" y="4920216"/>
            <a:ext cx="5123334" cy="12240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1900" dirty="0">
                <a:solidFill>
                  <a:schemeClr val="bg2"/>
                </a:solidFill>
                <a:latin typeface="Arial" panose="020B0604020202020204" pitchFamily="34" charset="0"/>
                <a:cs typeface="Arial" panose="020B0604020202020204" pitchFamily="34" charset="0"/>
              </a:rPr>
              <a:t>Autor: 	Ing. </a:t>
            </a:r>
            <a:r>
              <a:rPr lang="es-ES" sz="1900" dirty="0" smtClean="0">
                <a:solidFill>
                  <a:schemeClr val="bg2"/>
                </a:solidFill>
                <a:latin typeface="Arial" panose="020B0604020202020204" pitchFamily="34" charset="0"/>
                <a:cs typeface="Arial" panose="020B0604020202020204" pitchFamily="34" charset="0"/>
              </a:rPr>
              <a:t>Sergio León Matos</a:t>
            </a:r>
            <a:endParaRPr lang="es-ES" sz="1900" dirty="0">
              <a:solidFill>
                <a:schemeClr val="bg2"/>
              </a:solidFill>
              <a:latin typeface="Arial" panose="020B0604020202020204" pitchFamily="34" charset="0"/>
              <a:cs typeface="Arial" panose="020B0604020202020204" pitchFamily="34" charset="0"/>
            </a:endParaRPr>
          </a:p>
          <a:p>
            <a:pPr algn="l">
              <a:spcBef>
                <a:spcPts val="0"/>
              </a:spcBef>
            </a:pPr>
            <a:endParaRPr lang="es-ES" sz="1900" dirty="0">
              <a:solidFill>
                <a:schemeClr val="bg2"/>
              </a:solidFill>
              <a:latin typeface="Arial" panose="020B0604020202020204" pitchFamily="34" charset="0"/>
              <a:cs typeface="Arial" panose="020B0604020202020204" pitchFamily="34" charset="0"/>
            </a:endParaRPr>
          </a:p>
          <a:p>
            <a:pPr algn="l">
              <a:spcBef>
                <a:spcPts val="0"/>
              </a:spcBef>
            </a:pPr>
            <a:r>
              <a:rPr lang="es-ES" sz="1900" dirty="0">
                <a:solidFill>
                  <a:schemeClr val="bg2"/>
                </a:solidFill>
                <a:latin typeface="Arial" panose="020B0604020202020204" pitchFamily="34" charset="0"/>
                <a:cs typeface="Arial" panose="020B0604020202020204" pitchFamily="34" charset="0"/>
              </a:rPr>
              <a:t>Tutores: </a:t>
            </a:r>
            <a:r>
              <a:rPr lang="es-ES" sz="1900" dirty="0" err="1" smtClean="0">
                <a:solidFill>
                  <a:schemeClr val="bg2"/>
                </a:solidFill>
                <a:latin typeface="Arial" panose="020B0604020202020204" pitchFamily="34" charset="0"/>
                <a:cs typeface="Arial" panose="020B0604020202020204" pitchFamily="34" charset="0"/>
              </a:rPr>
              <a:t>Dr.C</a:t>
            </a:r>
            <a:r>
              <a:rPr lang="es-ES" sz="1900" dirty="0">
                <a:solidFill>
                  <a:schemeClr val="bg2"/>
                </a:solidFill>
                <a:latin typeface="Arial" panose="020B0604020202020204" pitchFamily="34" charset="0"/>
                <a:cs typeface="Arial" panose="020B0604020202020204" pitchFamily="34" charset="0"/>
              </a:rPr>
              <a:t>. René Florido </a:t>
            </a:r>
            <a:r>
              <a:rPr lang="es-ES" sz="1900" dirty="0" err="1">
                <a:solidFill>
                  <a:schemeClr val="bg2"/>
                </a:solidFill>
                <a:latin typeface="Arial" panose="020B0604020202020204" pitchFamily="34" charset="0"/>
                <a:cs typeface="Arial" panose="020B0604020202020204" pitchFamily="34" charset="0"/>
              </a:rPr>
              <a:t>Bacallao</a:t>
            </a:r>
            <a:endParaRPr lang="es-CU" sz="1900" dirty="0">
              <a:solidFill>
                <a:schemeClr val="bg2"/>
              </a:solidFill>
              <a:latin typeface="Arial" panose="020B0604020202020204" pitchFamily="34" charset="0"/>
              <a:cs typeface="Arial" panose="020B0604020202020204" pitchFamily="34" charset="0"/>
            </a:endParaRPr>
          </a:p>
          <a:p>
            <a:pPr algn="l">
              <a:spcBef>
                <a:spcPts val="0"/>
              </a:spcBef>
            </a:pPr>
            <a:r>
              <a:rPr lang="es-ES" sz="1900" dirty="0">
                <a:solidFill>
                  <a:schemeClr val="bg2"/>
                </a:solidFill>
                <a:latin typeface="Arial" panose="020B0604020202020204" pitchFamily="34" charset="0"/>
                <a:cs typeface="Arial" panose="020B0604020202020204" pitchFamily="34" charset="0"/>
              </a:rPr>
              <a:t>	</a:t>
            </a:r>
            <a:r>
              <a:rPr lang="es-ES" sz="1900" dirty="0" err="1" smtClean="0">
                <a:solidFill>
                  <a:schemeClr val="bg2"/>
                </a:solidFill>
                <a:latin typeface="Arial" panose="020B0604020202020204" pitchFamily="34" charset="0"/>
                <a:cs typeface="Arial" panose="020B0604020202020204" pitchFamily="34" charset="0"/>
              </a:rPr>
              <a:t>Dra.C</a:t>
            </a:r>
            <a:r>
              <a:rPr lang="es-ES" sz="1900" dirty="0">
                <a:solidFill>
                  <a:schemeClr val="bg2"/>
                </a:solidFill>
                <a:latin typeface="Arial" panose="020B0604020202020204" pitchFamily="34" charset="0"/>
                <a:cs typeface="Arial" panose="020B0604020202020204" pitchFamily="34" charset="0"/>
              </a:rPr>
              <a:t>. </a:t>
            </a:r>
            <a:r>
              <a:rPr lang="es-ES" sz="1900" dirty="0" smtClean="0">
                <a:solidFill>
                  <a:schemeClr val="bg2"/>
                </a:solidFill>
                <a:latin typeface="Arial" panose="020B0604020202020204" pitchFamily="34" charset="0"/>
                <a:cs typeface="Arial" panose="020B0604020202020204" pitchFamily="34" charset="0"/>
              </a:rPr>
              <a:t>Marilyn Florido </a:t>
            </a:r>
            <a:r>
              <a:rPr lang="es-ES" sz="1900" dirty="0" err="1">
                <a:solidFill>
                  <a:schemeClr val="bg2"/>
                </a:solidFill>
                <a:latin typeface="Arial" panose="020B0604020202020204" pitchFamily="34" charset="0"/>
                <a:cs typeface="Arial" panose="020B0604020202020204" pitchFamily="34" charset="0"/>
              </a:rPr>
              <a:t>Bacallao</a:t>
            </a:r>
            <a:endParaRPr lang="es-CU" sz="1900" dirty="0">
              <a:solidFill>
                <a:schemeClr val="bg2"/>
              </a:solidFill>
              <a:latin typeface="Arial" panose="020B0604020202020204" pitchFamily="34" charset="0"/>
              <a:cs typeface="Arial" panose="020B0604020202020204" pitchFamily="34" charset="0"/>
            </a:endParaRPr>
          </a:p>
          <a:p>
            <a:pPr algn="l"/>
            <a:endParaRPr lang="es-ES" sz="1600" dirty="0">
              <a:solidFill>
                <a:schemeClr val="tx2">
                  <a:lumMod val="60000"/>
                  <a:lumOff val="40000"/>
                </a:schemeClr>
              </a:solidFill>
              <a:latin typeface="ITC Officina Serif Std Book" panose="02060506040203020204" pitchFamily="18" charset="0"/>
            </a:endParaRPr>
          </a:p>
        </p:txBody>
      </p:sp>
    </p:spTree>
    <p:extLst>
      <p:ext uri="{BB962C8B-B14F-4D97-AF65-F5344CB8AC3E}">
        <p14:creationId xmlns:p14="http://schemas.microsoft.com/office/powerpoint/2010/main" val="1250571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3280954" y="300797"/>
            <a:ext cx="3877019" cy="659442"/>
          </a:xfrm>
        </p:spPr>
        <p:txBody>
          <a:bodyPr>
            <a:normAutofit/>
          </a:bodyPr>
          <a:lstStyle/>
          <a:p>
            <a:r>
              <a:rPr lang="es-ES" sz="3600" b="1" dirty="0">
                <a:solidFill>
                  <a:schemeClr val="tx1">
                    <a:lumMod val="75000"/>
                  </a:schemeClr>
                </a:solidFill>
                <a:latin typeface="Arial" panose="020B0604020202020204" pitchFamily="34" charset="0"/>
                <a:cs typeface="Arial" panose="020B0604020202020204" pitchFamily="34" charset="0"/>
              </a:rPr>
              <a:t>INTRODUCCIÓN</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6" name="TextBox 5"/>
          <p:cNvSpPr txBox="1"/>
          <p:nvPr/>
        </p:nvSpPr>
        <p:spPr>
          <a:xfrm>
            <a:off x="4346850" y="6229498"/>
            <a:ext cx="3683717" cy="369332"/>
          </a:xfrm>
          <a:prstGeom prst="rect">
            <a:avLst/>
          </a:prstGeom>
          <a:noFill/>
        </p:spPr>
        <p:txBody>
          <a:bodyPr wrap="square" rtlCol="0">
            <a:spAutoFit/>
          </a:bodyPr>
          <a:lstStyle/>
          <a:p>
            <a:r>
              <a:rPr lang="es-ES" dirty="0" smtClean="0">
                <a:solidFill>
                  <a:schemeClr val="tx1">
                    <a:lumMod val="75000"/>
                  </a:schemeClr>
                </a:solidFill>
                <a:latin typeface="Arial" panose="020B0604020202020204" pitchFamily="34" charset="0"/>
                <a:cs typeface="Arial" panose="020B0604020202020204" pitchFamily="34" charset="0"/>
              </a:rPr>
              <a:t> </a:t>
            </a:r>
            <a:r>
              <a:rPr lang="es-ES" dirty="0">
                <a:solidFill>
                  <a:schemeClr val="tx1">
                    <a:lumMod val="75000"/>
                  </a:schemeClr>
                </a:solidFill>
                <a:latin typeface="Arial" panose="020B0604020202020204" pitchFamily="34" charset="0"/>
                <a:cs typeface="Arial" panose="020B0604020202020204" pitchFamily="34" charset="0"/>
              </a:rPr>
              <a:t>(OCEI, 2017</a:t>
            </a:r>
            <a:r>
              <a:rPr lang="es-ES" dirty="0" smtClean="0">
                <a:solidFill>
                  <a:schemeClr val="tx1">
                    <a:lumMod val="75000"/>
                  </a:schemeClr>
                </a:solidFill>
                <a:latin typeface="Arial" panose="020B0604020202020204" pitchFamily="34" charset="0"/>
                <a:cs typeface="Arial" panose="020B0604020202020204" pitchFamily="34" charset="0"/>
              </a:rPr>
              <a:t>), (FAOSTAT, 2020)</a:t>
            </a:r>
            <a:endParaRPr lang="es-ES" dirty="0">
              <a:solidFill>
                <a:schemeClr val="tx1">
                  <a:lumMod val="75000"/>
                </a:schemeClr>
              </a:solidFill>
              <a:latin typeface="Arial" panose="020B0604020202020204" pitchFamily="34" charset="0"/>
              <a:cs typeface="Arial" panose="020B0604020202020204" pitchFamily="34" charset="0"/>
            </a:endParaRPr>
          </a:p>
        </p:txBody>
      </p:sp>
      <p:grpSp>
        <p:nvGrpSpPr>
          <p:cNvPr id="4" name="Grupo 3"/>
          <p:cNvGrpSpPr/>
          <p:nvPr/>
        </p:nvGrpSpPr>
        <p:grpSpPr>
          <a:xfrm>
            <a:off x="1821135" y="1747743"/>
            <a:ext cx="3767968" cy="3545574"/>
            <a:chOff x="905734" y="1646900"/>
            <a:chExt cx="2588409" cy="2885445"/>
          </a:xfrm>
        </p:grpSpPr>
        <p:pic>
          <p:nvPicPr>
            <p:cNvPr id="15" name="Imagen 14"/>
            <p:cNvPicPr>
              <a:picLocks noChangeAspect="1"/>
            </p:cNvPicPr>
            <p:nvPr/>
          </p:nvPicPr>
          <p:blipFill>
            <a:blip r:embed="rId4"/>
            <a:stretch>
              <a:fillRect/>
            </a:stretch>
          </p:blipFill>
          <p:spPr>
            <a:xfrm>
              <a:off x="905734" y="1646900"/>
              <a:ext cx="2506164" cy="2623729"/>
            </a:xfrm>
            <a:prstGeom prst="rect">
              <a:avLst/>
            </a:prstGeom>
          </p:spPr>
        </p:pic>
        <p:pic>
          <p:nvPicPr>
            <p:cNvPr id="8" name="Picture 6" descr="ᐈ Tomates imágenes de stock, fotos tomate | descargar en Depositphotos®"/>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122" b="91878" l="14844" r="85547"/>
                      </a14:imgEffect>
                    </a14:imgLayer>
                  </a14:imgProps>
                </a:ext>
              </a:extLst>
            </a:blip>
            <a:srcRect l="15957" r="10638" b="5120"/>
            <a:stretch>
              <a:fillRect/>
            </a:stretch>
          </p:blipFill>
          <p:spPr bwMode="auto">
            <a:xfrm>
              <a:off x="1851069" y="3032147"/>
              <a:ext cx="1643074" cy="1500198"/>
            </a:xfrm>
            <a:prstGeom prst="rect">
              <a:avLst/>
            </a:prstGeom>
            <a:noFill/>
          </p:spPr>
        </p:pic>
      </p:grpSp>
      <p:sp>
        <p:nvSpPr>
          <p:cNvPr id="10" name="Plus 9"/>
          <p:cNvSpPr/>
          <p:nvPr/>
        </p:nvSpPr>
        <p:spPr>
          <a:xfrm>
            <a:off x="6151964" y="1846691"/>
            <a:ext cx="499474" cy="424413"/>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redondeado 21"/>
          <p:cNvSpPr/>
          <p:nvPr/>
        </p:nvSpPr>
        <p:spPr>
          <a:xfrm>
            <a:off x="6785946" y="1796448"/>
            <a:ext cx="2807680" cy="408623"/>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smtClean="0">
                <a:solidFill>
                  <a:schemeClr val="tx1">
                    <a:lumMod val="75000"/>
                  </a:schemeClr>
                </a:solidFill>
                <a:latin typeface="Arial" panose="020B0604020202020204" pitchFamily="34" charset="0"/>
                <a:ea typeface="Calibri" panose="020F0502020204030204" pitchFamily="34" charset="0"/>
              </a:rPr>
              <a:t>30% producción hortícola</a:t>
            </a:r>
          </a:p>
        </p:txBody>
      </p:sp>
      <p:sp>
        <p:nvSpPr>
          <p:cNvPr id="23" name="Rectángulo redondeado 22"/>
          <p:cNvSpPr/>
          <p:nvPr/>
        </p:nvSpPr>
        <p:spPr>
          <a:xfrm>
            <a:off x="5952227" y="2879779"/>
            <a:ext cx="4626126"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smtClean="0">
                <a:solidFill>
                  <a:schemeClr val="tx1">
                    <a:lumMod val="75000"/>
                  </a:schemeClr>
                </a:solidFill>
                <a:latin typeface="Arial" panose="020B0604020202020204" pitchFamily="34" charset="0"/>
                <a:cs typeface="Arial" panose="020B0604020202020204" pitchFamily="34" charset="0"/>
              </a:rPr>
              <a:t>Superficie de </a:t>
            </a:r>
            <a:r>
              <a:rPr lang="es-ES" dirty="0">
                <a:solidFill>
                  <a:schemeClr val="tx1">
                    <a:lumMod val="75000"/>
                  </a:schemeClr>
                </a:solidFill>
                <a:latin typeface="Arial" panose="020B0604020202020204" pitchFamily="34" charset="0"/>
                <a:cs typeface="Arial" panose="020B0604020202020204" pitchFamily="34" charset="0"/>
              </a:rPr>
              <a:t>siembra de 5 millones de </a:t>
            </a:r>
            <a:r>
              <a:rPr lang="es-ES" dirty="0" smtClean="0">
                <a:solidFill>
                  <a:schemeClr val="tx1">
                    <a:lumMod val="75000"/>
                  </a:schemeClr>
                </a:solidFill>
                <a:latin typeface="Arial" panose="020B0604020202020204" pitchFamily="34" charset="0"/>
                <a:cs typeface="Arial" panose="020B0604020202020204" pitchFamily="34" charset="0"/>
              </a:rPr>
              <a:t>ha</a:t>
            </a:r>
            <a:endParaRPr lang="es-ES" dirty="0">
              <a:solidFill>
                <a:schemeClr val="tx1">
                  <a:lumMod val="75000"/>
                </a:schemeClr>
              </a:solidFill>
              <a:latin typeface="Arial" panose="020B0604020202020204" pitchFamily="34" charset="0"/>
              <a:cs typeface="Arial" panose="020B0604020202020204" pitchFamily="34" charset="0"/>
            </a:endParaRPr>
          </a:p>
          <a:p>
            <a:pPr algn="just"/>
            <a:endParaRPr lang="es-ES" dirty="0" smtClean="0">
              <a:solidFill>
                <a:schemeClr val="tx1">
                  <a:lumMod val="75000"/>
                </a:schemeClr>
              </a:solidFill>
              <a:latin typeface="Arial" panose="020B0604020202020204" pitchFamily="34" charset="0"/>
              <a:ea typeface="Calibri" panose="020F0502020204030204" pitchFamily="34" charset="0"/>
            </a:endParaRPr>
          </a:p>
        </p:txBody>
      </p:sp>
      <p:sp>
        <p:nvSpPr>
          <p:cNvPr id="24" name="Rectángulo redondeado 23"/>
          <p:cNvSpPr/>
          <p:nvPr/>
        </p:nvSpPr>
        <p:spPr>
          <a:xfrm>
            <a:off x="6188708" y="4173504"/>
            <a:ext cx="4307183"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dirty="0">
                <a:solidFill>
                  <a:schemeClr val="tx1">
                    <a:lumMod val="75000"/>
                  </a:schemeClr>
                </a:solidFill>
                <a:latin typeface="Arial" panose="020B0604020202020204" pitchFamily="34" charset="0"/>
                <a:ea typeface="Calibri" panose="020F0502020204030204" pitchFamily="34" charset="0"/>
              </a:rPr>
              <a:t>Producciones de 171 millones de t año</a:t>
            </a:r>
            <a:endParaRPr lang="en-US" dirty="0">
              <a:solidFill>
                <a:schemeClr val="tx1">
                  <a:lumMod val="75000"/>
                </a:schemeClr>
              </a:solidFill>
            </a:endParaRPr>
          </a:p>
          <a:p>
            <a:pPr algn="just"/>
            <a:endParaRPr lang="es-ES" dirty="0" smtClean="0">
              <a:solidFill>
                <a:schemeClr val="tx1">
                  <a:lumMod val="75000"/>
                </a:schemeClr>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805864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ítulo 1"/>
          <p:cNvSpPr>
            <a:spLocks noGrp="1"/>
          </p:cNvSpPr>
          <p:nvPr>
            <p:ph type="title"/>
          </p:nvPr>
        </p:nvSpPr>
        <p:spPr>
          <a:xfrm>
            <a:off x="838200" y="365128"/>
            <a:ext cx="3877019" cy="659442"/>
          </a:xfrm>
        </p:spPr>
        <p:txBody>
          <a:bodyPr>
            <a:normAutofit/>
          </a:bodyPr>
          <a:lstStyle/>
          <a:p>
            <a:r>
              <a:rPr lang="es-ES" sz="3600" b="1" dirty="0">
                <a:solidFill>
                  <a:schemeClr val="tx1">
                    <a:lumMod val="75000"/>
                  </a:schemeClr>
                </a:solidFill>
                <a:latin typeface="Arial" panose="020B0604020202020204" pitchFamily="34" charset="0"/>
                <a:cs typeface="Arial" panose="020B0604020202020204" pitchFamily="34" charset="0"/>
              </a:rPr>
              <a:t>INTRODUCCIÓN</a:t>
            </a:r>
            <a:endParaRPr lang="es-MX" sz="3600" b="1" dirty="0">
              <a:solidFill>
                <a:schemeClr val="tx1">
                  <a:lumMod val="75000"/>
                </a:schemeClr>
              </a:solidFill>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1109391" y="1580791"/>
            <a:ext cx="2567124" cy="1032944"/>
          </a:xfrm>
          <a:prstGeom prst="rect">
            <a:avLst/>
          </a:prstGeom>
        </p:spPr>
      </p:pic>
      <p:graphicFrame>
        <p:nvGraphicFramePr>
          <p:cNvPr id="21" name="Gráfico 20"/>
          <p:cNvGraphicFramePr/>
          <p:nvPr>
            <p:extLst>
              <p:ext uri="{D42A27DB-BD31-4B8C-83A1-F6EECF244321}">
                <p14:modId xmlns:p14="http://schemas.microsoft.com/office/powerpoint/2010/main" val="2382327077"/>
              </p:ext>
            </p:extLst>
          </p:nvPr>
        </p:nvGraphicFramePr>
        <p:xfrm>
          <a:off x="231264" y="2208183"/>
          <a:ext cx="4212782" cy="2627184"/>
        </p:xfrm>
        <a:graphic>
          <a:graphicData uri="http://schemas.openxmlformats.org/drawingml/2006/chart">
            <c:chart xmlns:c="http://schemas.openxmlformats.org/drawingml/2006/chart" xmlns:r="http://schemas.openxmlformats.org/officeDocument/2006/relationships" r:id="rId6"/>
          </a:graphicData>
        </a:graphic>
      </p:graphicFrame>
      <p:sp>
        <p:nvSpPr>
          <p:cNvPr id="23" name="Rectángulo 22"/>
          <p:cNvSpPr/>
          <p:nvPr/>
        </p:nvSpPr>
        <p:spPr>
          <a:xfrm>
            <a:off x="231264" y="5034723"/>
            <a:ext cx="2290867" cy="646331"/>
          </a:xfrm>
          <a:prstGeom prst="rect">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spAutoFit/>
          </a:bodyPr>
          <a:lstStyle/>
          <a:p>
            <a:r>
              <a:rPr lang="es-ES" dirty="0">
                <a:solidFill>
                  <a:schemeClr val="bg1">
                    <a:lumMod val="60000"/>
                    <a:lumOff val="40000"/>
                  </a:schemeClr>
                </a:solidFill>
                <a:latin typeface="Arial" panose="020B0604020202020204" pitchFamily="34" charset="0"/>
                <a:cs typeface="Arial" panose="020B0604020202020204" pitchFamily="34" charset="0"/>
              </a:rPr>
              <a:t>n</a:t>
            </a:r>
            <a:r>
              <a:rPr lang="es-ES" dirty="0" smtClean="0">
                <a:solidFill>
                  <a:schemeClr val="bg1">
                    <a:lumMod val="60000"/>
                    <a:lumOff val="40000"/>
                  </a:schemeClr>
                </a:solidFill>
                <a:latin typeface="Arial" panose="020B0604020202020204" pitchFamily="34" charset="0"/>
                <a:cs typeface="Arial" panose="020B0604020202020204" pitchFamily="34" charset="0"/>
              </a:rPr>
              <a:t>ivel </a:t>
            </a:r>
            <a:r>
              <a:rPr lang="es-ES" dirty="0">
                <a:solidFill>
                  <a:schemeClr val="bg1">
                    <a:lumMod val="60000"/>
                    <a:lumOff val="40000"/>
                  </a:schemeClr>
                </a:solidFill>
                <a:latin typeface="Arial" panose="020B0604020202020204" pitchFamily="34" charset="0"/>
                <a:cs typeface="Arial" panose="020B0604020202020204" pitchFamily="34" charset="0"/>
              </a:rPr>
              <a:t>de producción </a:t>
            </a:r>
            <a:endParaRPr lang="es-ES" b="1" dirty="0" smtClean="0">
              <a:solidFill>
                <a:schemeClr val="bg1">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r>
              <a:rPr lang="es-ES" b="1" dirty="0" smtClean="0">
                <a:solidFill>
                  <a:schemeClr val="bg1">
                    <a:lumMod val="60000"/>
                    <a:lumOff val="40000"/>
                  </a:schemeClr>
                </a:solidFill>
                <a:latin typeface="Arial" panose="020B0604020202020204" pitchFamily="34" charset="0"/>
                <a:ea typeface="Calibri" panose="020F0502020204030204" pitchFamily="34" charset="0"/>
              </a:rPr>
              <a:t>800 </a:t>
            </a:r>
            <a:r>
              <a:rPr lang="es-ES" b="1" dirty="0">
                <a:solidFill>
                  <a:schemeClr val="bg1">
                    <a:lumMod val="60000"/>
                    <a:lumOff val="40000"/>
                  </a:schemeClr>
                </a:solidFill>
                <a:latin typeface="Arial" panose="020B0604020202020204" pitchFamily="34" charset="0"/>
                <a:ea typeface="Calibri" panose="020F0502020204030204" pitchFamily="34" charset="0"/>
              </a:rPr>
              <a:t>000 t año</a:t>
            </a:r>
            <a:r>
              <a:rPr lang="es-ES" b="1" baseline="30000" dirty="0">
                <a:solidFill>
                  <a:schemeClr val="bg1">
                    <a:lumMod val="60000"/>
                    <a:lumOff val="40000"/>
                  </a:schemeClr>
                </a:solidFill>
                <a:latin typeface="Arial" panose="020B0604020202020204" pitchFamily="34" charset="0"/>
                <a:ea typeface="Calibri" panose="020F0502020204030204" pitchFamily="34" charset="0"/>
              </a:rPr>
              <a:t>-1</a:t>
            </a:r>
            <a:r>
              <a:rPr lang="es-ES" b="1" dirty="0">
                <a:solidFill>
                  <a:schemeClr val="bg1">
                    <a:lumMod val="60000"/>
                    <a:lumOff val="40000"/>
                  </a:schemeClr>
                </a:solidFill>
                <a:latin typeface="Arial" panose="020B0604020202020204" pitchFamily="34" charset="0"/>
                <a:ea typeface="Calibri" panose="020F0502020204030204" pitchFamily="34" charset="0"/>
              </a:rPr>
              <a:t> </a:t>
            </a:r>
            <a:endParaRPr lang="en-US" b="1" dirty="0">
              <a:solidFill>
                <a:schemeClr val="bg1">
                  <a:lumMod val="60000"/>
                  <a:lumOff val="40000"/>
                </a:schemeClr>
              </a:solidFill>
            </a:endParaRPr>
          </a:p>
        </p:txBody>
      </p:sp>
      <p:sp>
        <p:nvSpPr>
          <p:cNvPr id="24" name="Rectángulo redondeado 23"/>
          <p:cNvSpPr/>
          <p:nvPr/>
        </p:nvSpPr>
        <p:spPr>
          <a:xfrm>
            <a:off x="5557896" y="1382174"/>
            <a:ext cx="5695124"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ea typeface="Calibri" panose="020F0502020204030204" pitchFamily="34" charset="0"/>
              </a:rPr>
              <a:t>la explotación comercial del cultivo en nuestro </a:t>
            </a:r>
            <a:r>
              <a:rPr lang="es-ES" dirty="0" smtClean="0">
                <a:solidFill>
                  <a:schemeClr val="tx1">
                    <a:lumMod val="75000"/>
                  </a:schemeClr>
                </a:solidFill>
                <a:latin typeface="Arial" panose="020B0604020202020204" pitchFamily="34" charset="0"/>
                <a:ea typeface="Calibri" panose="020F0502020204030204" pitchFamily="34" charset="0"/>
              </a:rPr>
              <a:t>país </a:t>
            </a:r>
            <a:r>
              <a:rPr lang="es-ES" dirty="0">
                <a:solidFill>
                  <a:schemeClr val="tx1">
                    <a:lumMod val="75000"/>
                  </a:schemeClr>
                </a:solidFill>
                <a:latin typeface="Arial" panose="020B0604020202020204" pitchFamily="34" charset="0"/>
                <a:ea typeface="Calibri" panose="020F0502020204030204" pitchFamily="34" charset="0"/>
              </a:rPr>
              <a:t>se limita generalmente al período </a:t>
            </a:r>
            <a:r>
              <a:rPr lang="es-ES" dirty="0" smtClean="0">
                <a:solidFill>
                  <a:schemeClr val="tx1">
                    <a:lumMod val="75000"/>
                  </a:schemeClr>
                </a:solidFill>
                <a:latin typeface="Arial" panose="020B0604020202020204" pitchFamily="34" charset="0"/>
                <a:ea typeface="Calibri" panose="020F0502020204030204" pitchFamily="34" charset="0"/>
              </a:rPr>
              <a:t>óptimo</a:t>
            </a:r>
          </a:p>
        </p:txBody>
      </p:sp>
      <p:sp>
        <p:nvSpPr>
          <p:cNvPr id="25" name="Rectángulo redondeado 24"/>
          <p:cNvSpPr/>
          <p:nvPr/>
        </p:nvSpPr>
        <p:spPr>
          <a:xfrm>
            <a:off x="7144712" y="4375293"/>
            <a:ext cx="2177823" cy="408623"/>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dirty="0" smtClean="0">
                <a:solidFill>
                  <a:schemeClr val="tx1">
                    <a:lumMod val="75000"/>
                  </a:schemeClr>
                </a:solidFill>
                <a:latin typeface="Arial" panose="020B0604020202020204" pitchFamily="34" charset="0"/>
                <a:ea typeface="Calibri" panose="020F0502020204030204" pitchFamily="34" charset="0"/>
              </a:rPr>
              <a:t>Temperaturas altas</a:t>
            </a:r>
            <a:endParaRPr lang="en-US" dirty="0">
              <a:solidFill>
                <a:schemeClr val="tx1">
                  <a:lumMod val="75000"/>
                </a:schemeClr>
              </a:solidFill>
            </a:endParaRPr>
          </a:p>
        </p:txBody>
      </p:sp>
      <p:sp>
        <p:nvSpPr>
          <p:cNvPr id="26" name="Rectángulo redondeado 25"/>
          <p:cNvSpPr/>
          <p:nvPr/>
        </p:nvSpPr>
        <p:spPr>
          <a:xfrm>
            <a:off x="6233820" y="5506181"/>
            <a:ext cx="3860440"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cuajado pobre de los frutos </a:t>
            </a:r>
            <a:r>
              <a:rPr lang="es-ES" dirty="0" smtClean="0">
                <a:solidFill>
                  <a:schemeClr val="tx1">
                    <a:lumMod val="75000"/>
                  </a:schemeClr>
                </a:solidFill>
                <a:latin typeface="Arial" panose="020B0604020202020204" pitchFamily="34" charset="0"/>
                <a:cs typeface="Arial" panose="020B0604020202020204" pitchFamily="34" charset="0"/>
              </a:rPr>
              <a:t>y </a:t>
            </a:r>
            <a:r>
              <a:rPr lang="es-ES" dirty="0">
                <a:solidFill>
                  <a:schemeClr val="tx1">
                    <a:lumMod val="75000"/>
                  </a:schemeClr>
                </a:solidFill>
                <a:latin typeface="Arial" panose="020B0604020202020204" pitchFamily="34" charset="0"/>
                <a:ea typeface="Calibri" panose="020F0502020204030204" pitchFamily="34" charset="0"/>
              </a:rPr>
              <a:t>disminución de la </a:t>
            </a:r>
            <a:r>
              <a:rPr lang="es-ES" dirty="0" smtClean="0">
                <a:solidFill>
                  <a:schemeClr val="tx1">
                    <a:lumMod val="75000"/>
                  </a:schemeClr>
                </a:solidFill>
                <a:latin typeface="Arial" panose="020B0604020202020204" pitchFamily="34" charset="0"/>
                <a:ea typeface="Calibri" panose="020F0502020204030204" pitchFamily="34" charset="0"/>
              </a:rPr>
              <a:t>producción</a:t>
            </a:r>
            <a:endParaRPr lang="en-US" dirty="0">
              <a:solidFill>
                <a:schemeClr val="tx1">
                  <a:lumMod val="75000"/>
                </a:schemeClr>
              </a:solidFill>
            </a:endParaRPr>
          </a:p>
        </p:txBody>
      </p:sp>
      <p:sp>
        <p:nvSpPr>
          <p:cNvPr id="27" name="Rectángulo redondeado 26"/>
          <p:cNvSpPr/>
          <p:nvPr/>
        </p:nvSpPr>
        <p:spPr>
          <a:xfrm>
            <a:off x="5115868" y="3018670"/>
            <a:ext cx="2475365"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ea typeface="Calibri" panose="020F0502020204030204" pitchFamily="34" charset="0"/>
              </a:rPr>
              <a:t>disminuciones en los  rendimientos </a:t>
            </a:r>
            <a:endParaRPr lang="en-US" dirty="0">
              <a:solidFill>
                <a:schemeClr val="tx1">
                  <a:lumMod val="75000"/>
                </a:schemeClr>
              </a:solidFill>
            </a:endParaRPr>
          </a:p>
        </p:txBody>
      </p:sp>
      <p:sp>
        <p:nvSpPr>
          <p:cNvPr id="28" name="Rectángulo redondeado 27"/>
          <p:cNvSpPr/>
          <p:nvPr/>
        </p:nvSpPr>
        <p:spPr>
          <a:xfrm>
            <a:off x="8537321" y="2934691"/>
            <a:ext cx="3388324"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ea typeface="Calibri" panose="020F0502020204030204" pitchFamily="34" charset="0"/>
              </a:rPr>
              <a:t>calidad de los frutos en las siembras fuera de ese período</a:t>
            </a:r>
            <a:endParaRPr lang="en-US" dirty="0">
              <a:solidFill>
                <a:schemeClr val="tx1">
                  <a:lumMod val="75000"/>
                </a:schemeClr>
              </a:solidFill>
            </a:endParaRPr>
          </a:p>
        </p:txBody>
      </p:sp>
      <p:sp>
        <p:nvSpPr>
          <p:cNvPr id="31" name="Flecha abajo 30"/>
          <p:cNvSpPr/>
          <p:nvPr/>
        </p:nvSpPr>
        <p:spPr>
          <a:xfrm rot="1972575">
            <a:off x="6855772" y="2354266"/>
            <a:ext cx="349023" cy="391885"/>
          </a:xfrm>
          <a:prstGeom prst="down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33" name="Flecha abajo 32"/>
          <p:cNvSpPr/>
          <p:nvPr/>
        </p:nvSpPr>
        <p:spPr>
          <a:xfrm rot="19346273">
            <a:off x="9085060" y="2365125"/>
            <a:ext cx="349023" cy="391885"/>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34" name="Flecha abajo 33"/>
          <p:cNvSpPr/>
          <p:nvPr/>
        </p:nvSpPr>
        <p:spPr>
          <a:xfrm>
            <a:off x="7283208" y="3834380"/>
            <a:ext cx="1731302" cy="358410"/>
          </a:xfrm>
          <a:prstGeom prst="downArrow">
            <a:avLst>
              <a:gd name="adj1" fmla="val 50000"/>
              <a:gd name="adj2" fmla="val 53331"/>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7" name="Flecha abajo 36"/>
          <p:cNvSpPr/>
          <p:nvPr/>
        </p:nvSpPr>
        <p:spPr>
          <a:xfrm>
            <a:off x="7591233" y="5036507"/>
            <a:ext cx="1284780" cy="321382"/>
          </a:xfrm>
          <a:prstGeom prst="downArrow">
            <a:avLst>
              <a:gd name="adj1" fmla="val 50000"/>
              <a:gd name="adj2" fmla="val 53331"/>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8" name="Rectángulo 37"/>
          <p:cNvSpPr/>
          <p:nvPr/>
        </p:nvSpPr>
        <p:spPr>
          <a:xfrm>
            <a:off x="1273906" y="6221270"/>
            <a:ext cx="3672800" cy="369332"/>
          </a:xfrm>
          <a:prstGeom prst="rect">
            <a:avLst/>
          </a:prstGeom>
        </p:spPr>
        <p:txBody>
          <a:bodyPr wrap="none">
            <a:spAutoFit/>
          </a:bodyPr>
          <a:lstStyle/>
          <a:p>
            <a:r>
              <a:rPr lang="es-ES" dirty="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a:t>
            </a:r>
            <a:r>
              <a:rPr lang="es-ES" dirty="0" smtClean="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ONE, </a:t>
            </a:r>
            <a:r>
              <a:rPr lang="es-ES" dirty="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2018</a:t>
            </a:r>
            <a:r>
              <a:rPr lang="es-ES" dirty="0" smtClean="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 </a:t>
            </a:r>
            <a:r>
              <a:rPr lang="es-ES" dirty="0">
                <a:solidFill>
                  <a:schemeClr val="tx1">
                    <a:lumMod val="75000"/>
                  </a:schemeClr>
                </a:solidFill>
                <a:latin typeface="Arial" panose="020B0604020202020204" pitchFamily="34" charset="0"/>
                <a:cs typeface="Arial" panose="020B0604020202020204" pitchFamily="34" charset="0"/>
              </a:rPr>
              <a:t>(Florido </a:t>
            </a:r>
            <a:r>
              <a:rPr lang="es-ES" i="1" dirty="0">
                <a:solidFill>
                  <a:schemeClr val="tx1">
                    <a:lumMod val="75000"/>
                  </a:schemeClr>
                </a:solidFill>
                <a:latin typeface="Arial" panose="020B0604020202020204" pitchFamily="34" charset="0"/>
                <a:cs typeface="Arial" panose="020B0604020202020204" pitchFamily="34" charset="0"/>
              </a:rPr>
              <a:t>et al </a:t>
            </a:r>
            <a:r>
              <a:rPr lang="es-ES" dirty="0">
                <a:solidFill>
                  <a:schemeClr val="tx1">
                    <a:lumMod val="75000"/>
                  </a:schemeClr>
                </a:solidFill>
                <a:latin typeface="Arial" panose="020B0604020202020204" pitchFamily="34" charset="0"/>
                <a:cs typeface="Arial" panose="020B0604020202020204" pitchFamily="34" charset="0"/>
              </a:rPr>
              <a:t>2012</a:t>
            </a:r>
            <a:r>
              <a:rPr lang="es-ES" dirty="0" smtClean="0">
                <a:solidFill>
                  <a:schemeClr val="tx1">
                    <a:lumMod val="75000"/>
                  </a:schemeClr>
                </a:solidFill>
                <a:latin typeface="Arial" panose="020B0604020202020204" pitchFamily="34" charset="0"/>
                <a:cs typeface="Arial" panose="020B0604020202020204" pitchFamily="34" charset="0"/>
              </a:rPr>
              <a:t>) </a:t>
            </a:r>
            <a:endParaRPr lang="en-US" dirty="0">
              <a:solidFill>
                <a:schemeClr val="tx1">
                  <a:lumMod val="75000"/>
                </a:schemeClr>
              </a:solidFill>
              <a:latin typeface="Arial" panose="020B0604020202020204" pitchFamily="34" charset="0"/>
              <a:cs typeface="Arial" panose="020B0604020202020204" pitchFamily="34" charset="0"/>
            </a:endParaRPr>
          </a:p>
        </p:txBody>
      </p:sp>
      <p:sp>
        <p:nvSpPr>
          <p:cNvPr id="16" name="Rectángulo 15"/>
          <p:cNvSpPr/>
          <p:nvPr/>
        </p:nvSpPr>
        <p:spPr>
          <a:xfrm>
            <a:off x="2911495" y="5052417"/>
            <a:ext cx="2646401" cy="646331"/>
          </a:xfrm>
          <a:prstGeom prst="rect">
            <a:avLst/>
          </a:prstGeom>
          <a:solidFill>
            <a:schemeClr val="bg1">
              <a:lumMod val="75000"/>
            </a:schemeClr>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a:spAutoFit/>
          </a:bodyPr>
          <a:lstStyle/>
          <a:p>
            <a:r>
              <a:rPr lang="es-ES" dirty="0">
                <a:solidFill>
                  <a:srgbClr val="C8DFAA"/>
                </a:solidFill>
              </a:rPr>
              <a:t>r</a:t>
            </a:r>
            <a:r>
              <a:rPr lang="es-ES" dirty="0" smtClean="0">
                <a:solidFill>
                  <a:srgbClr val="C8DFAA"/>
                </a:solidFill>
              </a:rPr>
              <a:t>endimiento promedio</a:t>
            </a:r>
          </a:p>
          <a:p>
            <a:r>
              <a:rPr lang="es-ES" dirty="0" smtClean="0">
                <a:solidFill>
                  <a:srgbClr val="C8DFAA"/>
                </a:solidFill>
              </a:rPr>
              <a:t>13.3 </a:t>
            </a:r>
            <a:r>
              <a:rPr lang="es-ES" dirty="0">
                <a:solidFill>
                  <a:srgbClr val="C8DFAA"/>
                </a:solidFill>
              </a:rPr>
              <a:t>t ha</a:t>
            </a:r>
            <a:r>
              <a:rPr lang="es-ES" baseline="30000" dirty="0">
                <a:solidFill>
                  <a:srgbClr val="C8DFAA"/>
                </a:solidFill>
              </a:rPr>
              <a:t>-1</a:t>
            </a:r>
            <a:endParaRPr lang="en-US" dirty="0">
              <a:solidFill>
                <a:srgbClr val="C8DFAA"/>
              </a:solidFill>
            </a:endParaRPr>
          </a:p>
        </p:txBody>
      </p:sp>
    </p:spTree>
    <p:extLst>
      <p:ext uri="{BB962C8B-B14F-4D97-AF65-F5344CB8AC3E}">
        <p14:creationId xmlns:p14="http://schemas.microsoft.com/office/powerpoint/2010/main" val="4229484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ítulo 1"/>
          <p:cNvSpPr>
            <a:spLocks noGrp="1"/>
          </p:cNvSpPr>
          <p:nvPr>
            <p:ph type="title"/>
          </p:nvPr>
        </p:nvSpPr>
        <p:spPr>
          <a:xfrm>
            <a:off x="838200" y="365128"/>
            <a:ext cx="3877019" cy="659442"/>
          </a:xfrm>
        </p:spPr>
        <p:txBody>
          <a:bodyPr>
            <a:normAutofit/>
          </a:bodyPr>
          <a:lstStyle/>
          <a:p>
            <a:r>
              <a:rPr lang="es-ES" sz="3600" b="1" dirty="0">
                <a:solidFill>
                  <a:schemeClr val="tx1">
                    <a:lumMod val="75000"/>
                  </a:schemeClr>
                </a:solidFill>
                <a:latin typeface="Arial" panose="020B0604020202020204" pitchFamily="34" charset="0"/>
                <a:cs typeface="Arial" panose="020B0604020202020204" pitchFamily="34" charset="0"/>
              </a:rPr>
              <a:t>INTRODUCCIÓN</a:t>
            </a:r>
            <a:endParaRPr lang="es-MX" sz="3600" b="1" dirty="0">
              <a:solidFill>
                <a:schemeClr val="tx1">
                  <a:lumMod val="75000"/>
                </a:schemeClr>
              </a:solidFill>
              <a:latin typeface="Arial" panose="020B0604020202020204" pitchFamily="34" charset="0"/>
              <a:cs typeface="Arial" panose="020B0604020202020204" pitchFamily="34" charset="0"/>
            </a:endParaRPr>
          </a:p>
        </p:txBody>
      </p:sp>
      <p:grpSp>
        <p:nvGrpSpPr>
          <p:cNvPr id="14" name="Group 3"/>
          <p:cNvGrpSpPr/>
          <p:nvPr/>
        </p:nvGrpSpPr>
        <p:grpSpPr>
          <a:xfrm>
            <a:off x="3822388" y="1525086"/>
            <a:ext cx="4367559" cy="2052590"/>
            <a:chOff x="2897696" y="4556332"/>
            <a:chExt cx="2695181" cy="1802553"/>
          </a:xfrm>
        </p:grpSpPr>
        <p:grpSp>
          <p:nvGrpSpPr>
            <p:cNvPr id="15" name="Grupo 14"/>
            <p:cNvGrpSpPr/>
            <p:nvPr/>
          </p:nvGrpSpPr>
          <p:grpSpPr>
            <a:xfrm>
              <a:off x="2897696" y="4556332"/>
              <a:ext cx="2695181" cy="1470545"/>
              <a:chOff x="5073022" y="326090"/>
              <a:chExt cx="3526573" cy="2323114"/>
            </a:xfrm>
          </p:grpSpPr>
          <p:pic>
            <p:nvPicPr>
              <p:cNvPr id="17" name="Imagen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8681" y="326090"/>
                <a:ext cx="1604323" cy="1627895"/>
              </a:xfrm>
              <a:prstGeom prst="rect">
                <a:avLst/>
              </a:prstGeom>
            </p:spPr>
          </p:pic>
          <p:pic>
            <p:nvPicPr>
              <p:cNvPr id="18" name="Imagen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3774" y="524282"/>
                <a:ext cx="1835821" cy="1505375"/>
              </a:xfrm>
              <a:prstGeom prst="rect">
                <a:avLst/>
              </a:prstGeom>
            </p:spPr>
          </p:pic>
          <p:pic>
            <p:nvPicPr>
              <p:cNvPr id="19" name="Imagen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3022" y="1173478"/>
                <a:ext cx="1986553" cy="1475726"/>
              </a:xfrm>
              <a:prstGeom prst="rect">
                <a:avLst/>
              </a:prstGeom>
            </p:spPr>
          </p:pic>
        </p:grpSp>
        <p:pic>
          <p:nvPicPr>
            <p:cNvPr id="16" name="Picture 1"/>
            <p:cNvPicPr>
              <a:picLocks noChangeAspect="1"/>
            </p:cNvPicPr>
            <p:nvPr/>
          </p:nvPicPr>
          <p:blipFill rotWithShape="1">
            <a:blip r:embed="rId7"/>
            <a:srcRect l="4058" t="43603" r="47978" b="9559"/>
            <a:stretch/>
          </p:blipFill>
          <p:spPr>
            <a:xfrm>
              <a:off x="3630240" y="5415033"/>
              <a:ext cx="1296146" cy="943852"/>
            </a:xfrm>
            <a:prstGeom prst="rect">
              <a:avLst/>
            </a:prstGeom>
          </p:spPr>
        </p:pic>
      </p:grpSp>
      <p:sp>
        <p:nvSpPr>
          <p:cNvPr id="4" name="Rectángulo 3"/>
          <p:cNvSpPr/>
          <p:nvPr/>
        </p:nvSpPr>
        <p:spPr>
          <a:xfrm>
            <a:off x="5212824" y="3653060"/>
            <a:ext cx="1414610" cy="461665"/>
          </a:xfrm>
          <a:prstGeom prst="rect">
            <a:avLst/>
          </a:prstGeom>
        </p:spPr>
        <p:txBody>
          <a:bodyPr wrap="square">
            <a:spAutoFit/>
          </a:bodyPr>
          <a:lstStyle/>
          <a:p>
            <a:r>
              <a:rPr lang="es-ES" sz="2400" dirty="0">
                <a:solidFill>
                  <a:schemeClr val="tx1">
                    <a:lumMod val="75000"/>
                  </a:schemeClr>
                </a:solidFill>
                <a:latin typeface="Arial" panose="020B0604020202020204" pitchFamily="34" charset="0"/>
                <a:cs typeface="Arial" panose="020B0604020202020204" pitchFamily="34" charset="0"/>
              </a:rPr>
              <a:t>Permiten</a:t>
            </a:r>
            <a:endParaRPr lang="en-US" dirty="0">
              <a:solidFill>
                <a:schemeClr val="tx1">
                  <a:lumMod val="75000"/>
                </a:schemeClr>
              </a:solidFill>
            </a:endParaRPr>
          </a:p>
        </p:txBody>
      </p:sp>
      <p:sp>
        <p:nvSpPr>
          <p:cNvPr id="20" name="Rectángulo 19"/>
          <p:cNvSpPr/>
          <p:nvPr/>
        </p:nvSpPr>
        <p:spPr>
          <a:xfrm>
            <a:off x="6365608" y="1174348"/>
            <a:ext cx="7548282" cy="1200329"/>
          </a:xfrm>
          <a:prstGeom prst="rect">
            <a:avLst/>
          </a:prstGeom>
        </p:spPr>
        <p:txBody>
          <a:bodyPr wrap="square">
            <a:spAutoFit/>
          </a:bodyPr>
          <a:lstStyle/>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p:txBody>
      </p:sp>
      <p:sp>
        <p:nvSpPr>
          <p:cNvPr id="22" name="Rectángulo redondeado 21"/>
          <p:cNvSpPr/>
          <p:nvPr/>
        </p:nvSpPr>
        <p:spPr>
          <a:xfrm>
            <a:off x="933403" y="3142282"/>
            <a:ext cx="1843306"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dirty="0">
                <a:solidFill>
                  <a:schemeClr val="tx1">
                    <a:lumMod val="75000"/>
                  </a:schemeClr>
                </a:solidFill>
                <a:latin typeface="Arial" panose="020B0604020202020204" pitchFamily="34" charset="0"/>
                <a:cs typeface="Arial" panose="020B0604020202020204" pitchFamily="34" charset="0"/>
              </a:rPr>
              <a:t>Evaluar los recursos disponibles</a:t>
            </a:r>
          </a:p>
        </p:txBody>
      </p:sp>
      <p:sp>
        <p:nvSpPr>
          <p:cNvPr id="23" name="Rectángulo redondeado 22"/>
          <p:cNvSpPr/>
          <p:nvPr/>
        </p:nvSpPr>
        <p:spPr>
          <a:xfrm>
            <a:off x="577049" y="4632333"/>
            <a:ext cx="3223287"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Evaluar un gran número de interacciones planta-ambiente-manejo</a:t>
            </a:r>
          </a:p>
        </p:txBody>
      </p:sp>
      <p:sp>
        <p:nvSpPr>
          <p:cNvPr id="24" name="Rectángulo redondeado 23"/>
          <p:cNvSpPr/>
          <p:nvPr/>
        </p:nvSpPr>
        <p:spPr>
          <a:xfrm>
            <a:off x="7644491" y="4639792"/>
            <a:ext cx="3951360"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Realizar la predicción de rendimientos medios y potenciales</a:t>
            </a:r>
          </a:p>
          <a:p>
            <a:endParaRPr lang="es-ES" dirty="0">
              <a:solidFill>
                <a:schemeClr val="tx1">
                  <a:lumMod val="75000"/>
                </a:schemeClr>
              </a:solidFill>
              <a:latin typeface="Arial" panose="020B0604020202020204" pitchFamily="34" charset="0"/>
              <a:cs typeface="Arial" panose="020B0604020202020204" pitchFamily="34" charset="0"/>
            </a:endParaRPr>
          </a:p>
        </p:txBody>
      </p:sp>
      <p:sp>
        <p:nvSpPr>
          <p:cNvPr id="25" name="Rectángulo redondeado 24"/>
          <p:cNvSpPr/>
          <p:nvPr/>
        </p:nvSpPr>
        <p:spPr>
          <a:xfrm>
            <a:off x="9009384" y="3194536"/>
            <a:ext cx="2674965"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Realizar análisis de factibilidad de la producción agrícola</a:t>
            </a:r>
          </a:p>
        </p:txBody>
      </p:sp>
      <p:sp>
        <p:nvSpPr>
          <p:cNvPr id="26" name="Rectángulo redondeado 25"/>
          <p:cNvSpPr/>
          <p:nvPr/>
        </p:nvSpPr>
        <p:spPr>
          <a:xfrm>
            <a:off x="4849121" y="4900962"/>
            <a:ext cx="2249051"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Facilitar la toma de decisiones</a:t>
            </a:r>
          </a:p>
        </p:txBody>
      </p:sp>
      <p:cxnSp>
        <p:nvCxnSpPr>
          <p:cNvPr id="28" name="Conector recto de flecha 27"/>
          <p:cNvCxnSpPr/>
          <p:nvPr/>
        </p:nvCxnSpPr>
        <p:spPr>
          <a:xfrm flipH="1">
            <a:off x="2922494" y="3883892"/>
            <a:ext cx="220973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Conector recto de flecha 32"/>
          <p:cNvCxnSpPr/>
          <p:nvPr/>
        </p:nvCxnSpPr>
        <p:spPr>
          <a:xfrm flipH="1">
            <a:off x="3880929" y="4021778"/>
            <a:ext cx="1394268" cy="6440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Conector recto de flecha 33"/>
          <p:cNvCxnSpPr/>
          <p:nvPr/>
        </p:nvCxnSpPr>
        <p:spPr>
          <a:xfrm>
            <a:off x="5846939" y="4162383"/>
            <a:ext cx="10278" cy="6291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5" name="Conector recto de flecha 34"/>
          <p:cNvCxnSpPr/>
          <p:nvPr/>
        </p:nvCxnSpPr>
        <p:spPr>
          <a:xfrm>
            <a:off x="6541269" y="4030646"/>
            <a:ext cx="1168424" cy="5759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Conector recto de flecha 35"/>
          <p:cNvCxnSpPr/>
          <p:nvPr/>
        </p:nvCxnSpPr>
        <p:spPr>
          <a:xfrm>
            <a:off x="6654022" y="3925456"/>
            <a:ext cx="2111342" cy="89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9" name="Rectángulo 48"/>
          <p:cNvSpPr/>
          <p:nvPr/>
        </p:nvSpPr>
        <p:spPr>
          <a:xfrm>
            <a:off x="1349541" y="6170750"/>
            <a:ext cx="6122189" cy="463075"/>
          </a:xfrm>
          <a:prstGeom prst="rect">
            <a:avLst/>
          </a:prstGeom>
        </p:spPr>
        <p:txBody>
          <a:bodyPr wrap="none">
            <a:spAutoFit/>
          </a:bodyPr>
          <a:lstStyle/>
          <a:p>
            <a:pPr algn="just">
              <a:lnSpc>
                <a:spcPct val="150000"/>
              </a:lnSpc>
              <a:spcAft>
                <a:spcPts val="0"/>
              </a:spcAft>
            </a:pPr>
            <a:r>
              <a:rPr lang="es-ES" dirty="0">
                <a:solidFill>
                  <a:schemeClr val="tx1">
                    <a:lumMod val="75000"/>
                  </a:schemeClr>
                </a:solidFill>
                <a:latin typeface="Arial" panose="020B0604020202020204" pitchFamily="34" charset="0"/>
                <a:ea typeface="Calibri" panose="020F0502020204030204" pitchFamily="34" charset="0"/>
                <a:cs typeface="Times New Roman" panose="02020603050405020304" pitchFamily="18" charset="0"/>
              </a:rPr>
              <a:t>(Hernández et al., 2009; Rodríguez-González et al., 2018)</a:t>
            </a:r>
            <a:endParaRPr lang="en-US" sz="1600"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2803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Título 1"/>
          <p:cNvSpPr>
            <a:spLocks noGrp="1"/>
          </p:cNvSpPr>
          <p:nvPr>
            <p:ph type="title"/>
          </p:nvPr>
        </p:nvSpPr>
        <p:spPr>
          <a:xfrm>
            <a:off x="838200" y="365128"/>
            <a:ext cx="3877019" cy="659442"/>
          </a:xfrm>
        </p:spPr>
        <p:txBody>
          <a:bodyPr>
            <a:normAutofit/>
          </a:bodyPr>
          <a:lstStyle/>
          <a:p>
            <a:r>
              <a:rPr lang="es-ES" sz="3600" b="1" dirty="0">
                <a:solidFill>
                  <a:schemeClr val="tx1">
                    <a:lumMod val="75000"/>
                  </a:schemeClr>
                </a:solidFill>
                <a:latin typeface="Arial" panose="020B0604020202020204" pitchFamily="34" charset="0"/>
                <a:cs typeface="Arial" panose="020B0604020202020204" pitchFamily="34" charset="0"/>
              </a:rPr>
              <a:t>INTRODUCCIÓN</a:t>
            </a:r>
            <a:endParaRPr lang="es-MX" sz="3600" b="1" dirty="0">
              <a:solidFill>
                <a:schemeClr val="tx1">
                  <a:lumMod val="75000"/>
                </a:schemeClr>
              </a:solidFill>
              <a:latin typeface="Arial" panose="020B0604020202020204" pitchFamily="34" charset="0"/>
              <a:cs typeface="Arial" panose="020B0604020202020204" pitchFamily="34" charset="0"/>
            </a:endParaRPr>
          </a:p>
        </p:txBody>
      </p:sp>
      <p:pic>
        <p:nvPicPr>
          <p:cNvPr id="17"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52147" y="1301237"/>
            <a:ext cx="3546057" cy="1368251"/>
          </a:xfrm>
          <a:prstGeom prst="rect">
            <a:avLst/>
          </a:prstGeom>
        </p:spPr>
      </p:pic>
      <p:sp>
        <p:nvSpPr>
          <p:cNvPr id="4" name="Rectángulo 3"/>
          <p:cNvSpPr/>
          <p:nvPr/>
        </p:nvSpPr>
        <p:spPr>
          <a:xfrm>
            <a:off x="4369067" y="3194650"/>
            <a:ext cx="1912215" cy="461665"/>
          </a:xfrm>
          <a:prstGeom prst="rect">
            <a:avLst/>
          </a:prstGeom>
        </p:spPr>
        <p:txBody>
          <a:bodyPr wrap="square">
            <a:spAutoFit/>
          </a:bodyPr>
          <a:lstStyle/>
          <a:p>
            <a:r>
              <a:rPr lang="es-ES" sz="2400" dirty="0" smtClean="0">
                <a:solidFill>
                  <a:schemeClr val="tx1">
                    <a:lumMod val="75000"/>
                  </a:schemeClr>
                </a:solidFill>
                <a:latin typeface="Arial" panose="020B0604020202020204" pitchFamily="34" charset="0"/>
                <a:cs typeface="Arial" panose="020B0604020202020204" pitchFamily="34" charset="0"/>
              </a:rPr>
              <a:t>Proporciona</a:t>
            </a:r>
            <a:endParaRPr lang="en-US" dirty="0">
              <a:solidFill>
                <a:schemeClr val="tx1">
                  <a:lumMod val="75000"/>
                </a:schemeClr>
              </a:solidFill>
            </a:endParaRPr>
          </a:p>
        </p:txBody>
      </p:sp>
      <p:sp>
        <p:nvSpPr>
          <p:cNvPr id="2" name="Rectángulo 1"/>
          <p:cNvSpPr/>
          <p:nvPr/>
        </p:nvSpPr>
        <p:spPr>
          <a:xfrm>
            <a:off x="4370898" y="6095110"/>
            <a:ext cx="2159566" cy="369332"/>
          </a:xfrm>
          <a:prstGeom prst="rect">
            <a:avLst/>
          </a:prstGeom>
        </p:spPr>
        <p:txBody>
          <a:bodyPr wrap="none">
            <a:spAutoFit/>
          </a:bodyPr>
          <a:lstStyle/>
          <a:p>
            <a:r>
              <a:rPr lang="es-ES" dirty="0">
                <a:solidFill>
                  <a:schemeClr val="tx1">
                    <a:lumMod val="75000"/>
                  </a:schemeClr>
                </a:solidFill>
              </a:rPr>
              <a:t>(Jones et al., 1998</a:t>
            </a:r>
            <a:r>
              <a:rPr lang="es-ES" dirty="0" smtClean="0">
                <a:solidFill>
                  <a:schemeClr val="tx1">
                    <a:lumMod val="75000"/>
                  </a:schemeClr>
                </a:solidFill>
              </a:rPr>
              <a:t>)</a:t>
            </a:r>
            <a:endParaRPr lang="en-US" dirty="0">
              <a:solidFill>
                <a:schemeClr val="tx1">
                  <a:lumMod val="75000"/>
                </a:schemeClr>
              </a:solidFill>
            </a:endParaRPr>
          </a:p>
        </p:txBody>
      </p:sp>
      <p:sp>
        <p:nvSpPr>
          <p:cNvPr id="9" name="Rectángulo redondeado 8"/>
          <p:cNvSpPr/>
          <p:nvPr/>
        </p:nvSpPr>
        <p:spPr>
          <a:xfrm>
            <a:off x="484094" y="2963818"/>
            <a:ext cx="3068053" cy="1123712"/>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sz="2000" dirty="0" smtClean="0">
                <a:solidFill>
                  <a:schemeClr val="tx1">
                    <a:lumMod val="75000"/>
                  </a:schemeClr>
                </a:solidFill>
                <a:latin typeface="Arial" panose="020B0604020202020204" pitchFamily="34" charset="0"/>
                <a:ea typeface="Calibri" panose="020F0502020204030204" pitchFamily="34" charset="0"/>
              </a:rPr>
              <a:t>Una </a:t>
            </a:r>
            <a:r>
              <a:rPr lang="es-ES" sz="2000" dirty="0">
                <a:solidFill>
                  <a:schemeClr val="tx1">
                    <a:lumMod val="75000"/>
                  </a:schemeClr>
                </a:solidFill>
                <a:latin typeface="Arial" panose="020B0604020202020204" pitchFamily="34" charset="0"/>
                <a:ea typeface="Calibri" panose="020F0502020204030204" pitchFamily="34" charset="0"/>
              </a:rPr>
              <a:t>interfaz de modelos de simulación de cultivos-suelo</a:t>
            </a:r>
            <a:endParaRPr lang="en-US" sz="2000" dirty="0">
              <a:solidFill>
                <a:schemeClr val="tx1">
                  <a:lumMod val="75000"/>
                </a:schemeClr>
              </a:solidFill>
            </a:endParaRPr>
          </a:p>
        </p:txBody>
      </p:sp>
      <p:sp>
        <p:nvSpPr>
          <p:cNvPr id="10" name="Rectángulo redondeado 9"/>
          <p:cNvSpPr/>
          <p:nvPr/>
        </p:nvSpPr>
        <p:spPr>
          <a:xfrm>
            <a:off x="4529028" y="4199651"/>
            <a:ext cx="1843306" cy="1123712"/>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sz="2000" dirty="0" smtClean="0">
                <a:solidFill>
                  <a:schemeClr val="tx1">
                    <a:lumMod val="75000"/>
                  </a:schemeClr>
                </a:solidFill>
              </a:rPr>
              <a:t>Datos </a:t>
            </a:r>
            <a:r>
              <a:rPr lang="es-ES" sz="2000" dirty="0">
                <a:solidFill>
                  <a:schemeClr val="tx1">
                    <a:lumMod val="75000"/>
                  </a:schemeClr>
                </a:solidFill>
              </a:rPr>
              <a:t>para el suelo y el clima</a:t>
            </a:r>
            <a:endParaRPr lang="en-US" sz="2000" dirty="0">
              <a:solidFill>
                <a:schemeClr val="tx1">
                  <a:lumMod val="75000"/>
                </a:schemeClr>
              </a:solidFill>
            </a:endParaRPr>
          </a:p>
        </p:txBody>
      </p:sp>
      <p:sp>
        <p:nvSpPr>
          <p:cNvPr id="11" name="Rectángulo redondeado 10"/>
          <p:cNvSpPr/>
          <p:nvPr/>
        </p:nvSpPr>
        <p:spPr>
          <a:xfrm>
            <a:off x="7623940" y="2963818"/>
            <a:ext cx="2577895" cy="1123712"/>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sz="2000" dirty="0" smtClean="0">
                <a:solidFill>
                  <a:schemeClr val="tx1">
                    <a:lumMod val="75000"/>
                  </a:schemeClr>
                </a:solidFill>
              </a:rPr>
              <a:t>Programas </a:t>
            </a:r>
            <a:r>
              <a:rPr lang="es-ES" sz="2000" dirty="0">
                <a:solidFill>
                  <a:schemeClr val="tx1">
                    <a:lumMod val="75000"/>
                  </a:schemeClr>
                </a:solidFill>
              </a:rPr>
              <a:t>para evaluar estrategias de </a:t>
            </a:r>
            <a:r>
              <a:rPr lang="es-ES" sz="2000" dirty="0" smtClean="0">
                <a:solidFill>
                  <a:schemeClr val="tx1">
                    <a:lumMod val="75000"/>
                  </a:schemeClr>
                </a:solidFill>
              </a:rPr>
              <a:t>manejo</a:t>
            </a:r>
            <a:endParaRPr lang="en-US" sz="2000" dirty="0">
              <a:solidFill>
                <a:schemeClr val="tx1">
                  <a:lumMod val="75000"/>
                </a:schemeClr>
              </a:solidFill>
            </a:endParaRPr>
          </a:p>
        </p:txBody>
      </p:sp>
    </p:spTree>
    <p:extLst>
      <p:ext uri="{BB962C8B-B14F-4D97-AF65-F5344CB8AC3E}">
        <p14:creationId xmlns:p14="http://schemas.microsoft.com/office/powerpoint/2010/main" val="3794198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600" b="1" dirty="0" smtClean="0">
                <a:solidFill>
                  <a:schemeClr val="tx1">
                    <a:lumMod val="75000"/>
                  </a:schemeClr>
                </a:solidFill>
                <a:latin typeface="Arial" panose="020B0604020202020204" pitchFamily="34" charset="0"/>
                <a:cs typeface="Arial" panose="020B0604020202020204" pitchFamily="34" charset="0"/>
              </a:rPr>
              <a:t>PROBLEMA</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12" name="Marcador de contenido 2"/>
          <p:cNvSpPr>
            <a:spLocks noGrp="1"/>
          </p:cNvSpPr>
          <p:nvPr>
            <p:ph sz="quarter" idx="1"/>
          </p:nvPr>
        </p:nvSpPr>
        <p:spPr>
          <a:xfrm>
            <a:off x="457200" y="1600200"/>
            <a:ext cx="10896600" cy="1371600"/>
          </a:xfrm>
        </p:spPr>
        <p:txBody>
          <a:bodyPr>
            <a:normAutofit/>
          </a:bodyPr>
          <a:lstStyle/>
          <a:p>
            <a:pPr marL="0" indent="0" algn="just">
              <a:buNone/>
            </a:pPr>
            <a:r>
              <a:rPr lang="es-ES" dirty="0">
                <a:solidFill>
                  <a:schemeClr val="tx1">
                    <a:lumMod val="75000"/>
                  </a:schemeClr>
                </a:solidFill>
                <a:latin typeface="Arial" panose="020B0604020202020204" pitchFamily="34" charset="0"/>
                <a:cs typeface="Arial" panose="020B0604020202020204" pitchFamily="34" charset="0"/>
              </a:rPr>
              <a:t>¿Cómo propiciar el incremento del rendimiento de las variedades de tomate ante el cambio climático?</a:t>
            </a:r>
            <a:endParaRPr lang="en-US" dirty="0">
              <a:solidFill>
                <a:schemeClr val="tx1">
                  <a:lumMod val="75000"/>
                </a:schemeClr>
              </a:solidFill>
              <a:latin typeface="Arial" panose="020B0604020202020204" pitchFamily="34" charset="0"/>
              <a:cs typeface="Arial" panose="020B0604020202020204" pitchFamily="34" charset="0"/>
            </a:endParaRPr>
          </a:p>
        </p:txBody>
      </p:sp>
      <p:sp>
        <p:nvSpPr>
          <p:cNvPr id="13" name="Título 1"/>
          <p:cNvSpPr txBox="1">
            <a:spLocks/>
          </p:cNvSpPr>
          <p:nvPr/>
        </p:nvSpPr>
        <p:spPr>
          <a:xfrm>
            <a:off x="838200" y="31954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ES" sz="3600" b="1" dirty="0">
                <a:solidFill>
                  <a:schemeClr val="tx1">
                    <a:lumMod val="75000"/>
                  </a:schemeClr>
                </a:solidFill>
                <a:latin typeface="Arial" panose="020B0604020202020204" pitchFamily="34" charset="0"/>
                <a:cs typeface="Arial" panose="020B0604020202020204" pitchFamily="34" charset="0"/>
              </a:rPr>
              <a:t>HIPÓTESIS</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15" name="Marcador de contenido 2"/>
          <p:cNvSpPr txBox="1">
            <a:spLocks/>
          </p:cNvSpPr>
          <p:nvPr/>
        </p:nvSpPr>
        <p:spPr>
          <a:xfrm>
            <a:off x="574764" y="4520975"/>
            <a:ext cx="10463049" cy="184150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lgn="just">
              <a:buNone/>
            </a:pPr>
            <a:r>
              <a:rPr lang="es-ES" sz="2800" dirty="0">
                <a:solidFill>
                  <a:schemeClr val="tx1">
                    <a:lumMod val="75000"/>
                  </a:schemeClr>
                </a:solidFill>
                <a:latin typeface="Arial" panose="020B0604020202020204" pitchFamily="34" charset="0"/>
                <a:cs typeface="Arial" panose="020B0604020202020204" pitchFamily="34" charset="0"/>
              </a:rPr>
              <a:t>La estimación del comportamiento mediante el modelo DSSAT para las variedades de tomate, </a:t>
            </a:r>
            <a:r>
              <a:rPr lang="es-ES" sz="2800" dirty="0" smtClean="0">
                <a:solidFill>
                  <a:schemeClr val="tx1">
                    <a:lumMod val="75000"/>
                  </a:schemeClr>
                </a:solidFill>
                <a:latin typeface="Arial" panose="020B0604020202020204" pitchFamily="34" charset="0"/>
                <a:cs typeface="Arial" panose="020B0604020202020204" pitchFamily="34" charset="0"/>
              </a:rPr>
              <a:t>permitirá predecir </a:t>
            </a:r>
            <a:r>
              <a:rPr lang="es-ES" sz="2800" dirty="0">
                <a:solidFill>
                  <a:schemeClr val="tx1">
                    <a:lumMod val="75000"/>
                  </a:schemeClr>
                </a:solidFill>
                <a:latin typeface="Arial" panose="020B0604020202020204" pitchFamily="34" charset="0"/>
                <a:cs typeface="Arial" panose="020B0604020202020204" pitchFamily="34" charset="0"/>
              </a:rPr>
              <a:t>los rendimientos y la rentabilidad del cultivo ante el cambio climático.</a:t>
            </a:r>
            <a:endParaRPr lang="en-US" sz="2800"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3190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59823" y="382551"/>
            <a:ext cx="10515600" cy="1325563"/>
          </a:xfrm>
        </p:spPr>
        <p:txBody>
          <a:bodyPr>
            <a:normAutofit/>
          </a:bodyPr>
          <a:lstStyle/>
          <a:p>
            <a:pPr algn="just"/>
            <a:r>
              <a:rPr lang="es-ES" sz="3600" b="1" dirty="0" smtClean="0">
                <a:solidFill>
                  <a:schemeClr val="tx1">
                    <a:lumMod val="75000"/>
                  </a:schemeClr>
                </a:solidFill>
                <a:latin typeface="Arial" panose="020B0604020202020204" pitchFamily="34" charset="0"/>
                <a:cs typeface="Arial" panose="020B0604020202020204" pitchFamily="34" charset="0"/>
              </a:rPr>
              <a:t>OBJETIVO GENERAL</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12" name="Marcador de contenido 2"/>
          <p:cNvSpPr>
            <a:spLocks noGrp="1"/>
          </p:cNvSpPr>
          <p:nvPr>
            <p:ph sz="quarter" idx="1"/>
          </p:nvPr>
        </p:nvSpPr>
        <p:spPr>
          <a:xfrm>
            <a:off x="622985" y="2196843"/>
            <a:ext cx="11190073" cy="2325729"/>
          </a:xfrm>
        </p:spPr>
        <p:txBody>
          <a:bodyPr>
            <a:normAutofit/>
          </a:bodyPr>
          <a:lstStyle/>
          <a:p>
            <a:pPr marL="0" indent="0" algn="just">
              <a:buNone/>
            </a:pPr>
            <a:r>
              <a:rPr lang="es-ES" dirty="0">
                <a:solidFill>
                  <a:schemeClr val="tx1">
                    <a:lumMod val="75000"/>
                  </a:schemeClr>
                </a:solidFill>
                <a:latin typeface="Arial" panose="020B0604020202020204" pitchFamily="34" charset="0"/>
                <a:cs typeface="Arial" panose="020B0604020202020204" pitchFamily="34" charset="0"/>
              </a:rPr>
              <a:t>Aplicar la herramienta de modelación DSSAT para estimar el comportamiento de las variedades de tomate (</a:t>
            </a:r>
            <a:r>
              <a:rPr lang="es-ES" dirty="0" err="1">
                <a:solidFill>
                  <a:schemeClr val="tx1">
                    <a:lumMod val="75000"/>
                  </a:schemeClr>
                </a:solidFill>
                <a:latin typeface="Arial" panose="020B0604020202020204" pitchFamily="34" charset="0"/>
                <a:cs typeface="Arial" panose="020B0604020202020204" pitchFamily="34" charset="0"/>
              </a:rPr>
              <a:t>Elbita</a:t>
            </a:r>
            <a:r>
              <a:rPr lang="es-ES" dirty="0">
                <a:solidFill>
                  <a:schemeClr val="tx1">
                    <a:lumMod val="75000"/>
                  </a:schemeClr>
                </a:solidFill>
                <a:latin typeface="Arial" panose="020B0604020202020204" pitchFamily="34" charset="0"/>
                <a:cs typeface="Arial" panose="020B0604020202020204" pitchFamily="34" charset="0"/>
              </a:rPr>
              <a:t> y Amalia) ante el cambio climático.</a:t>
            </a:r>
            <a:endParaRPr lang="en-US"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1982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p:cNvSpPr txBox="1">
            <a:spLocks/>
          </p:cNvSpPr>
          <p:nvPr/>
        </p:nvSpPr>
        <p:spPr>
          <a:xfrm>
            <a:off x="63850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3600" b="1" i="0" u="none" strike="noStrike" kern="1200" cap="none" spc="0" normalizeH="0" baseline="0" noProof="0" dirty="0" smtClean="0">
                <a:ln>
                  <a:noFill/>
                </a:ln>
                <a:solidFill>
                  <a:schemeClr val="tx1">
                    <a:lumMod val="75000"/>
                  </a:schemeClr>
                </a:solidFill>
                <a:effectLst/>
                <a:uLnTx/>
                <a:uFillTx/>
                <a:latin typeface="Arial" panose="020B0604020202020204" pitchFamily="34" charset="0"/>
                <a:cs typeface="Arial" panose="020B0604020202020204" pitchFamily="34" charset="0"/>
              </a:rPr>
              <a:t>OBJETIVOS ESPECÍFICOS</a:t>
            </a:r>
            <a:endParaRPr kumimoji="0" lang="es-MX" sz="3600" b="1" i="0" u="none" strike="noStrike" kern="1200" cap="none" spc="0" normalizeH="0" baseline="0" noProof="0" dirty="0">
              <a:ln>
                <a:noFill/>
              </a:ln>
              <a:solidFill>
                <a:schemeClr val="tx1">
                  <a:lumMod val="75000"/>
                </a:schemeClr>
              </a:solidFill>
              <a:effectLst/>
              <a:uLnTx/>
              <a:uFillTx/>
              <a:latin typeface="Arial" panose="020B0604020202020204" pitchFamily="34" charset="0"/>
              <a:cs typeface="Arial" panose="020B0604020202020204" pitchFamily="34" charset="0"/>
            </a:endParaRPr>
          </a:p>
        </p:txBody>
      </p:sp>
      <p:sp>
        <p:nvSpPr>
          <p:cNvPr id="5" name="Marcador de contenido 2"/>
          <p:cNvSpPr txBox="1">
            <a:spLocks/>
          </p:cNvSpPr>
          <p:nvPr/>
        </p:nvSpPr>
        <p:spPr>
          <a:xfrm>
            <a:off x="425668" y="1164991"/>
            <a:ext cx="11419491" cy="194397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1. </a:t>
            </a:r>
            <a:r>
              <a:rPr lang="es-ES" sz="2800" dirty="0">
                <a:solidFill>
                  <a:schemeClr val="tx1">
                    <a:lumMod val="75000"/>
                  </a:schemeClr>
                </a:solidFill>
                <a:latin typeface="Arial" panose="020B0604020202020204" pitchFamily="34" charset="0"/>
                <a:cs typeface="Arial" panose="020B0604020202020204" pitchFamily="34" charset="0"/>
              </a:rPr>
              <a:t>Determinar los valores de los coeficientes genéticos que describen el comportamiento de las variedades de tomate </a:t>
            </a:r>
            <a:r>
              <a:rPr lang="es-ES" sz="2800" dirty="0" err="1">
                <a:solidFill>
                  <a:schemeClr val="tx1">
                    <a:lumMod val="75000"/>
                  </a:schemeClr>
                </a:solidFill>
                <a:latin typeface="Arial" panose="020B0604020202020204" pitchFamily="34" charset="0"/>
                <a:cs typeface="Arial" panose="020B0604020202020204" pitchFamily="34" charset="0"/>
              </a:rPr>
              <a:t>Elbita</a:t>
            </a:r>
            <a:r>
              <a:rPr lang="es-ES" sz="2800" dirty="0">
                <a:solidFill>
                  <a:schemeClr val="tx1">
                    <a:lumMod val="75000"/>
                  </a:schemeClr>
                </a:solidFill>
                <a:latin typeface="Arial" panose="020B0604020202020204" pitchFamily="34" charset="0"/>
                <a:cs typeface="Arial" panose="020B0604020202020204" pitchFamily="34" charset="0"/>
              </a:rPr>
              <a:t> y Amalia en las condiciones de Cuba.</a:t>
            </a:r>
            <a:endParaRPr lang="en-US" sz="2800" dirty="0">
              <a:solidFill>
                <a:schemeClr val="tx1">
                  <a:lumMod val="75000"/>
                </a:schemeClr>
              </a:solidFill>
              <a:latin typeface="Arial" panose="020B0604020202020204" pitchFamily="34" charset="0"/>
              <a:cs typeface="Arial" panose="020B0604020202020204" pitchFamily="34" charset="0"/>
            </a:endParaRPr>
          </a:p>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2. </a:t>
            </a:r>
            <a:r>
              <a:rPr lang="es-ES" sz="2800" dirty="0">
                <a:solidFill>
                  <a:schemeClr val="tx1">
                    <a:lumMod val="75000"/>
                  </a:schemeClr>
                </a:solidFill>
                <a:latin typeface="Arial" panose="020B0604020202020204" pitchFamily="34" charset="0"/>
                <a:cs typeface="Arial" panose="020B0604020202020204" pitchFamily="34" charset="0"/>
              </a:rPr>
              <a:t>Simular el comportamiento del rendimiento de las variedades de tomate </a:t>
            </a:r>
            <a:r>
              <a:rPr lang="es-ES" sz="2800" dirty="0" err="1">
                <a:solidFill>
                  <a:schemeClr val="tx1">
                    <a:lumMod val="75000"/>
                  </a:schemeClr>
                </a:solidFill>
                <a:latin typeface="Arial" panose="020B0604020202020204" pitchFamily="34" charset="0"/>
                <a:cs typeface="Arial" panose="020B0604020202020204" pitchFamily="34" charset="0"/>
              </a:rPr>
              <a:t>Elbita</a:t>
            </a:r>
            <a:r>
              <a:rPr lang="es-ES" sz="2800" dirty="0">
                <a:solidFill>
                  <a:schemeClr val="tx1">
                    <a:lumMod val="75000"/>
                  </a:schemeClr>
                </a:solidFill>
                <a:latin typeface="Arial" panose="020B0604020202020204" pitchFamily="34" charset="0"/>
                <a:cs typeface="Arial" panose="020B0604020202020204" pitchFamily="34" charset="0"/>
              </a:rPr>
              <a:t> y Amalia en dos períodos de siembra (temprano y óptimo</a:t>
            </a:r>
            <a:r>
              <a:rPr lang="es-ES" sz="2800" dirty="0" smtClean="0">
                <a:solidFill>
                  <a:schemeClr val="tx1">
                    <a:lumMod val="75000"/>
                  </a:schemeClr>
                </a:solidFill>
                <a:latin typeface="Arial" panose="020B0604020202020204" pitchFamily="34" charset="0"/>
                <a:cs typeface="Arial" panose="020B0604020202020204" pitchFamily="34" charset="0"/>
              </a:rPr>
              <a:t>).</a:t>
            </a:r>
          </a:p>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3</a:t>
            </a:r>
            <a:r>
              <a:rPr lang="es-ES" sz="2800" dirty="0">
                <a:solidFill>
                  <a:schemeClr val="tx1">
                    <a:lumMod val="75000"/>
                  </a:schemeClr>
                </a:solidFill>
                <a:latin typeface="Arial" panose="020B0604020202020204" pitchFamily="34" charset="0"/>
                <a:cs typeface="Arial" panose="020B0604020202020204" pitchFamily="34" charset="0"/>
              </a:rPr>
              <a:t>. Realizar evaluación económica de la propuesta.</a:t>
            </a:r>
          </a:p>
        </p:txBody>
      </p:sp>
    </p:spTree>
    <p:extLst>
      <p:ext uri="{BB962C8B-B14F-4D97-AF65-F5344CB8AC3E}">
        <p14:creationId xmlns:p14="http://schemas.microsoft.com/office/powerpoint/2010/main" val="3056336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txBox="1">
            <a:spLocks/>
          </p:cNvSpPr>
          <p:nvPr/>
        </p:nvSpPr>
        <p:spPr>
          <a:xfrm>
            <a:off x="63850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3600" b="1" i="0" u="none" strike="noStrike" kern="1200" cap="none" spc="0" normalizeH="0" baseline="0" noProof="0" dirty="0" smtClean="0">
                <a:ln>
                  <a:noFill/>
                </a:ln>
                <a:solidFill>
                  <a:schemeClr val="tx1">
                    <a:lumMod val="75000"/>
                  </a:schemeClr>
                </a:solidFill>
                <a:effectLst/>
                <a:uLnTx/>
                <a:uFillTx/>
                <a:latin typeface="Arial" panose="020B0604020202020204" pitchFamily="34" charset="0"/>
                <a:cs typeface="Arial" panose="020B0604020202020204" pitchFamily="34" charset="0"/>
              </a:rPr>
              <a:t>PROYECTO ASOCIADO</a:t>
            </a:r>
            <a:endParaRPr kumimoji="0" lang="es-MX" sz="3600" b="1" i="0" u="none" strike="noStrike" kern="1200" cap="none" spc="0" normalizeH="0" baseline="0" noProof="0" dirty="0">
              <a:ln>
                <a:noFill/>
              </a:ln>
              <a:solidFill>
                <a:schemeClr val="tx1">
                  <a:lumMod val="75000"/>
                </a:schemeClr>
              </a:solidFill>
              <a:effectLst/>
              <a:uLnTx/>
              <a:uFillTx/>
              <a:latin typeface="Arial" panose="020B0604020202020204" pitchFamily="34" charset="0"/>
              <a:cs typeface="Arial" panose="020B0604020202020204" pitchFamily="34" charset="0"/>
            </a:endParaRPr>
          </a:p>
        </p:txBody>
      </p:sp>
      <p:sp>
        <p:nvSpPr>
          <p:cNvPr id="7" name="Marcador de contenido 2"/>
          <p:cNvSpPr txBox="1">
            <a:spLocks/>
          </p:cNvSpPr>
          <p:nvPr/>
        </p:nvSpPr>
        <p:spPr>
          <a:xfrm>
            <a:off x="425668" y="1164991"/>
            <a:ext cx="11419491" cy="194397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     Utilización </a:t>
            </a:r>
            <a:r>
              <a:rPr lang="es-ES" sz="2800" dirty="0">
                <a:solidFill>
                  <a:schemeClr val="tx1">
                    <a:lumMod val="75000"/>
                  </a:schemeClr>
                </a:solidFill>
                <a:latin typeface="Arial" panose="020B0604020202020204" pitchFamily="34" charset="0"/>
                <a:cs typeface="Arial" panose="020B0604020202020204" pitchFamily="34" charset="0"/>
              </a:rPr>
              <a:t>de fuentes de resistencia de tomate en el </a:t>
            </a:r>
            <a:r>
              <a:rPr lang="es-ES" sz="2800" dirty="0" smtClean="0">
                <a:solidFill>
                  <a:schemeClr val="tx1">
                    <a:lumMod val="75000"/>
                  </a:schemeClr>
                </a:solidFill>
                <a:latin typeface="Arial" panose="020B0604020202020204" pitchFamily="34" charset="0"/>
                <a:cs typeface="Arial" panose="020B0604020202020204" pitchFamily="34" charset="0"/>
              </a:rPr>
              <a:t>mejoramiento genético </a:t>
            </a:r>
            <a:r>
              <a:rPr lang="es-ES" sz="2800" dirty="0">
                <a:solidFill>
                  <a:schemeClr val="tx1">
                    <a:lumMod val="75000"/>
                  </a:schemeClr>
                </a:solidFill>
                <a:latin typeface="Arial" panose="020B0604020202020204" pitchFamily="34" charset="0"/>
                <a:cs typeface="Arial" panose="020B0604020202020204" pitchFamily="34" charset="0"/>
              </a:rPr>
              <a:t>y producción de local de semilla para disminuir los efectos del cambio climático</a:t>
            </a:r>
            <a:endParaRPr lang="es-ES" sz="2800"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825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txBox="1">
            <a:spLocks/>
          </p:cNvSpPr>
          <p:nvPr/>
        </p:nvSpPr>
        <p:spPr>
          <a:xfrm>
            <a:off x="477748" y="2478534"/>
            <a:ext cx="11057206" cy="1436789"/>
          </a:xfrm>
          <a:prstGeom prst="rect">
            <a:avLst/>
          </a:prstGeom>
          <a:solidFill>
            <a:srgbClr val="FFFF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6600" b="1" dirty="0" smtClean="0">
                <a:solidFill>
                  <a:schemeClr val="tx1">
                    <a:lumMod val="75000"/>
                  </a:schemeClr>
                </a:solidFill>
                <a:latin typeface="Arial" panose="020B0604020202020204" pitchFamily="34" charset="0"/>
                <a:cs typeface="Arial" panose="020B0604020202020204" pitchFamily="34" charset="0"/>
              </a:rPr>
              <a:t>MUCHAS GRACIAS</a:t>
            </a:r>
            <a:endParaRPr lang="en-US" sz="6600"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259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Personalizado 1">
      <a:dk1>
        <a:srgbClr val="399A46"/>
      </a:dk1>
      <a:lt1>
        <a:srgbClr val="7AC143"/>
      </a:lt1>
      <a:dk2>
        <a:srgbClr val="757070"/>
      </a:dk2>
      <a:lt2>
        <a:srgbClr val="3A3838"/>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alizado 2">
      <a:majorFont>
        <a:latin typeface="Montserrat Light"/>
        <a:ea typeface=""/>
        <a:cs typeface=""/>
      </a:majorFont>
      <a:minorFont>
        <a:latin typeface="ITC Officina Serif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1956</TotalTime>
  <Words>805</Words>
  <Application>Microsoft Office PowerPoint</Application>
  <PresentationFormat>Panorámica</PresentationFormat>
  <Paragraphs>79</Paragraphs>
  <Slides>10</Slides>
  <Notes>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Arial</vt:lpstr>
      <vt:lpstr>Calibri</vt:lpstr>
      <vt:lpstr>ITC Officina Serif Std Book</vt:lpstr>
      <vt:lpstr>Montserrat Light</vt:lpstr>
      <vt:lpstr>Times New Roman</vt:lpstr>
      <vt:lpstr>Wingdings</vt:lpstr>
      <vt:lpstr>Tema de Office</vt:lpstr>
      <vt:lpstr>“Uso del Sistema de Apoyo para toma de Decisiones de Transferencia Agrotecnológica (DSSAT) para estimar el rendimiento en tomate, cultivares Amalia y Elbita ”</vt:lpstr>
      <vt:lpstr>INTRODUCCIÓN</vt:lpstr>
      <vt:lpstr>INTRODUCCIÓN</vt:lpstr>
      <vt:lpstr>INTRODUCCIÓN</vt:lpstr>
      <vt:lpstr>INTRODUCCIÓN</vt:lpstr>
      <vt:lpstr>PROBLEMA</vt:lpstr>
      <vt:lpstr>OBJETIVO GENERAL</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lhidalgo</dc:creator>
  <cp:lastModifiedBy>Seg-Info</cp:lastModifiedBy>
  <cp:revision>132</cp:revision>
  <dcterms:created xsi:type="dcterms:W3CDTF">2017-03-19T19:26:43Z</dcterms:created>
  <dcterms:modified xsi:type="dcterms:W3CDTF">2022-02-16T17:42:24Z</dcterms:modified>
</cp:coreProperties>
</file>