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rawings/drawing1.xml" ContentType="application/vnd.openxmlformats-officedocument.drawingml.chartshapes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theme/themeOverride1.xml" ContentType="application/vnd.openxmlformats-officedocument.themeOverr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rts/chart3.xml" ContentType="application/vnd.openxmlformats-officedocument.drawingml.chart+xml"/>
  <Override PartName="/ppt/theme/themeOverride2.xml" ContentType="application/vnd.openxmlformats-officedocument.themeOverride+xml"/>
  <Override PartName="/ppt/drawings/drawing2.xml" ContentType="application/vnd.openxmlformats-officedocument.drawingml.chartshapes+xml"/>
  <Override PartName="/ppt/charts/chart4.xml" ContentType="application/vnd.openxmlformats-officedocument.drawingml.chart+xml"/>
  <Override PartName="/ppt/theme/themeOverride3.xml" ContentType="application/vnd.openxmlformats-officedocument.themeOverride+xml"/>
  <Override PartName="/ppt/drawings/drawing3.xml" ContentType="application/vnd.openxmlformats-officedocument.drawingml.chartshapes+xml"/>
  <Override PartName="/ppt/charts/chart5.xml" ContentType="application/vnd.openxmlformats-officedocument.drawingml.chart+xml"/>
  <Override PartName="/ppt/theme/themeOverride4.xml" ContentType="application/vnd.openxmlformats-officedocument.themeOverride+xml"/>
  <Override PartName="/ppt/drawings/drawing4.xml" ContentType="application/vnd.openxmlformats-officedocument.drawingml.chartshapes+xml"/>
  <Override PartName="/ppt/charts/chart6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theme/themeOverride5.xml" ContentType="application/vnd.openxmlformats-officedocument.themeOverride+xml"/>
  <Override PartName="/ppt/charts/chart7.xml" ContentType="application/vnd.openxmlformats-officedocument.drawingml.chart+xml"/>
  <Override PartName="/ppt/theme/themeOverride6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79" r:id="rId4"/>
    <p:sldId id="261" r:id="rId5"/>
    <p:sldId id="262" r:id="rId6"/>
    <p:sldId id="263" r:id="rId7"/>
    <p:sldId id="274" r:id="rId8"/>
    <p:sldId id="275" r:id="rId9"/>
    <p:sldId id="282" r:id="rId10"/>
    <p:sldId id="284" r:id="rId11"/>
    <p:sldId id="281" r:id="rId12"/>
    <p:sldId id="280" r:id="rId13"/>
    <p:sldId id="296" r:id="rId14"/>
    <p:sldId id="297" r:id="rId15"/>
    <p:sldId id="298" r:id="rId16"/>
    <p:sldId id="278" r:id="rId17"/>
    <p:sldId id="277" r:id="rId18"/>
    <p:sldId id="276" r:id="rId19"/>
    <p:sldId id="302" r:id="rId20"/>
    <p:sldId id="294" r:id="rId21"/>
    <p:sldId id="295" r:id="rId22"/>
    <p:sldId id="293" r:id="rId23"/>
    <p:sldId id="292" r:id="rId24"/>
    <p:sldId id="291" r:id="rId25"/>
    <p:sldId id="287" r:id="rId26"/>
    <p:sldId id="286" r:id="rId27"/>
    <p:sldId id="258" r:id="rId28"/>
    <p:sldId id="288" r:id="rId29"/>
    <p:sldId id="301" r:id="rId30"/>
    <p:sldId id="299" r:id="rId31"/>
    <p:sldId id="303" r:id="rId32"/>
    <p:sldId id="300" r:id="rId33"/>
    <p:sldId id="305" r:id="rId34"/>
    <p:sldId id="304" r:id="rId3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AC142"/>
    <a:srgbClr val="538135"/>
    <a:srgbClr val="399A46"/>
    <a:srgbClr val="C8DFAA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13" autoAdjust="0"/>
    <p:restoredTop sz="94660"/>
  </p:normalViewPr>
  <p:slideViewPr>
    <p:cSldViewPr snapToGrid="0">
      <p:cViewPr varScale="1">
        <p:scale>
          <a:sx n="87" d="100"/>
          <a:sy n="87" d="100"/>
        </p:scale>
        <p:origin x="468" y="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chartUserShapes" Target="../drawings/drawing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oleObject" Target="Libro1" TargetMode="Externa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2.xml"/><Relationship Id="rId2" Type="http://schemas.openxmlformats.org/officeDocument/2006/relationships/oleObject" Target="../embeddings/oleObject2.bin"/><Relationship Id="rId1" Type="http://schemas.openxmlformats.org/officeDocument/2006/relationships/themeOverride" Target="../theme/themeOverride2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3.xml"/><Relationship Id="rId2" Type="http://schemas.openxmlformats.org/officeDocument/2006/relationships/oleObject" Target="../embeddings/oleObject3.bin"/><Relationship Id="rId1" Type="http://schemas.openxmlformats.org/officeDocument/2006/relationships/themeOverride" Target="../theme/themeOverride3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4.xml"/><Relationship Id="rId2" Type="http://schemas.openxmlformats.org/officeDocument/2006/relationships/oleObject" Target="../embeddings/oleObject4.bin"/><Relationship Id="rId1" Type="http://schemas.openxmlformats.org/officeDocument/2006/relationships/themeOverride" Target="../theme/themeOverride4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5.xml"/><Relationship Id="rId2" Type="http://schemas.microsoft.com/office/2011/relationships/chartColorStyle" Target="colors3.xml"/><Relationship Id="rId1" Type="http://schemas.microsoft.com/office/2011/relationships/chartStyle" Target="style3.xml"/><Relationship Id="rId4" Type="http://schemas.openxmlformats.org/officeDocument/2006/relationships/oleObject" Target="../embeddings/oleObject5.bin"/></Relationships>
</file>

<file path=ppt/charts/_rels/chart7.xml.rels><?xml version="1.0" encoding="UTF-8" standalone="yes"?>
<Relationships xmlns="http://schemas.openxmlformats.org/package/2006/relationships"><Relationship Id="rId2" Type="http://schemas.openxmlformats.org/officeDocument/2006/relationships/oleObject" Target="../embeddings/oleObject6.bin"/><Relationship Id="rId1" Type="http://schemas.openxmlformats.org/officeDocument/2006/relationships/themeOverride" Target="../theme/themeOverride6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r>
              <a:rPr lang="en-US" sz="1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Producción</a:t>
            </a:r>
            <a:r>
              <a:rPr lang="en-US" sz="1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mundial</a:t>
            </a:r>
            <a:r>
              <a:rPr lang="en-US" sz="1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de </a:t>
            </a:r>
            <a:r>
              <a:rPr lang="en-US" sz="18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arroz</a:t>
            </a:r>
            <a:endParaRPr lang="en-US" sz="18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pPr>
            <a:r>
              <a:rPr lang="en-US" sz="1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n-US" sz="18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millones</a:t>
            </a:r>
            <a:r>
              <a:rPr lang="en-US" sz="1800" baseline="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de </a:t>
            </a:r>
            <a:r>
              <a:rPr lang="en-US" sz="1800" baseline="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toneladas</a:t>
            </a:r>
            <a:r>
              <a:rPr lang="en-US" sz="1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en-US" sz="1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es-ES"/>
        </a:p>
      </c:txPr>
    </c:title>
    <c:autoTitleDeleted val="0"/>
    <c:plotArea>
      <c:layout>
        <c:manualLayout>
          <c:layoutTarget val="inner"/>
          <c:xMode val="edge"/>
          <c:yMode val="edge"/>
          <c:x val="0.11708098923494732"/>
          <c:y val="0.19030577427821521"/>
          <c:w val="0.83804722618816274"/>
          <c:h val="0.67312073490813651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chemeClr val="tx1"/>
            </a:solidFill>
            <a:ln>
              <a:noFill/>
            </a:ln>
            <a:effectLst/>
          </c:spPr>
          <c:invertIfNegative val="0"/>
          <c:cat>
            <c:numRef>
              <c:f>Hoja1!$D$1:$D$2</c:f>
              <c:numCache>
                <c:formatCode>General</c:formatCode>
                <c:ptCount val="2"/>
                <c:pt idx="0">
                  <c:v>2016</c:v>
                </c:pt>
                <c:pt idx="1">
                  <c:v>2017</c:v>
                </c:pt>
              </c:numCache>
            </c:numRef>
          </c:cat>
          <c:val>
            <c:numRef>
              <c:f>Hoja1!$E$1:$E$2</c:f>
              <c:numCache>
                <c:formatCode>General</c:formatCode>
                <c:ptCount val="2"/>
                <c:pt idx="0">
                  <c:v>500</c:v>
                </c:pt>
                <c:pt idx="1">
                  <c:v>503.9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A84-40B5-AD5E-0F35D9FF1F8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94940544"/>
        <c:axId val="95331456"/>
      </c:barChart>
      <c:catAx>
        <c:axId val="949405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rgbClr val="399A46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s-ES"/>
          </a:p>
        </c:txPr>
        <c:crossAx val="95331456"/>
        <c:crosses val="autoZero"/>
        <c:auto val="1"/>
        <c:lblAlgn val="ctr"/>
        <c:lblOffset val="100"/>
        <c:noMultiLvlLbl val="0"/>
      </c:catAx>
      <c:valAx>
        <c:axId val="953314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rgbClr val="399A46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s-ES"/>
          </a:p>
        </c:txPr>
        <c:crossAx val="94940544"/>
        <c:crosses val="autoZero"/>
        <c:crossBetween val="between"/>
        <c:majorUnit val="2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  <c:userShapes r:id="rId4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rgbClr val="399A46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ACF1-41A3-BB8F-3D9EA877462B}"/>
              </c:ext>
            </c:extLst>
          </c:dPt>
          <c:dPt>
            <c:idx val="1"/>
            <c:bubble3D val="0"/>
            <c:spPr>
              <a:solidFill>
                <a:srgbClr val="7AC142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ACF1-41A3-BB8F-3D9EA877462B}"/>
              </c:ext>
            </c:extLst>
          </c:dPt>
          <c:dLbls>
            <c:spPr>
              <a:pattFill prst="pct75">
                <a:fgClr>
                  <a:schemeClr val="dk1">
                    <a:lumMod val="75000"/>
                    <a:lumOff val="25000"/>
                  </a:schemeClr>
                </a:fgClr>
                <a:bgClr>
                  <a:schemeClr val="dk1">
                    <a:lumMod val="65000"/>
                    <a:lumOff val="35000"/>
                  </a:scheme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dLblPos val="ctr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Hoja1!$B$1:$C$1</c:f>
              <c:strCache>
                <c:ptCount val="2"/>
                <c:pt idx="0">
                  <c:v>Producción nacional </c:v>
                </c:pt>
                <c:pt idx="1">
                  <c:v>Importación</c:v>
                </c:pt>
              </c:strCache>
            </c:strRef>
          </c:cat>
          <c:val>
            <c:numRef>
              <c:f>Hoja1!$B$2:$C$2</c:f>
              <c:numCache>
                <c:formatCode>General</c:formatCode>
                <c:ptCount val="2"/>
                <c:pt idx="0">
                  <c:v>50</c:v>
                </c:pt>
                <c:pt idx="1">
                  <c:v>50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ACF1-41A3-BB8F-3D9EA877462B}"/>
            </c:ext>
          </c:extLst>
        </c:ser>
        <c:dLbls>
          <c:dLblPos val="ctr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63938374890638672"/>
          <c:y val="0.3373015782643965"/>
          <c:w val="0.33978291776027997"/>
          <c:h val="0.32539638799679166"/>
        </c:manualLayout>
      </c:layout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es-ES"/>
        </a:p>
      </c:txPr>
    </c:legend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es-ES"/>
    </a:p>
  </c:txPr>
  <c:externalData r:id="rId4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cap="none" spc="20" baseline="0">
              <a:solidFill>
                <a:schemeClr val="dk1">
                  <a:lumMod val="50000"/>
                  <a:lumOff val="50000"/>
                </a:schemeClr>
              </a:solidFill>
              <a:latin typeface="+mn-lt"/>
              <a:ea typeface="+mn-ea"/>
              <a:cs typeface="+mn-cs"/>
            </a:defRPr>
          </a:pPr>
          <a:endParaRPr lang="es-ES"/>
        </a:p>
      </c:txPr>
    </c:title>
    <c:autoTitleDeleted val="0"/>
    <c:plotArea>
      <c:layout/>
      <c:scatterChart>
        <c:scatterStyle val="lineMarker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Rendimiento</c:v>
                </c:pt>
              </c:strCache>
            </c:strRef>
          </c:tx>
          <c:spPr>
            <a:ln w="25400" cap="flat" cmpd="sng" algn="ctr">
              <a:noFill/>
              <a:prstDash val="sysDot"/>
              <a:round/>
            </a:ln>
            <a:effectLst/>
          </c:spPr>
          <c:marker>
            <c:symbol val="diamond"/>
            <c:size val="3"/>
            <c:spPr>
              <a:solidFill>
                <a:schemeClr val="accent6"/>
              </a:solidFill>
              <a:ln w="9525" cap="flat" cmpd="sng" algn="ctr">
                <a:solidFill>
                  <a:schemeClr val="accent6"/>
                </a:solidFill>
                <a:round/>
              </a:ln>
              <a:effectLst/>
            </c:spPr>
          </c:marker>
          <c:xVal>
            <c:numRef>
              <c:f>Hoja1!$B$4:$B$6</c:f>
              <c:numCache>
                <c:formatCode>General</c:formatCode>
                <c:ptCount val="3"/>
                <c:pt idx="0">
                  <c:v>3550</c:v>
                </c:pt>
                <c:pt idx="1">
                  <c:v>4300</c:v>
                </c:pt>
                <c:pt idx="2">
                  <c:v>4042</c:v>
                </c:pt>
              </c:numCache>
            </c:numRef>
          </c:xVal>
          <c:yVal>
            <c:numRef>
              <c:f>Hoja1!$C$4:$C$6</c:f>
              <c:numCache>
                <c:formatCode>General</c:formatCode>
                <c:ptCount val="3"/>
                <c:pt idx="0">
                  <c:v>3387</c:v>
                </c:pt>
                <c:pt idx="1">
                  <c:v>4274</c:v>
                </c:pt>
                <c:pt idx="2">
                  <c:v>4005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5681-467D-A32A-09242F5F4DC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26264064"/>
        <c:axId val="126265984"/>
      </c:scatterChart>
      <c:valAx>
        <c:axId val="126264064"/>
        <c:scaling>
          <c:orientation val="minMax"/>
          <c:max val="4400"/>
          <c:min val="3300"/>
        </c:scaling>
        <c:delete val="0"/>
        <c:axPos val="b"/>
        <c:majorGridlines>
          <c:spPr>
            <a:ln w="9525" cap="flat" cmpd="sng" algn="ctr">
              <a:solidFill>
                <a:schemeClr val="dk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dk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Observado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out"/>
        <c:minorTickMark val="none"/>
        <c:tickLblPos val="nextTo"/>
        <c:spPr>
          <a:noFill/>
          <a:ln w="9525" cap="rnd">
            <a:solidFill>
              <a:schemeClr val="dk1">
                <a:lumMod val="20000"/>
                <a:lumOff val="80000"/>
              </a:schemeClr>
            </a:solidFill>
            <a:round/>
          </a:ln>
          <a:effectLst/>
        </c:spPr>
        <c:txPr>
          <a:bodyPr rot="2100000" spcFirstLastPara="1" vertOverflow="ellipsis" vert="horz" wrap="square" anchor="ctr" anchorCtr="1"/>
          <a:lstStyle/>
          <a:p>
            <a:pPr>
              <a:defRPr sz="900" b="0" i="0" u="none" strike="noStrike" kern="1200" spc="0" baseline="0">
                <a:solidFill>
                  <a:schemeClr val="dk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126265984"/>
        <c:crosses val="autoZero"/>
        <c:crossBetween val="midCat"/>
        <c:majorUnit val="100"/>
        <c:minorUnit val="40"/>
      </c:valAx>
      <c:valAx>
        <c:axId val="126265984"/>
        <c:scaling>
          <c:orientation val="minMax"/>
          <c:max val="4400"/>
          <c:min val="3300"/>
        </c:scaling>
        <c:delete val="0"/>
        <c:axPos val="l"/>
        <c:majorGridlines>
          <c:spPr>
            <a:ln w="9525" cap="flat" cmpd="sng" algn="ctr">
              <a:solidFill>
                <a:schemeClr val="dk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dk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Simulado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out"/>
        <c:minorTickMark val="none"/>
        <c:tickLblPos val="nextTo"/>
        <c:spPr>
          <a:noFill/>
          <a:ln w="9525" cap="rnd">
            <a:solidFill>
              <a:schemeClr val="dk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spc="0" baseline="0">
                <a:solidFill>
                  <a:schemeClr val="dk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126264064"/>
        <c:crosses val="autoZero"/>
        <c:crossBetween val="midCat"/>
        <c:majorUnit val="100"/>
        <c:minorUnit val="40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spc="0" baseline="0">
              <a:solidFill>
                <a:schemeClr val="dk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ES"/>
        </a:p>
      </c:txPr>
    </c:legend>
    <c:plotVisOnly val="1"/>
    <c:dispBlanksAs val="gap"/>
    <c:showDLblsOverMax val="0"/>
  </c:chart>
  <c:spPr>
    <a:solidFill>
      <a:schemeClr val="lt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es-ES"/>
    </a:p>
  </c:txPr>
  <c:externalData r:id="rId2">
    <c:autoUpdate val="0"/>
  </c:externalData>
  <c:userShapes r:id="rId3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cap="none" spc="20" baseline="0">
              <a:solidFill>
                <a:schemeClr val="dk1">
                  <a:lumMod val="50000"/>
                  <a:lumOff val="50000"/>
                </a:schemeClr>
              </a:solidFill>
              <a:latin typeface="+mn-lt"/>
              <a:ea typeface="+mn-ea"/>
              <a:cs typeface="+mn-cs"/>
            </a:defRPr>
          </a:pPr>
          <a:endParaRPr lang="es-ES"/>
        </a:p>
      </c:txPr>
    </c:title>
    <c:autoTitleDeleted val="0"/>
    <c:plotArea>
      <c:layout/>
      <c:scatterChart>
        <c:scatterStyle val="lineMarker"/>
        <c:varyColors val="0"/>
        <c:ser>
          <c:idx val="0"/>
          <c:order val="0"/>
          <c:tx>
            <c:strRef>
              <c:f>Hoja1!$D$1</c:f>
              <c:strCache>
                <c:ptCount val="1"/>
                <c:pt idx="0">
                  <c:v>Días a la antesis (ddp)</c:v>
                </c:pt>
              </c:strCache>
            </c:strRef>
          </c:tx>
          <c:spPr>
            <a:ln w="25400" cap="flat" cmpd="sng" algn="ctr">
              <a:noFill/>
              <a:prstDash val="sysDot"/>
              <a:round/>
            </a:ln>
            <a:effectLst/>
          </c:spPr>
          <c:marker>
            <c:symbol val="diamond"/>
            <c:size val="3"/>
            <c:spPr>
              <a:solidFill>
                <a:schemeClr val="accent6"/>
              </a:solidFill>
              <a:ln w="9525" cap="flat" cmpd="sng" algn="ctr">
                <a:solidFill>
                  <a:schemeClr val="accent6"/>
                </a:solidFill>
                <a:round/>
              </a:ln>
              <a:effectLst/>
            </c:spPr>
          </c:marker>
          <c:xVal>
            <c:numRef>
              <c:f>Hoja1!$D$4:$D$6</c:f>
              <c:numCache>
                <c:formatCode>General</c:formatCode>
                <c:ptCount val="3"/>
                <c:pt idx="0">
                  <c:v>140</c:v>
                </c:pt>
                <c:pt idx="1">
                  <c:v>144</c:v>
                </c:pt>
                <c:pt idx="2">
                  <c:v>146</c:v>
                </c:pt>
              </c:numCache>
            </c:numRef>
          </c:xVal>
          <c:yVal>
            <c:numRef>
              <c:f>Hoja1!$E$4:$E$6</c:f>
              <c:numCache>
                <c:formatCode>General</c:formatCode>
                <c:ptCount val="3"/>
                <c:pt idx="0">
                  <c:v>140</c:v>
                </c:pt>
                <c:pt idx="1">
                  <c:v>150</c:v>
                </c:pt>
                <c:pt idx="2">
                  <c:v>153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C57F-4792-A335-E68EBEBB032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26202240"/>
        <c:axId val="126204160"/>
      </c:scatterChart>
      <c:valAx>
        <c:axId val="126202240"/>
        <c:scaling>
          <c:orientation val="minMax"/>
          <c:max val="154"/>
          <c:min val="138"/>
        </c:scaling>
        <c:delete val="0"/>
        <c:axPos val="b"/>
        <c:majorGridlines>
          <c:spPr>
            <a:ln w="9525" cap="flat" cmpd="sng" algn="ctr">
              <a:solidFill>
                <a:schemeClr val="dk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dk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Observado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out"/>
        <c:minorTickMark val="none"/>
        <c:tickLblPos val="nextTo"/>
        <c:spPr>
          <a:noFill/>
          <a:ln w="9525" cap="rnd">
            <a:solidFill>
              <a:schemeClr val="dk1">
                <a:lumMod val="20000"/>
                <a:lumOff val="80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spc="0" baseline="0">
                <a:solidFill>
                  <a:schemeClr val="dk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126204160"/>
        <c:crosses val="autoZero"/>
        <c:crossBetween val="midCat"/>
        <c:majorUnit val="2"/>
      </c:valAx>
      <c:valAx>
        <c:axId val="126204160"/>
        <c:scaling>
          <c:orientation val="minMax"/>
          <c:max val="155"/>
          <c:min val="138"/>
        </c:scaling>
        <c:delete val="0"/>
        <c:axPos val="l"/>
        <c:majorGridlines>
          <c:spPr>
            <a:ln w="9525" cap="flat" cmpd="sng" algn="ctr">
              <a:solidFill>
                <a:schemeClr val="dk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dk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Simulado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out"/>
        <c:minorTickMark val="none"/>
        <c:tickLblPos val="nextTo"/>
        <c:spPr>
          <a:noFill/>
          <a:ln w="9525" cap="rnd">
            <a:solidFill>
              <a:schemeClr val="dk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spc="0" baseline="0">
                <a:solidFill>
                  <a:schemeClr val="dk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126202240"/>
        <c:crosses val="autoZero"/>
        <c:crossBetween val="midCat"/>
        <c:majorUnit val="2"/>
        <c:minorUnit val="1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spc="0" baseline="0">
              <a:solidFill>
                <a:schemeClr val="dk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ES"/>
        </a:p>
      </c:txPr>
    </c:legend>
    <c:plotVisOnly val="1"/>
    <c:dispBlanksAs val="gap"/>
    <c:showDLblsOverMax val="0"/>
  </c:chart>
  <c:spPr>
    <a:solidFill>
      <a:schemeClr val="lt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es-ES"/>
    </a:p>
  </c:txPr>
  <c:externalData r:id="rId2">
    <c:autoUpdate val="0"/>
  </c:externalData>
  <c:userShapes r:id="rId3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cap="none" spc="20" baseline="0">
              <a:solidFill>
                <a:schemeClr val="dk1">
                  <a:lumMod val="50000"/>
                  <a:lumOff val="50000"/>
                </a:schemeClr>
              </a:solidFill>
              <a:latin typeface="+mn-lt"/>
              <a:ea typeface="+mn-ea"/>
              <a:cs typeface="+mn-cs"/>
            </a:defRPr>
          </a:pPr>
          <a:endParaRPr lang="es-ES"/>
        </a:p>
      </c:txPr>
    </c:title>
    <c:autoTitleDeleted val="0"/>
    <c:plotArea>
      <c:layout/>
      <c:scatterChart>
        <c:scatterStyle val="lineMarker"/>
        <c:varyColors val="0"/>
        <c:ser>
          <c:idx val="0"/>
          <c:order val="0"/>
          <c:tx>
            <c:strRef>
              <c:f>Hoja1!$F$1</c:f>
              <c:strCache>
                <c:ptCount val="1"/>
                <c:pt idx="0">
                  <c:v>Días a la maduración (ddp)</c:v>
                </c:pt>
              </c:strCache>
            </c:strRef>
          </c:tx>
          <c:spPr>
            <a:ln w="25400" cap="flat" cmpd="sng" algn="ctr">
              <a:noFill/>
              <a:prstDash val="sysDot"/>
              <a:round/>
            </a:ln>
            <a:effectLst/>
          </c:spPr>
          <c:marker>
            <c:symbol val="diamond"/>
            <c:size val="3"/>
            <c:spPr>
              <a:solidFill>
                <a:schemeClr val="accent6"/>
              </a:solidFill>
              <a:ln w="9525" cap="flat" cmpd="sng" algn="ctr">
                <a:solidFill>
                  <a:schemeClr val="accent6"/>
                </a:solidFill>
                <a:round/>
              </a:ln>
              <a:effectLst/>
            </c:spPr>
          </c:marker>
          <c:xVal>
            <c:numRef>
              <c:f>Hoja1!$F$4:$F$6</c:f>
              <c:numCache>
                <c:formatCode>General</c:formatCode>
                <c:ptCount val="3"/>
                <c:pt idx="0">
                  <c:v>159</c:v>
                </c:pt>
                <c:pt idx="1">
                  <c:v>177</c:v>
                </c:pt>
                <c:pt idx="2">
                  <c:v>187</c:v>
                </c:pt>
              </c:numCache>
            </c:numRef>
          </c:xVal>
          <c:yVal>
            <c:numRef>
              <c:f>Hoja1!$G$4:$G$6</c:f>
              <c:numCache>
                <c:formatCode>General</c:formatCode>
                <c:ptCount val="3"/>
                <c:pt idx="0">
                  <c:v>167</c:v>
                </c:pt>
                <c:pt idx="1">
                  <c:v>179</c:v>
                </c:pt>
                <c:pt idx="2">
                  <c:v>180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5D74-45CA-B6A1-D3ED467CBBE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26666240"/>
        <c:axId val="126668160"/>
      </c:scatterChart>
      <c:valAx>
        <c:axId val="126666240"/>
        <c:scaling>
          <c:orientation val="minMax"/>
          <c:max val="190"/>
          <c:min val="155"/>
        </c:scaling>
        <c:delete val="0"/>
        <c:axPos val="b"/>
        <c:majorGridlines>
          <c:spPr>
            <a:ln w="9525" cap="flat" cmpd="sng" algn="ctr">
              <a:solidFill>
                <a:schemeClr val="dk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dk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Observado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out"/>
        <c:minorTickMark val="none"/>
        <c:tickLblPos val="nextTo"/>
        <c:spPr>
          <a:noFill/>
          <a:ln w="9525" cap="rnd">
            <a:solidFill>
              <a:schemeClr val="dk1">
                <a:lumMod val="20000"/>
                <a:lumOff val="80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spc="0" baseline="0">
                <a:solidFill>
                  <a:schemeClr val="dk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126668160"/>
        <c:crosses val="autoZero"/>
        <c:crossBetween val="midCat"/>
        <c:majorUnit val="5"/>
        <c:minorUnit val="1"/>
      </c:valAx>
      <c:valAx>
        <c:axId val="126668160"/>
        <c:scaling>
          <c:orientation val="minMax"/>
          <c:max val="190"/>
          <c:min val="155"/>
        </c:scaling>
        <c:delete val="0"/>
        <c:axPos val="l"/>
        <c:majorGridlines>
          <c:spPr>
            <a:ln w="9525" cap="flat" cmpd="sng" algn="ctr">
              <a:solidFill>
                <a:schemeClr val="dk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dk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Simulado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out"/>
        <c:minorTickMark val="none"/>
        <c:tickLblPos val="nextTo"/>
        <c:spPr>
          <a:noFill/>
          <a:ln w="9525" cap="rnd">
            <a:solidFill>
              <a:schemeClr val="dk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spc="0" baseline="0">
                <a:solidFill>
                  <a:schemeClr val="dk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126666240"/>
        <c:crosses val="autoZero"/>
        <c:crossBetween val="midCat"/>
        <c:majorUnit val="5"/>
        <c:minorUnit val="1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spc="0" baseline="0">
              <a:solidFill>
                <a:schemeClr val="dk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ES"/>
        </a:p>
      </c:txPr>
    </c:legend>
    <c:plotVisOnly val="1"/>
    <c:dispBlanksAs val="gap"/>
    <c:showDLblsOverMax val="0"/>
  </c:chart>
  <c:spPr>
    <a:solidFill>
      <a:schemeClr val="lt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es-ES"/>
    </a:p>
  </c:txPr>
  <c:externalData r:id="rId2">
    <c:autoUpdate val="0"/>
  </c:externalData>
  <c:userShapes r:id="rId3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/>
      <c:scatterChart>
        <c:scatterStyle val="lineMarker"/>
        <c:varyColors val="0"/>
        <c:ser>
          <c:idx val="0"/>
          <c:order val="0"/>
          <c:tx>
            <c:v>Rendimiento kg/ha (150 kgN/ha)</c:v>
          </c:tx>
          <c:spPr>
            <a:ln w="9525" cap="flat" cmpd="sng" algn="ctr">
              <a:solidFill>
                <a:schemeClr val="accent1">
                  <a:alpha val="70000"/>
                </a:schemeClr>
              </a:solidFill>
              <a:prstDash val="sysDot"/>
              <a:round/>
            </a:ln>
            <a:effectLst/>
          </c:spPr>
          <c:marker>
            <c:symbol val="circle"/>
            <c:size val="3"/>
            <c:spPr>
              <a:gradFill rotWithShape="1">
                <a:gsLst>
                  <a:gs pos="0">
                    <a:schemeClr val="accent1">
                      <a:lumMod val="110000"/>
                      <a:satMod val="105000"/>
                      <a:tint val="67000"/>
                    </a:schemeClr>
                  </a:gs>
                  <a:gs pos="50000">
                    <a:schemeClr val="accent1">
                      <a:lumMod val="105000"/>
                      <a:satMod val="103000"/>
                      <a:tint val="73000"/>
                    </a:schemeClr>
                  </a:gs>
                  <a:gs pos="100000">
                    <a:schemeClr val="accent1">
                      <a:lumMod val="105000"/>
                      <a:satMod val="109000"/>
                      <a:tint val="81000"/>
                    </a:schemeClr>
                  </a:gs>
                </a:gsLst>
                <a:lin ang="5400000" scaled="0"/>
              </a:gradFill>
              <a:ln w="9525" cap="flat" cmpd="sng" algn="ctr">
                <a:solidFill>
                  <a:schemeClr val="accent1">
                    <a:shade val="95000"/>
                  </a:schemeClr>
                </a:solidFill>
                <a:round/>
              </a:ln>
              <a:effectLst/>
            </c:spPr>
          </c:marker>
          <c:xVal>
            <c:numRef>
              <c:f>Data!$A$2:$A$169</c:f>
              <c:numCache>
                <c:formatCode>General</c:formatCode>
                <c:ptCount val="168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  <c:pt idx="24">
                  <c:v>24</c:v>
                </c:pt>
                <c:pt idx="25">
                  <c:v>25</c:v>
                </c:pt>
                <c:pt idx="26">
                  <c:v>26</c:v>
                </c:pt>
                <c:pt idx="27">
                  <c:v>27</c:v>
                </c:pt>
                <c:pt idx="28">
                  <c:v>28</c:v>
                </c:pt>
                <c:pt idx="29">
                  <c:v>29</c:v>
                </c:pt>
                <c:pt idx="30">
                  <c:v>30</c:v>
                </c:pt>
                <c:pt idx="31">
                  <c:v>31</c:v>
                </c:pt>
                <c:pt idx="32">
                  <c:v>32</c:v>
                </c:pt>
                <c:pt idx="33">
                  <c:v>33</c:v>
                </c:pt>
                <c:pt idx="34">
                  <c:v>34</c:v>
                </c:pt>
                <c:pt idx="35">
                  <c:v>35</c:v>
                </c:pt>
                <c:pt idx="36">
                  <c:v>36</c:v>
                </c:pt>
                <c:pt idx="37">
                  <c:v>37</c:v>
                </c:pt>
                <c:pt idx="38">
                  <c:v>38</c:v>
                </c:pt>
                <c:pt idx="39">
                  <c:v>39</c:v>
                </c:pt>
                <c:pt idx="40">
                  <c:v>40</c:v>
                </c:pt>
                <c:pt idx="41">
                  <c:v>41</c:v>
                </c:pt>
                <c:pt idx="42">
                  <c:v>42</c:v>
                </c:pt>
                <c:pt idx="43">
                  <c:v>43</c:v>
                </c:pt>
                <c:pt idx="44">
                  <c:v>44</c:v>
                </c:pt>
                <c:pt idx="45">
                  <c:v>45</c:v>
                </c:pt>
                <c:pt idx="46">
                  <c:v>46</c:v>
                </c:pt>
                <c:pt idx="47">
                  <c:v>47</c:v>
                </c:pt>
                <c:pt idx="48">
                  <c:v>48</c:v>
                </c:pt>
                <c:pt idx="49">
                  <c:v>49</c:v>
                </c:pt>
                <c:pt idx="50">
                  <c:v>50</c:v>
                </c:pt>
                <c:pt idx="51">
                  <c:v>51</c:v>
                </c:pt>
                <c:pt idx="52">
                  <c:v>52</c:v>
                </c:pt>
                <c:pt idx="53">
                  <c:v>53</c:v>
                </c:pt>
                <c:pt idx="54">
                  <c:v>54</c:v>
                </c:pt>
                <c:pt idx="55">
                  <c:v>55</c:v>
                </c:pt>
                <c:pt idx="56">
                  <c:v>56</c:v>
                </c:pt>
                <c:pt idx="57">
                  <c:v>57</c:v>
                </c:pt>
                <c:pt idx="58">
                  <c:v>58</c:v>
                </c:pt>
                <c:pt idx="59">
                  <c:v>59</c:v>
                </c:pt>
                <c:pt idx="60">
                  <c:v>60</c:v>
                </c:pt>
                <c:pt idx="61">
                  <c:v>61</c:v>
                </c:pt>
                <c:pt idx="62">
                  <c:v>62</c:v>
                </c:pt>
                <c:pt idx="63">
                  <c:v>63</c:v>
                </c:pt>
                <c:pt idx="64">
                  <c:v>64</c:v>
                </c:pt>
                <c:pt idx="65">
                  <c:v>65</c:v>
                </c:pt>
                <c:pt idx="66">
                  <c:v>66</c:v>
                </c:pt>
                <c:pt idx="67">
                  <c:v>67</c:v>
                </c:pt>
                <c:pt idx="68">
                  <c:v>68</c:v>
                </c:pt>
                <c:pt idx="69">
                  <c:v>69</c:v>
                </c:pt>
                <c:pt idx="70">
                  <c:v>70</c:v>
                </c:pt>
                <c:pt idx="71">
                  <c:v>71</c:v>
                </c:pt>
                <c:pt idx="72">
                  <c:v>72</c:v>
                </c:pt>
                <c:pt idx="73">
                  <c:v>73</c:v>
                </c:pt>
                <c:pt idx="74">
                  <c:v>74</c:v>
                </c:pt>
                <c:pt idx="75">
                  <c:v>75</c:v>
                </c:pt>
                <c:pt idx="76">
                  <c:v>76</c:v>
                </c:pt>
                <c:pt idx="77">
                  <c:v>77</c:v>
                </c:pt>
                <c:pt idx="78">
                  <c:v>78</c:v>
                </c:pt>
                <c:pt idx="79">
                  <c:v>79</c:v>
                </c:pt>
                <c:pt idx="80">
                  <c:v>80</c:v>
                </c:pt>
                <c:pt idx="81">
                  <c:v>81</c:v>
                </c:pt>
                <c:pt idx="82">
                  <c:v>82</c:v>
                </c:pt>
                <c:pt idx="83">
                  <c:v>83</c:v>
                </c:pt>
                <c:pt idx="84">
                  <c:v>84</c:v>
                </c:pt>
                <c:pt idx="85">
                  <c:v>85</c:v>
                </c:pt>
                <c:pt idx="86">
                  <c:v>86</c:v>
                </c:pt>
                <c:pt idx="87">
                  <c:v>87</c:v>
                </c:pt>
                <c:pt idx="88">
                  <c:v>88</c:v>
                </c:pt>
                <c:pt idx="89">
                  <c:v>89</c:v>
                </c:pt>
                <c:pt idx="90">
                  <c:v>90</c:v>
                </c:pt>
                <c:pt idx="91">
                  <c:v>91</c:v>
                </c:pt>
                <c:pt idx="92">
                  <c:v>92</c:v>
                </c:pt>
                <c:pt idx="93">
                  <c:v>93</c:v>
                </c:pt>
                <c:pt idx="94">
                  <c:v>94</c:v>
                </c:pt>
                <c:pt idx="95">
                  <c:v>95</c:v>
                </c:pt>
                <c:pt idx="96">
                  <c:v>96</c:v>
                </c:pt>
                <c:pt idx="97">
                  <c:v>97</c:v>
                </c:pt>
                <c:pt idx="98">
                  <c:v>98</c:v>
                </c:pt>
                <c:pt idx="99">
                  <c:v>99</c:v>
                </c:pt>
                <c:pt idx="100">
                  <c:v>100</c:v>
                </c:pt>
                <c:pt idx="101">
                  <c:v>101</c:v>
                </c:pt>
                <c:pt idx="102">
                  <c:v>102</c:v>
                </c:pt>
                <c:pt idx="103">
                  <c:v>103</c:v>
                </c:pt>
                <c:pt idx="104">
                  <c:v>104</c:v>
                </c:pt>
                <c:pt idx="105">
                  <c:v>105</c:v>
                </c:pt>
                <c:pt idx="106">
                  <c:v>106</c:v>
                </c:pt>
                <c:pt idx="107">
                  <c:v>107</c:v>
                </c:pt>
                <c:pt idx="108">
                  <c:v>108</c:v>
                </c:pt>
                <c:pt idx="109">
                  <c:v>109</c:v>
                </c:pt>
                <c:pt idx="110">
                  <c:v>110</c:v>
                </c:pt>
                <c:pt idx="111">
                  <c:v>111</c:v>
                </c:pt>
                <c:pt idx="112">
                  <c:v>112</c:v>
                </c:pt>
                <c:pt idx="113">
                  <c:v>113</c:v>
                </c:pt>
                <c:pt idx="114">
                  <c:v>114</c:v>
                </c:pt>
                <c:pt idx="115">
                  <c:v>115</c:v>
                </c:pt>
                <c:pt idx="116">
                  <c:v>116</c:v>
                </c:pt>
                <c:pt idx="117">
                  <c:v>117</c:v>
                </c:pt>
                <c:pt idx="118">
                  <c:v>118</c:v>
                </c:pt>
                <c:pt idx="119">
                  <c:v>119</c:v>
                </c:pt>
                <c:pt idx="120">
                  <c:v>120</c:v>
                </c:pt>
                <c:pt idx="121">
                  <c:v>121</c:v>
                </c:pt>
                <c:pt idx="122">
                  <c:v>122</c:v>
                </c:pt>
                <c:pt idx="123">
                  <c:v>123</c:v>
                </c:pt>
                <c:pt idx="124">
                  <c:v>124</c:v>
                </c:pt>
                <c:pt idx="125">
                  <c:v>125</c:v>
                </c:pt>
                <c:pt idx="126">
                  <c:v>126</c:v>
                </c:pt>
                <c:pt idx="127">
                  <c:v>127</c:v>
                </c:pt>
                <c:pt idx="128">
                  <c:v>128</c:v>
                </c:pt>
                <c:pt idx="129">
                  <c:v>129</c:v>
                </c:pt>
                <c:pt idx="130">
                  <c:v>130</c:v>
                </c:pt>
                <c:pt idx="131">
                  <c:v>131</c:v>
                </c:pt>
                <c:pt idx="132">
                  <c:v>132</c:v>
                </c:pt>
                <c:pt idx="133">
                  <c:v>133</c:v>
                </c:pt>
                <c:pt idx="134">
                  <c:v>134</c:v>
                </c:pt>
                <c:pt idx="135">
                  <c:v>135</c:v>
                </c:pt>
                <c:pt idx="136">
                  <c:v>136</c:v>
                </c:pt>
                <c:pt idx="137">
                  <c:v>137</c:v>
                </c:pt>
                <c:pt idx="138">
                  <c:v>138</c:v>
                </c:pt>
                <c:pt idx="139">
                  <c:v>139</c:v>
                </c:pt>
                <c:pt idx="140">
                  <c:v>140</c:v>
                </c:pt>
                <c:pt idx="141">
                  <c:v>141</c:v>
                </c:pt>
                <c:pt idx="142">
                  <c:v>142</c:v>
                </c:pt>
                <c:pt idx="143">
                  <c:v>143</c:v>
                </c:pt>
                <c:pt idx="144">
                  <c:v>144</c:v>
                </c:pt>
                <c:pt idx="145">
                  <c:v>145</c:v>
                </c:pt>
                <c:pt idx="146">
                  <c:v>146</c:v>
                </c:pt>
                <c:pt idx="147">
                  <c:v>147</c:v>
                </c:pt>
                <c:pt idx="148">
                  <c:v>148</c:v>
                </c:pt>
                <c:pt idx="149">
                  <c:v>149</c:v>
                </c:pt>
                <c:pt idx="150">
                  <c:v>150</c:v>
                </c:pt>
                <c:pt idx="151">
                  <c:v>151</c:v>
                </c:pt>
                <c:pt idx="152">
                  <c:v>152</c:v>
                </c:pt>
                <c:pt idx="153">
                  <c:v>153</c:v>
                </c:pt>
                <c:pt idx="154">
                  <c:v>154</c:v>
                </c:pt>
                <c:pt idx="155">
                  <c:v>155</c:v>
                </c:pt>
                <c:pt idx="156">
                  <c:v>156</c:v>
                </c:pt>
                <c:pt idx="157">
                  <c:v>157</c:v>
                </c:pt>
                <c:pt idx="158">
                  <c:v>158</c:v>
                </c:pt>
                <c:pt idx="159">
                  <c:v>159</c:v>
                </c:pt>
                <c:pt idx="160">
                  <c:v>160</c:v>
                </c:pt>
                <c:pt idx="161">
                  <c:v>161</c:v>
                </c:pt>
                <c:pt idx="162">
                  <c:v>162</c:v>
                </c:pt>
                <c:pt idx="163">
                  <c:v>163</c:v>
                </c:pt>
                <c:pt idx="164">
                  <c:v>164</c:v>
                </c:pt>
                <c:pt idx="165">
                  <c:v>165</c:v>
                </c:pt>
                <c:pt idx="166">
                  <c:v>166</c:v>
                </c:pt>
                <c:pt idx="167">
                  <c:v>167</c:v>
                </c:pt>
              </c:numCache>
            </c:numRef>
          </c:xVal>
          <c:yVal>
            <c:numRef>
              <c:f>Data!$B$2:$B$169</c:f>
              <c:numCache>
                <c:formatCode>General</c:formatCode>
                <c:ptCount val="168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  <c:pt idx="61">
                  <c:v>0</c:v>
                </c:pt>
                <c:pt idx="62">
                  <c:v>0</c:v>
                </c:pt>
                <c:pt idx="63">
                  <c:v>0</c:v>
                </c:pt>
                <c:pt idx="64">
                  <c:v>0</c:v>
                </c:pt>
                <c:pt idx="65">
                  <c:v>0</c:v>
                </c:pt>
                <c:pt idx="66">
                  <c:v>0</c:v>
                </c:pt>
                <c:pt idx="67">
                  <c:v>0</c:v>
                </c:pt>
                <c:pt idx="68">
                  <c:v>0</c:v>
                </c:pt>
                <c:pt idx="69">
                  <c:v>0</c:v>
                </c:pt>
                <c:pt idx="70">
                  <c:v>0</c:v>
                </c:pt>
                <c:pt idx="71">
                  <c:v>0</c:v>
                </c:pt>
                <c:pt idx="72">
                  <c:v>0</c:v>
                </c:pt>
                <c:pt idx="73">
                  <c:v>0</c:v>
                </c:pt>
                <c:pt idx="74">
                  <c:v>0</c:v>
                </c:pt>
                <c:pt idx="75">
                  <c:v>0</c:v>
                </c:pt>
                <c:pt idx="76">
                  <c:v>0</c:v>
                </c:pt>
                <c:pt idx="77">
                  <c:v>0</c:v>
                </c:pt>
                <c:pt idx="78">
                  <c:v>0</c:v>
                </c:pt>
                <c:pt idx="79">
                  <c:v>0</c:v>
                </c:pt>
                <c:pt idx="80">
                  <c:v>0</c:v>
                </c:pt>
                <c:pt idx="81">
                  <c:v>0</c:v>
                </c:pt>
                <c:pt idx="82">
                  <c:v>0</c:v>
                </c:pt>
                <c:pt idx="83">
                  <c:v>0</c:v>
                </c:pt>
                <c:pt idx="84">
                  <c:v>0</c:v>
                </c:pt>
                <c:pt idx="85">
                  <c:v>0</c:v>
                </c:pt>
                <c:pt idx="86">
                  <c:v>0</c:v>
                </c:pt>
                <c:pt idx="87">
                  <c:v>0</c:v>
                </c:pt>
                <c:pt idx="88">
                  <c:v>0</c:v>
                </c:pt>
                <c:pt idx="89">
                  <c:v>0</c:v>
                </c:pt>
                <c:pt idx="90">
                  <c:v>0</c:v>
                </c:pt>
                <c:pt idx="91">
                  <c:v>0</c:v>
                </c:pt>
                <c:pt idx="92">
                  <c:v>0</c:v>
                </c:pt>
                <c:pt idx="93">
                  <c:v>0</c:v>
                </c:pt>
                <c:pt idx="94">
                  <c:v>0</c:v>
                </c:pt>
                <c:pt idx="95">
                  <c:v>0</c:v>
                </c:pt>
                <c:pt idx="96">
                  <c:v>0</c:v>
                </c:pt>
                <c:pt idx="97">
                  <c:v>0</c:v>
                </c:pt>
                <c:pt idx="98">
                  <c:v>0</c:v>
                </c:pt>
                <c:pt idx="99">
                  <c:v>0</c:v>
                </c:pt>
                <c:pt idx="100">
                  <c:v>0</c:v>
                </c:pt>
                <c:pt idx="101">
                  <c:v>0</c:v>
                </c:pt>
                <c:pt idx="102">
                  <c:v>0</c:v>
                </c:pt>
                <c:pt idx="103">
                  <c:v>0</c:v>
                </c:pt>
                <c:pt idx="104">
                  <c:v>0</c:v>
                </c:pt>
                <c:pt idx="105">
                  <c:v>0</c:v>
                </c:pt>
                <c:pt idx="106">
                  <c:v>0</c:v>
                </c:pt>
                <c:pt idx="107">
                  <c:v>0</c:v>
                </c:pt>
                <c:pt idx="108">
                  <c:v>0</c:v>
                </c:pt>
                <c:pt idx="109">
                  <c:v>0</c:v>
                </c:pt>
                <c:pt idx="110">
                  <c:v>0</c:v>
                </c:pt>
                <c:pt idx="111">
                  <c:v>0</c:v>
                </c:pt>
                <c:pt idx="112">
                  <c:v>0</c:v>
                </c:pt>
                <c:pt idx="113">
                  <c:v>0</c:v>
                </c:pt>
                <c:pt idx="114">
                  <c:v>0</c:v>
                </c:pt>
                <c:pt idx="115">
                  <c:v>0</c:v>
                </c:pt>
                <c:pt idx="116">
                  <c:v>0</c:v>
                </c:pt>
                <c:pt idx="117">
                  <c:v>0</c:v>
                </c:pt>
                <c:pt idx="118">
                  <c:v>0</c:v>
                </c:pt>
                <c:pt idx="119">
                  <c:v>0</c:v>
                </c:pt>
                <c:pt idx="120">
                  <c:v>0</c:v>
                </c:pt>
                <c:pt idx="121">
                  <c:v>0</c:v>
                </c:pt>
                <c:pt idx="122">
                  <c:v>0</c:v>
                </c:pt>
                <c:pt idx="123">
                  <c:v>0</c:v>
                </c:pt>
                <c:pt idx="124">
                  <c:v>0</c:v>
                </c:pt>
                <c:pt idx="125">
                  <c:v>0</c:v>
                </c:pt>
                <c:pt idx="126">
                  <c:v>0</c:v>
                </c:pt>
                <c:pt idx="127">
                  <c:v>0</c:v>
                </c:pt>
                <c:pt idx="128">
                  <c:v>0</c:v>
                </c:pt>
                <c:pt idx="129">
                  <c:v>0</c:v>
                </c:pt>
                <c:pt idx="130">
                  <c:v>0</c:v>
                </c:pt>
                <c:pt idx="131">
                  <c:v>0</c:v>
                </c:pt>
                <c:pt idx="132">
                  <c:v>0</c:v>
                </c:pt>
                <c:pt idx="133">
                  <c:v>0</c:v>
                </c:pt>
                <c:pt idx="134">
                  <c:v>0</c:v>
                </c:pt>
                <c:pt idx="135">
                  <c:v>0</c:v>
                </c:pt>
                <c:pt idx="136">
                  <c:v>0</c:v>
                </c:pt>
                <c:pt idx="137">
                  <c:v>0</c:v>
                </c:pt>
                <c:pt idx="138">
                  <c:v>0</c:v>
                </c:pt>
                <c:pt idx="139">
                  <c:v>0</c:v>
                </c:pt>
                <c:pt idx="140">
                  <c:v>0</c:v>
                </c:pt>
                <c:pt idx="141">
                  <c:v>0</c:v>
                </c:pt>
                <c:pt idx="142">
                  <c:v>0</c:v>
                </c:pt>
                <c:pt idx="143">
                  <c:v>0</c:v>
                </c:pt>
                <c:pt idx="144">
                  <c:v>0</c:v>
                </c:pt>
                <c:pt idx="145">
                  <c:v>0</c:v>
                </c:pt>
                <c:pt idx="146">
                  <c:v>0</c:v>
                </c:pt>
                <c:pt idx="147">
                  <c:v>1806</c:v>
                </c:pt>
                <c:pt idx="148">
                  <c:v>1870</c:v>
                </c:pt>
                <c:pt idx="149">
                  <c:v>1934</c:v>
                </c:pt>
                <c:pt idx="150">
                  <c:v>1994</c:v>
                </c:pt>
                <c:pt idx="151">
                  <c:v>2299</c:v>
                </c:pt>
                <c:pt idx="152">
                  <c:v>2594</c:v>
                </c:pt>
                <c:pt idx="153">
                  <c:v>2880</c:v>
                </c:pt>
                <c:pt idx="154">
                  <c:v>3156</c:v>
                </c:pt>
                <c:pt idx="155">
                  <c:v>3417</c:v>
                </c:pt>
                <c:pt idx="156">
                  <c:v>3663</c:v>
                </c:pt>
                <c:pt idx="157">
                  <c:v>3907</c:v>
                </c:pt>
                <c:pt idx="158">
                  <c:v>4155</c:v>
                </c:pt>
                <c:pt idx="159">
                  <c:v>4389</c:v>
                </c:pt>
                <c:pt idx="160">
                  <c:v>4454</c:v>
                </c:pt>
                <c:pt idx="161">
                  <c:v>4516</c:v>
                </c:pt>
                <c:pt idx="162">
                  <c:v>4572</c:v>
                </c:pt>
                <c:pt idx="163">
                  <c:v>4629</c:v>
                </c:pt>
                <c:pt idx="164">
                  <c:v>4682</c:v>
                </c:pt>
                <c:pt idx="165">
                  <c:v>4736</c:v>
                </c:pt>
                <c:pt idx="166">
                  <c:v>4736</c:v>
                </c:pt>
                <c:pt idx="167">
                  <c:v>4736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AA33-4F8B-9644-6F483C9B866E}"/>
            </c:ext>
          </c:extLst>
        </c:ser>
        <c:ser>
          <c:idx val="1"/>
          <c:order val="1"/>
          <c:tx>
            <c:v>Rendimiento kg/ha (160 kgN/ha)</c:v>
          </c:tx>
          <c:spPr>
            <a:ln w="9525" cap="flat" cmpd="sng" algn="ctr">
              <a:solidFill>
                <a:schemeClr val="accent2">
                  <a:alpha val="70000"/>
                </a:schemeClr>
              </a:solidFill>
              <a:prstDash val="sysDot"/>
              <a:round/>
            </a:ln>
            <a:effectLst/>
          </c:spPr>
          <c:marker>
            <c:symbol val="circle"/>
            <c:size val="3"/>
            <c:spPr>
              <a:gradFill rotWithShape="1">
                <a:gsLst>
                  <a:gs pos="0">
                    <a:schemeClr val="accent2">
                      <a:lumMod val="110000"/>
                      <a:satMod val="105000"/>
                      <a:tint val="67000"/>
                    </a:schemeClr>
                  </a:gs>
                  <a:gs pos="50000">
                    <a:schemeClr val="accent2">
                      <a:lumMod val="105000"/>
                      <a:satMod val="103000"/>
                      <a:tint val="73000"/>
                    </a:schemeClr>
                  </a:gs>
                  <a:gs pos="100000">
                    <a:schemeClr val="accent2">
                      <a:lumMod val="105000"/>
                      <a:satMod val="109000"/>
                      <a:tint val="81000"/>
                    </a:schemeClr>
                  </a:gs>
                </a:gsLst>
                <a:lin ang="5400000" scaled="0"/>
              </a:gradFill>
              <a:ln w="9525" cap="flat" cmpd="sng" algn="ctr">
                <a:solidFill>
                  <a:schemeClr val="accent2">
                    <a:shade val="95000"/>
                  </a:schemeClr>
                </a:solidFill>
                <a:round/>
              </a:ln>
              <a:effectLst/>
            </c:spPr>
          </c:marker>
          <c:xVal>
            <c:numRef>
              <c:f>Data!$A$2:$A$169</c:f>
              <c:numCache>
                <c:formatCode>General</c:formatCode>
                <c:ptCount val="168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  <c:pt idx="24">
                  <c:v>24</c:v>
                </c:pt>
                <c:pt idx="25">
                  <c:v>25</c:v>
                </c:pt>
                <c:pt idx="26">
                  <c:v>26</c:v>
                </c:pt>
                <c:pt idx="27">
                  <c:v>27</c:v>
                </c:pt>
                <c:pt idx="28">
                  <c:v>28</c:v>
                </c:pt>
                <c:pt idx="29">
                  <c:v>29</c:v>
                </c:pt>
                <c:pt idx="30">
                  <c:v>30</c:v>
                </c:pt>
                <c:pt idx="31">
                  <c:v>31</c:v>
                </c:pt>
                <c:pt idx="32">
                  <c:v>32</c:v>
                </c:pt>
                <c:pt idx="33">
                  <c:v>33</c:v>
                </c:pt>
                <c:pt idx="34">
                  <c:v>34</c:v>
                </c:pt>
                <c:pt idx="35">
                  <c:v>35</c:v>
                </c:pt>
                <c:pt idx="36">
                  <c:v>36</c:v>
                </c:pt>
                <c:pt idx="37">
                  <c:v>37</c:v>
                </c:pt>
                <c:pt idx="38">
                  <c:v>38</c:v>
                </c:pt>
                <c:pt idx="39">
                  <c:v>39</c:v>
                </c:pt>
                <c:pt idx="40">
                  <c:v>40</c:v>
                </c:pt>
                <c:pt idx="41">
                  <c:v>41</c:v>
                </c:pt>
                <c:pt idx="42">
                  <c:v>42</c:v>
                </c:pt>
                <c:pt idx="43">
                  <c:v>43</c:v>
                </c:pt>
                <c:pt idx="44">
                  <c:v>44</c:v>
                </c:pt>
                <c:pt idx="45">
                  <c:v>45</c:v>
                </c:pt>
                <c:pt idx="46">
                  <c:v>46</c:v>
                </c:pt>
                <c:pt idx="47">
                  <c:v>47</c:v>
                </c:pt>
                <c:pt idx="48">
                  <c:v>48</c:v>
                </c:pt>
                <c:pt idx="49">
                  <c:v>49</c:v>
                </c:pt>
                <c:pt idx="50">
                  <c:v>50</c:v>
                </c:pt>
                <c:pt idx="51">
                  <c:v>51</c:v>
                </c:pt>
                <c:pt idx="52">
                  <c:v>52</c:v>
                </c:pt>
                <c:pt idx="53">
                  <c:v>53</c:v>
                </c:pt>
                <c:pt idx="54">
                  <c:v>54</c:v>
                </c:pt>
                <c:pt idx="55">
                  <c:v>55</c:v>
                </c:pt>
                <c:pt idx="56">
                  <c:v>56</c:v>
                </c:pt>
                <c:pt idx="57">
                  <c:v>57</c:v>
                </c:pt>
                <c:pt idx="58">
                  <c:v>58</c:v>
                </c:pt>
                <c:pt idx="59">
                  <c:v>59</c:v>
                </c:pt>
                <c:pt idx="60">
                  <c:v>60</c:v>
                </c:pt>
                <c:pt idx="61">
                  <c:v>61</c:v>
                </c:pt>
                <c:pt idx="62">
                  <c:v>62</c:v>
                </c:pt>
                <c:pt idx="63">
                  <c:v>63</c:v>
                </c:pt>
                <c:pt idx="64">
                  <c:v>64</c:v>
                </c:pt>
                <c:pt idx="65">
                  <c:v>65</c:v>
                </c:pt>
                <c:pt idx="66">
                  <c:v>66</c:v>
                </c:pt>
                <c:pt idx="67">
                  <c:v>67</c:v>
                </c:pt>
                <c:pt idx="68">
                  <c:v>68</c:v>
                </c:pt>
                <c:pt idx="69">
                  <c:v>69</c:v>
                </c:pt>
                <c:pt idx="70">
                  <c:v>70</c:v>
                </c:pt>
                <c:pt idx="71">
                  <c:v>71</c:v>
                </c:pt>
                <c:pt idx="72">
                  <c:v>72</c:v>
                </c:pt>
                <c:pt idx="73">
                  <c:v>73</c:v>
                </c:pt>
                <c:pt idx="74">
                  <c:v>74</c:v>
                </c:pt>
                <c:pt idx="75">
                  <c:v>75</c:v>
                </c:pt>
                <c:pt idx="76">
                  <c:v>76</c:v>
                </c:pt>
                <c:pt idx="77">
                  <c:v>77</c:v>
                </c:pt>
                <c:pt idx="78">
                  <c:v>78</c:v>
                </c:pt>
                <c:pt idx="79">
                  <c:v>79</c:v>
                </c:pt>
                <c:pt idx="80">
                  <c:v>80</c:v>
                </c:pt>
                <c:pt idx="81">
                  <c:v>81</c:v>
                </c:pt>
                <c:pt idx="82">
                  <c:v>82</c:v>
                </c:pt>
                <c:pt idx="83">
                  <c:v>83</c:v>
                </c:pt>
                <c:pt idx="84">
                  <c:v>84</c:v>
                </c:pt>
                <c:pt idx="85">
                  <c:v>85</c:v>
                </c:pt>
                <c:pt idx="86">
                  <c:v>86</c:v>
                </c:pt>
                <c:pt idx="87">
                  <c:v>87</c:v>
                </c:pt>
                <c:pt idx="88">
                  <c:v>88</c:v>
                </c:pt>
                <c:pt idx="89">
                  <c:v>89</c:v>
                </c:pt>
                <c:pt idx="90">
                  <c:v>90</c:v>
                </c:pt>
                <c:pt idx="91">
                  <c:v>91</c:v>
                </c:pt>
                <c:pt idx="92">
                  <c:v>92</c:v>
                </c:pt>
                <c:pt idx="93">
                  <c:v>93</c:v>
                </c:pt>
                <c:pt idx="94">
                  <c:v>94</c:v>
                </c:pt>
                <c:pt idx="95">
                  <c:v>95</c:v>
                </c:pt>
                <c:pt idx="96">
                  <c:v>96</c:v>
                </c:pt>
                <c:pt idx="97">
                  <c:v>97</c:v>
                </c:pt>
                <c:pt idx="98">
                  <c:v>98</c:v>
                </c:pt>
                <c:pt idx="99">
                  <c:v>99</c:v>
                </c:pt>
                <c:pt idx="100">
                  <c:v>100</c:v>
                </c:pt>
                <c:pt idx="101">
                  <c:v>101</c:v>
                </c:pt>
                <c:pt idx="102">
                  <c:v>102</c:v>
                </c:pt>
                <c:pt idx="103">
                  <c:v>103</c:v>
                </c:pt>
                <c:pt idx="104">
                  <c:v>104</c:v>
                </c:pt>
                <c:pt idx="105">
                  <c:v>105</c:v>
                </c:pt>
                <c:pt idx="106">
                  <c:v>106</c:v>
                </c:pt>
                <c:pt idx="107">
                  <c:v>107</c:v>
                </c:pt>
                <c:pt idx="108">
                  <c:v>108</c:v>
                </c:pt>
                <c:pt idx="109">
                  <c:v>109</c:v>
                </c:pt>
                <c:pt idx="110">
                  <c:v>110</c:v>
                </c:pt>
                <c:pt idx="111">
                  <c:v>111</c:v>
                </c:pt>
                <c:pt idx="112">
                  <c:v>112</c:v>
                </c:pt>
                <c:pt idx="113">
                  <c:v>113</c:v>
                </c:pt>
                <c:pt idx="114">
                  <c:v>114</c:v>
                </c:pt>
                <c:pt idx="115">
                  <c:v>115</c:v>
                </c:pt>
                <c:pt idx="116">
                  <c:v>116</c:v>
                </c:pt>
                <c:pt idx="117">
                  <c:v>117</c:v>
                </c:pt>
                <c:pt idx="118">
                  <c:v>118</c:v>
                </c:pt>
                <c:pt idx="119">
                  <c:v>119</c:v>
                </c:pt>
                <c:pt idx="120">
                  <c:v>120</c:v>
                </c:pt>
                <c:pt idx="121">
                  <c:v>121</c:v>
                </c:pt>
                <c:pt idx="122">
                  <c:v>122</c:v>
                </c:pt>
                <c:pt idx="123">
                  <c:v>123</c:v>
                </c:pt>
                <c:pt idx="124">
                  <c:v>124</c:v>
                </c:pt>
                <c:pt idx="125">
                  <c:v>125</c:v>
                </c:pt>
                <c:pt idx="126">
                  <c:v>126</c:v>
                </c:pt>
                <c:pt idx="127">
                  <c:v>127</c:v>
                </c:pt>
                <c:pt idx="128">
                  <c:v>128</c:v>
                </c:pt>
                <c:pt idx="129">
                  <c:v>129</c:v>
                </c:pt>
                <c:pt idx="130">
                  <c:v>130</c:v>
                </c:pt>
                <c:pt idx="131">
                  <c:v>131</c:v>
                </c:pt>
                <c:pt idx="132">
                  <c:v>132</c:v>
                </c:pt>
                <c:pt idx="133">
                  <c:v>133</c:v>
                </c:pt>
                <c:pt idx="134">
                  <c:v>134</c:v>
                </c:pt>
                <c:pt idx="135">
                  <c:v>135</c:v>
                </c:pt>
                <c:pt idx="136">
                  <c:v>136</c:v>
                </c:pt>
                <c:pt idx="137">
                  <c:v>137</c:v>
                </c:pt>
                <c:pt idx="138">
                  <c:v>138</c:v>
                </c:pt>
                <c:pt idx="139">
                  <c:v>139</c:v>
                </c:pt>
                <c:pt idx="140">
                  <c:v>140</c:v>
                </c:pt>
                <c:pt idx="141">
                  <c:v>141</c:v>
                </c:pt>
                <c:pt idx="142">
                  <c:v>142</c:v>
                </c:pt>
                <c:pt idx="143">
                  <c:v>143</c:v>
                </c:pt>
                <c:pt idx="144">
                  <c:v>144</c:v>
                </c:pt>
                <c:pt idx="145">
                  <c:v>145</c:v>
                </c:pt>
                <c:pt idx="146">
                  <c:v>146</c:v>
                </c:pt>
                <c:pt idx="147">
                  <c:v>147</c:v>
                </c:pt>
                <c:pt idx="148">
                  <c:v>148</c:v>
                </c:pt>
                <c:pt idx="149">
                  <c:v>149</c:v>
                </c:pt>
                <c:pt idx="150">
                  <c:v>150</c:v>
                </c:pt>
                <c:pt idx="151">
                  <c:v>151</c:v>
                </c:pt>
                <c:pt idx="152">
                  <c:v>152</c:v>
                </c:pt>
                <c:pt idx="153">
                  <c:v>153</c:v>
                </c:pt>
                <c:pt idx="154">
                  <c:v>154</c:v>
                </c:pt>
                <c:pt idx="155">
                  <c:v>155</c:v>
                </c:pt>
                <c:pt idx="156">
                  <c:v>156</c:v>
                </c:pt>
                <c:pt idx="157">
                  <c:v>157</c:v>
                </c:pt>
                <c:pt idx="158">
                  <c:v>158</c:v>
                </c:pt>
                <c:pt idx="159">
                  <c:v>159</c:v>
                </c:pt>
                <c:pt idx="160">
                  <c:v>160</c:v>
                </c:pt>
                <c:pt idx="161">
                  <c:v>161</c:v>
                </c:pt>
                <c:pt idx="162">
                  <c:v>162</c:v>
                </c:pt>
                <c:pt idx="163">
                  <c:v>163</c:v>
                </c:pt>
                <c:pt idx="164">
                  <c:v>164</c:v>
                </c:pt>
                <c:pt idx="165">
                  <c:v>165</c:v>
                </c:pt>
                <c:pt idx="166">
                  <c:v>166</c:v>
                </c:pt>
                <c:pt idx="167">
                  <c:v>167</c:v>
                </c:pt>
              </c:numCache>
            </c:numRef>
          </c:xVal>
          <c:yVal>
            <c:numRef>
              <c:f>Data!$C$2:$C$169</c:f>
              <c:numCache>
                <c:formatCode>General</c:formatCode>
                <c:ptCount val="168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  <c:pt idx="61">
                  <c:v>0</c:v>
                </c:pt>
                <c:pt idx="62">
                  <c:v>0</c:v>
                </c:pt>
                <c:pt idx="63">
                  <c:v>0</c:v>
                </c:pt>
                <c:pt idx="64">
                  <c:v>0</c:v>
                </c:pt>
                <c:pt idx="65">
                  <c:v>0</c:v>
                </c:pt>
                <c:pt idx="66">
                  <c:v>0</c:v>
                </c:pt>
                <c:pt idx="67">
                  <c:v>0</c:v>
                </c:pt>
                <c:pt idx="68">
                  <c:v>0</c:v>
                </c:pt>
                <c:pt idx="69">
                  <c:v>0</c:v>
                </c:pt>
                <c:pt idx="70">
                  <c:v>0</c:v>
                </c:pt>
                <c:pt idx="71">
                  <c:v>0</c:v>
                </c:pt>
                <c:pt idx="72">
                  <c:v>0</c:v>
                </c:pt>
                <c:pt idx="73">
                  <c:v>0</c:v>
                </c:pt>
                <c:pt idx="74">
                  <c:v>0</c:v>
                </c:pt>
                <c:pt idx="75">
                  <c:v>0</c:v>
                </c:pt>
                <c:pt idx="76">
                  <c:v>0</c:v>
                </c:pt>
                <c:pt idx="77">
                  <c:v>0</c:v>
                </c:pt>
                <c:pt idx="78">
                  <c:v>0</c:v>
                </c:pt>
                <c:pt idx="79">
                  <c:v>0</c:v>
                </c:pt>
                <c:pt idx="80">
                  <c:v>0</c:v>
                </c:pt>
                <c:pt idx="81">
                  <c:v>0</c:v>
                </c:pt>
                <c:pt idx="82">
                  <c:v>0</c:v>
                </c:pt>
                <c:pt idx="83">
                  <c:v>0</c:v>
                </c:pt>
                <c:pt idx="84">
                  <c:v>0</c:v>
                </c:pt>
                <c:pt idx="85">
                  <c:v>0</c:v>
                </c:pt>
                <c:pt idx="86">
                  <c:v>0</c:v>
                </c:pt>
                <c:pt idx="87">
                  <c:v>0</c:v>
                </c:pt>
                <c:pt idx="88">
                  <c:v>0</c:v>
                </c:pt>
                <c:pt idx="89">
                  <c:v>0</c:v>
                </c:pt>
                <c:pt idx="90">
                  <c:v>0</c:v>
                </c:pt>
                <c:pt idx="91">
                  <c:v>0</c:v>
                </c:pt>
                <c:pt idx="92">
                  <c:v>0</c:v>
                </c:pt>
                <c:pt idx="93">
                  <c:v>0</c:v>
                </c:pt>
                <c:pt idx="94">
                  <c:v>0</c:v>
                </c:pt>
                <c:pt idx="95">
                  <c:v>0</c:v>
                </c:pt>
                <c:pt idx="96">
                  <c:v>0</c:v>
                </c:pt>
                <c:pt idx="97">
                  <c:v>0</c:v>
                </c:pt>
                <c:pt idx="98">
                  <c:v>0</c:v>
                </c:pt>
                <c:pt idx="99">
                  <c:v>0</c:v>
                </c:pt>
                <c:pt idx="100">
                  <c:v>0</c:v>
                </c:pt>
                <c:pt idx="101">
                  <c:v>0</c:v>
                </c:pt>
                <c:pt idx="102">
                  <c:v>0</c:v>
                </c:pt>
                <c:pt idx="103">
                  <c:v>0</c:v>
                </c:pt>
                <c:pt idx="104">
                  <c:v>0</c:v>
                </c:pt>
                <c:pt idx="105">
                  <c:v>0</c:v>
                </c:pt>
                <c:pt idx="106">
                  <c:v>0</c:v>
                </c:pt>
                <c:pt idx="107">
                  <c:v>0</c:v>
                </c:pt>
                <c:pt idx="108">
                  <c:v>0</c:v>
                </c:pt>
                <c:pt idx="109">
                  <c:v>0</c:v>
                </c:pt>
                <c:pt idx="110">
                  <c:v>0</c:v>
                </c:pt>
                <c:pt idx="111">
                  <c:v>0</c:v>
                </c:pt>
                <c:pt idx="112">
                  <c:v>0</c:v>
                </c:pt>
                <c:pt idx="113">
                  <c:v>0</c:v>
                </c:pt>
                <c:pt idx="114">
                  <c:v>0</c:v>
                </c:pt>
                <c:pt idx="115">
                  <c:v>0</c:v>
                </c:pt>
                <c:pt idx="116">
                  <c:v>0</c:v>
                </c:pt>
                <c:pt idx="117">
                  <c:v>0</c:v>
                </c:pt>
                <c:pt idx="118">
                  <c:v>0</c:v>
                </c:pt>
                <c:pt idx="119">
                  <c:v>0</c:v>
                </c:pt>
                <c:pt idx="120">
                  <c:v>0</c:v>
                </c:pt>
                <c:pt idx="121">
                  <c:v>0</c:v>
                </c:pt>
                <c:pt idx="122">
                  <c:v>0</c:v>
                </c:pt>
                <c:pt idx="123">
                  <c:v>0</c:v>
                </c:pt>
                <c:pt idx="124">
                  <c:v>0</c:v>
                </c:pt>
                <c:pt idx="125">
                  <c:v>0</c:v>
                </c:pt>
                <c:pt idx="126">
                  <c:v>0</c:v>
                </c:pt>
                <c:pt idx="127">
                  <c:v>0</c:v>
                </c:pt>
                <c:pt idx="128">
                  <c:v>0</c:v>
                </c:pt>
                <c:pt idx="129">
                  <c:v>0</c:v>
                </c:pt>
                <c:pt idx="130">
                  <c:v>0</c:v>
                </c:pt>
                <c:pt idx="131">
                  <c:v>0</c:v>
                </c:pt>
                <c:pt idx="132">
                  <c:v>0</c:v>
                </c:pt>
                <c:pt idx="133">
                  <c:v>0</c:v>
                </c:pt>
                <c:pt idx="134">
                  <c:v>0</c:v>
                </c:pt>
                <c:pt idx="135">
                  <c:v>0</c:v>
                </c:pt>
                <c:pt idx="136">
                  <c:v>0</c:v>
                </c:pt>
                <c:pt idx="137">
                  <c:v>0</c:v>
                </c:pt>
                <c:pt idx="138">
                  <c:v>0</c:v>
                </c:pt>
                <c:pt idx="139">
                  <c:v>0</c:v>
                </c:pt>
                <c:pt idx="140">
                  <c:v>0</c:v>
                </c:pt>
                <c:pt idx="141">
                  <c:v>0</c:v>
                </c:pt>
                <c:pt idx="142">
                  <c:v>0</c:v>
                </c:pt>
                <c:pt idx="143">
                  <c:v>0</c:v>
                </c:pt>
                <c:pt idx="144">
                  <c:v>0</c:v>
                </c:pt>
                <c:pt idx="145">
                  <c:v>0</c:v>
                </c:pt>
                <c:pt idx="146">
                  <c:v>0</c:v>
                </c:pt>
                <c:pt idx="147">
                  <c:v>1883</c:v>
                </c:pt>
                <c:pt idx="148">
                  <c:v>1948</c:v>
                </c:pt>
                <c:pt idx="149">
                  <c:v>2010</c:v>
                </c:pt>
                <c:pt idx="150">
                  <c:v>2070</c:v>
                </c:pt>
                <c:pt idx="151">
                  <c:v>2387</c:v>
                </c:pt>
                <c:pt idx="152">
                  <c:v>2693</c:v>
                </c:pt>
                <c:pt idx="153">
                  <c:v>2990</c:v>
                </c:pt>
                <c:pt idx="154">
                  <c:v>3276</c:v>
                </c:pt>
                <c:pt idx="155">
                  <c:v>3547</c:v>
                </c:pt>
                <c:pt idx="156">
                  <c:v>3803</c:v>
                </c:pt>
                <c:pt idx="157">
                  <c:v>4056</c:v>
                </c:pt>
                <c:pt idx="158">
                  <c:v>4314</c:v>
                </c:pt>
                <c:pt idx="159">
                  <c:v>4556</c:v>
                </c:pt>
                <c:pt idx="160">
                  <c:v>4674</c:v>
                </c:pt>
                <c:pt idx="161">
                  <c:v>4739</c:v>
                </c:pt>
                <c:pt idx="162">
                  <c:v>4799</c:v>
                </c:pt>
                <c:pt idx="163">
                  <c:v>4860</c:v>
                </c:pt>
                <c:pt idx="164">
                  <c:v>4917</c:v>
                </c:pt>
                <c:pt idx="165">
                  <c:v>4974</c:v>
                </c:pt>
                <c:pt idx="166">
                  <c:v>4974</c:v>
                </c:pt>
                <c:pt idx="167">
                  <c:v>4974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AA33-4F8B-9644-6F483C9B866E}"/>
            </c:ext>
          </c:extLst>
        </c:ser>
        <c:ser>
          <c:idx val="2"/>
          <c:order val="2"/>
          <c:tx>
            <c:v>Rendimiento kg/ha (170 kgN/ha)</c:v>
          </c:tx>
          <c:spPr>
            <a:ln w="9525" cap="flat" cmpd="sng" algn="ctr">
              <a:solidFill>
                <a:schemeClr val="accent3">
                  <a:alpha val="70000"/>
                </a:schemeClr>
              </a:solidFill>
              <a:prstDash val="sysDot"/>
              <a:round/>
            </a:ln>
            <a:effectLst/>
          </c:spPr>
          <c:marker>
            <c:symbol val="circle"/>
            <c:size val="3"/>
            <c:spPr>
              <a:gradFill rotWithShape="1">
                <a:gsLst>
                  <a:gs pos="0">
                    <a:schemeClr val="accent3">
                      <a:lumMod val="110000"/>
                      <a:satMod val="105000"/>
                      <a:tint val="67000"/>
                    </a:schemeClr>
                  </a:gs>
                  <a:gs pos="50000">
                    <a:schemeClr val="accent3">
                      <a:lumMod val="105000"/>
                      <a:satMod val="103000"/>
                      <a:tint val="73000"/>
                    </a:schemeClr>
                  </a:gs>
                  <a:gs pos="100000">
                    <a:schemeClr val="accent3">
                      <a:lumMod val="105000"/>
                      <a:satMod val="109000"/>
                      <a:tint val="81000"/>
                    </a:schemeClr>
                  </a:gs>
                </a:gsLst>
                <a:lin ang="5400000" scaled="0"/>
              </a:gradFill>
              <a:ln w="9525" cap="flat" cmpd="sng" algn="ctr">
                <a:solidFill>
                  <a:schemeClr val="accent3">
                    <a:shade val="95000"/>
                  </a:schemeClr>
                </a:solidFill>
                <a:round/>
              </a:ln>
              <a:effectLst/>
            </c:spPr>
          </c:marker>
          <c:xVal>
            <c:numRef>
              <c:f>Data!$A$2:$A$169</c:f>
              <c:numCache>
                <c:formatCode>General</c:formatCode>
                <c:ptCount val="168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  <c:pt idx="24">
                  <c:v>24</c:v>
                </c:pt>
                <c:pt idx="25">
                  <c:v>25</c:v>
                </c:pt>
                <c:pt idx="26">
                  <c:v>26</c:v>
                </c:pt>
                <c:pt idx="27">
                  <c:v>27</c:v>
                </c:pt>
                <c:pt idx="28">
                  <c:v>28</c:v>
                </c:pt>
                <c:pt idx="29">
                  <c:v>29</c:v>
                </c:pt>
                <c:pt idx="30">
                  <c:v>30</c:v>
                </c:pt>
                <c:pt idx="31">
                  <c:v>31</c:v>
                </c:pt>
                <c:pt idx="32">
                  <c:v>32</c:v>
                </c:pt>
                <c:pt idx="33">
                  <c:v>33</c:v>
                </c:pt>
                <c:pt idx="34">
                  <c:v>34</c:v>
                </c:pt>
                <c:pt idx="35">
                  <c:v>35</c:v>
                </c:pt>
                <c:pt idx="36">
                  <c:v>36</c:v>
                </c:pt>
                <c:pt idx="37">
                  <c:v>37</c:v>
                </c:pt>
                <c:pt idx="38">
                  <c:v>38</c:v>
                </c:pt>
                <c:pt idx="39">
                  <c:v>39</c:v>
                </c:pt>
                <c:pt idx="40">
                  <c:v>40</c:v>
                </c:pt>
                <c:pt idx="41">
                  <c:v>41</c:v>
                </c:pt>
                <c:pt idx="42">
                  <c:v>42</c:v>
                </c:pt>
                <c:pt idx="43">
                  <c:v>43</c:v>
                </c:pt>
                <c:pt idx="44">
                  <c:v>44</c:v>
                </c:pt>
                <c:pt idx="45">
                  <c:v>45</c:v>
                </c:pt>
                <c:pt idx="46">
                  <c:v>46</c:v>
                </c:pt>
                <c:pt idx="47">
                  <c:v>47</c:v>
                </c:pt>
                <c:pt idx="48">
                  <c:v>48</c:v>
                </c:pt>
                <c:pt idx="49">
                  <c:v>49</c:v>
                </c:pt>
                <c:pt idx="50">
                  <c:v>50</c:v>
                </c:pt>
                <c:pt idx="51">
                  <c:v>51</c:v>
                </c:pt>
                <c:pt idx="52">
                  <c:v>52</c:v>
                </c:pt>
                <c:pt idx="53">
                  <c:v>53</c:v>
                </c:pt>
                <c:pt idx="54">
                  <c:v>54</c:v>
                </c:pt>
                <c:pt idx="55">
                  <c:v>55</c:v>
                </c:pt>
                <c:pt idx="56">
                  <c:v>56</c:v>
                </c:pt>
                <c:pt idx="57">
                  <c:v>57</c:v>
                </c:pt>
                <c:pt idx="58">
                  <c:v>58</c:v>
                </c:pt>
                <c:pt idx="59">
                  <c:v>59</c:v>
                </c:pt>
                <c:pt idx="60">
                  <c:v>60</c:v>
                </c:pt>
                <c:pt idx="61">
                  <c:v>61</c:v>
                </c:pt>
                <c:pt idx="62">
                  <c:v>62</c:v>
                </c:pt>
                <c:pt idx="63">
                  <c:v>63</c:v>
                </c:pt>
                <c:pt idx="64">
                  <c:v>64</c:v>
                </c:pt>
                <c:pt idx="65">
                  <c:v>65</c:v>
                </c:pt>
                <c:pt idx="66">
                  <c:v>66</c:v>
                </c:pt>
                <c:pt idx="67">
                  <c:v>67</c:v>
                </c:pt>
                <c:pt idx="68">
                  <c:v>68</c:v>
                </c:pt>
                <c:pt idx="69">
                  <c:v>69</c:v>
                </c:pt>
                <c:pt idx="70">
                  <c:v>70</c:v>
                </c:pt>
                <c:pt idx="71">
                  <c:v>71</c:v>
                </c:pt>
                <c:pt idx="72">
                  <c:v>72</c:v>
                </c:pt>
                <c:pt idx="73">
                  <c:v>73</c:v>
                </c:pt>
                <c:pt idx="74">
                  <c:v>74</c:v>
                </c:pt>
                <c:pt idx="75">
                  <c:v>75</c:v>
                </c:pt>
                <c:pt idx="76">
                  <c:v>76</c:v>
                </c:pt>
                <c:pt idx="77">
                  <c:v>77</c:v>
                </c:pt>
                <c:pt idx="78">
                  <c:v>78</c:v>
                </c:pt>
                <c:pt idx="79">
                  <c:v>79</c:v>
                </c:pt>
                <c:pt idx="80">
                  <c:v>80</c:v>
                </c:pt>
                <c:pt idx="81">
                  <c:v>81</c:v>
                </c:pt>
                <c:pt idx="82">
                  <c:v>82</c:v>
                </c:pt>
                <c:pt idx="83">
                  <c:v>83</c:v>
                </c:pt>
                <c:pt idx="84">
                  <c:v>84</c:v>
                </c:pt>
                <c:pt idx="85">
                  <c:v>85</c:v>
                </c:pt>
                <c:pt idx="86">
                  <c:v>86</c:v>
                </c:pt>
                <c:pt idx="87">
                  <c:v>87</c:v>
                </c:pt>
                <c:pt idx="88">
                  <c:v>88</c:v>
                </c:pt>
                <c:pt idx="89">
                  <c:v>89</c:v>
                </c:pt>
                <c:pt idx="90">
                  <c:v>90</c:v>
                </c:pt>
                <c:pt idx="91">
                  <c:v>91</c:v>
                </c:pt>
                <c:pt idx="92">
                  <c:v>92</c:v>
                </c:pt>
                <c:pt idx="93">
                  <c:v>93</c:v>
                </c:pt>
                <c:pt idx="94">
                  <c:v>94</c:v>
                </c:pt>
                <c:pt idx="95">
                  <c:v>95</c:v>
                </c:pt>
                <c:pt idx="96">
                  <c:v>96</c:v>
                </c:pt>
                <c:pt idx="97">
                  <c:v>97</c:v>
                </c:pt>
                <c:pt idx="98">
                  <c:v>98</c:v>
                </c:pt>
                <c:pt idx="99">
                  <c:v>99</c:v>
                </c:pt>
                <c:pt idx="100">
                  <c:v>100</c:v>
                </c:pt>
                <c:pt idx="101">
                  <c:v>101</c:v>
                </c:pt>
                <c:pt idx="102">
                  <c:v>102</c:v>
                </c:pt>
                <c:pt idx="103">
                  <c:v>103</c:v>
                </c:pt>
                <c:pt idx="104">
                  <c:v>104</c:v>
                </c:pt>
                <c:pt idx="105">
                  <c:v>105</c:v>
                </c:pt>
                <c:pt idx="106">
                  <c:v>106</c:v>
                </c:pt>
                <c:pt idx="107">
                  <c:v>107</c:v>
                </c:pt>
                <c:pt idx="108">
                  <c:v>108</c:v>
                </c:pt>
                <c:pt idx="109">
                  <c:v>109</c:v>
                </c:pt>
                <c:pt idx="110">
                  <c:v>110</c:v>
                </c:pt>
                <c:pt idx="111">
                  <c:v>111</c:v>
                </c:pt>
                <c:pt idx="112">
                  <c:v>112</c:v>
                </c:pt>
                <c:pt idx="113">
                  <c:v>113</c:v>
                </c:pt>
                <c:pt idx="114">
                  <c:v>114</c:v>
                </c:pt>
                <c:pt idx="115">
                  <c:v>115</c:v>
                </c:pt>
                <c:pt idx="116">
                  <c:v>116</c:v>
                </c:pt>
                <c:pt idx="117">
                  <c:v>117</c:v>
                </c:pt>
                <c:pt idx="118">
                  <c:v>118</c:v>
                </c:pt>
                <c:pt idx="119">
                  <c:v>119</c:v>
                </c:pt>
                <c:pt idx="120">
                  <c:v>120</c:v>
                </c:pt>
                <c:pt idx="121">
                  <c:v>121</c:v>
                </c:pt>
                <c:pt idx="122">
                  <c:v>122</c:v>
                </c:pt>
                <c:pt idx="123">
                  <c:v>123</c:v>
                </c:pt>
                <c:pt idx="124">
                  <c:v>124</c:v>
                </c:pt>
                <c:pt idx="125">
                  <c:v>125</c:v>
                </c:pt>
                <c:pt idx="126">
                  <c:v>126</c:v>
                </c:pt>
                <c:pt idx="127">
                  <c:v>127</c:v>
                </c:pt>
                <c:pt idx="128">
                  <c:v>128</c:v>
                </c:pt>
                <c:pt idx="129">
                  <c:v>129</c:v>
                </c:pt>
                <c:pt idx="130">
                  <c:v>130</c:v>
                </c:pt>
                <c:pt idx="131">
                  <c:v>131</c:v>
                </c:pt>
                <c:pt idx="132">
                  <c:v>132</c:v>
                </c:pt>
                <c:pt idx="133">
                  <c:v>133</c:v>
                </c:pt>
                <c:pt idx="134">
                  <c:v>134</c:v>
                </c:pt>
                <c:pt idx="135">
                  <c:v>135</c:v>
                </c:pt>
                <c:pt idx="136">
                  <c:v>136</c:v>
                </c:pt>
                <c:pt idx="137">
                  <c:v>137</c:v>
                </c:pt>
                <c:pt idx="138">
                  <c:v>138</c:v>
                </c:pt>
                <c:pt idx="139">
                  <c:v>139</c:v>
                </c:pt>
                <c:pt idx="140">
                  <c:v>140</c:v>
                </c:pt>
                <c:pt idx="141">
                  <c:v>141</c:v>
                </c:pt>
                <c:pt idx="142">
                  <c:v>142</c:v>
                </c:pt>
                <c:pt idx="143">
                  <c:v>143</c:v>
                </c:pt>
                <c:pt idx="144">
                  <c:v>144</c:v>
                </c:pt>
                <c:pt idx="145">
                  <c:v>145</c:v>
                </c:pt>
                <c:pt idx="146">
                  <c:v>146</c:v>
                </c:pt>
                <c:pt idx="147">
                  <c:v>147</c:v>
                </c:pt>
                <c:pt idx="148">
                  <c:v>148</c:v>
                </c:pt>
                <c:pt idx="149">
                  <c:v>149</c:v>
                </c:pt>
                <c:pt idx="150">
                  <c:v>150</c:v>
                </c:pt>
                <c:pt idx="151">
                  <c:v>151</c:v>
                </c:pt>
                <c:pt idx="152">
                  <c:v>152</c:v>
                </c:pt>
                <c:pt idx="153">
                  <c:v>153</c:v>
                </c:pt>
                <c:pt idx="154">
                  <c:v>154</c:v>
                </c:pt>
                <c:pt idx="155">
                  <c:v>155</c:v>
                </c:pt>
                <c:pt idx="156">
                  <c:v>156</c:v>
                </c:pt>
                <c:pt idx="157">
                  <c:v>157</c:v>
                </c:pt>
                <c:pt idx="158">
                  <c:v>158</c:v>
                </c:pt>
                <c:pt idx="159">
                  <c:v>159</c:v>
                </c:pt>
                <c:pt idx="160">
                  <c:v>160</c:v>
                </c:pt>
                <c:pt idx="161">
                  <c:v>161</c:v>
                </c:pt>
                <c:pt idx="162">
                  <c:v>162</c:v>
                </c:pt>
                <c:pt idx="163">
                  <c:v>163</c:v>
                </c:pt>
                <c:pt idx="164">
                  <c:v>164</c:v>
                </c:pt>
                <c:pt idx="165">
                  <c:v>165</c:v>
                </c:pt>
                <c:pt idx="166">
                  <c:v>166</c:v>
                </c:pt>
                <c:pt idx="167">
                  <c:v>167</c:v>
                </c:pt>
              </c:numCache>
            </c:numRef>
          </c:xVal>
          <c:yVal>
            <c:numRef>
              <c:f>Data!$D$2:$D$169</c:f>
              <c:numCache>
                <c:formatCode>General</c:formatCode>
                <c:ptCount val="168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  <c:pt idx="61">
                  <c:v>0</c:v>
                </c:pt>
                <c:pt idx="62">
                  <c:v>0</c:v>
                </c:pt>
                <c:pt idx="63">
                  <c:v>0</c:v>
                </c:pt>
                <c:pt idx="64">
                  <c:v>0</c:v>
                </c:pt>
                <c:pt idx="65">
                  <c:v>0</c:v>
                </c:pt>
                <c:pt idx="66">
                  <c:v>0</c:v>
                </c:pt>
                <c:pt idx="67">
                  <c:v>0</c:v>
                </c:pt>
                <c:pt idx="68">
                  <c:v>0</c:v>
                </c:pt>
                <c:pt idx="69">
                  <c:v>0</c:v>
                </c:pt>
                <c:pt idx="70">
                  <c:v>0</c:v>
                </c:pt>
                <c:pt idx="71">
                  <c:v>0</c:v>
                </c:pt>
                <c:pt idx="72">
                  <c:v>0</c:v>
                </c:pt>
                <c:pt idx="73">
                  <c:v>0</c:v>
                </c:pt>
                <c:pt idx="74">
                  <c:v>0</c:v>
                </c:pt>
                <c:pt idx="75">
                  <c:v>0</c:v>
                </c:pt>
                <c:pt idx="76">
                  <c:v>0</c:v>
                </c:pt>
                <c:pt idx="77">
                  <c:v>0</c:v>
                </c:pt>
                <c:pt idx="78">
                  <c:v>0</c:v>
                </c:pt>
                <c:pt idx="79">
                  <c:v>0</c:v>
                </c:pt>
                <c:pt idx="80">
                  <c:v>0</c:v>
                </c:pt>
                <c:pt idx="81">
                  <c:v>0</c:v>
                </c:pt>
                <c:pt idx="82">
                  <c:v>0</c:v>
                </c:pt>
                <c:pt idx="83">
                  <c:v>0</c:v>
                </c:pt>
                <c:pt idx="84">
                  <c:v>0</c:v>
                </c:pt>
                <c:pt idx="85">
                  <c:v>0</c:v>
                </c:pt>
                <c:pt idx="86">
                  <c:v>0</c:v>
                </c:pt>
                <c:pt idx="87">
                  <c:v>0</c:v>
                </c:pt>
                <c:pt idx="88">
                  <c:v>0</c:v>
                </c:pt>
                <c:pt idx="89">
                  <c:v>0</c:v>
                </c:pt>
                <c:pt idx="90">
                  <c:v>0</c:v>
                </c:pt>
                <c:pt idx="91">
                  <c:v>0</c:v>
                </c:pt>
                <c:pt idx="92">
                  <c:v>0</c:v>
                </c:pt>
                <c:pt idx="93">
                  <c:v>0</c:v>
                </c:pt>
                <c:pt idx="94">
                  <c:v>0</c:v>
                </c:pt>
                <c:pt idx="95">
                  <c:v>0</c:v>
                </c:pt>
                <c:pt idx="96">
                  <c:v>0</c:v>
                </c:pt>
                <c:pt idx="97">
                  <c:v>0</c:v>
                </c:pt>
                <c:pt idx="98">
                  <c:v>0</c:v>
                </c:pt>
                <c:pt idx="99">
                  <c:v>0</c:v>
                </c:pt>
                <c:pt idx="100">
                  <c:v>0</c:v>
                </c:pt>
                <c:pt idx="101">
                  <c:v>0</c:v>
                </c:pt>
                <c:pt idx="102">
                  <c:v>0</c:v>
                </c:pt>
                <c:pt idx="103">
                  <c:v>0</c:v>
                </c:pt>
                <c:pt idx="104">
                  <c:v>0</c:v>
                </c:pt>
                <c:pt idx="105">
                  <c:v>0</c:v>
                </c:pt>
                <c:pt idx="106">
                  <c:v>0</c:v>
                </c:pt>
                <c:pt idx="107">
                  <c:v>0</c:v>
                </c:pt>
                <c:pt idx="108">
                  <c:v>0</c:v>
                </c:pt>
                <c:pt idx="109">
                  <c:v>0</c:v>
                </c:pt>
                <c:pt idx="110">
                  <c:v>0</c:v>
                </c:pt>
                <c:pt idx="111">
                  <c:v>0</c:v>
                </c:pt>
                <c:pt idx="112">
                  <c:v>0</c:v>
                </c:pt>
                <c:pt idx="113">
                  <c:v>0</c:v>
                </c:pt>
                <c:pt idx="114">
                  <c:v>0</c:v>
                </c:pt>
                <c:pt idx="115">
                  <c:v>0</c:v>
                </c:pt>
                <c:pt idx="116">
                  <c:v>0</c:v>
                </c:pt>
                <c:pt idx="117">
                  <c:v>0</c:v>
                </c:pt>
                <c:pt idx="118">
                  <c:v>0</c:v>
                </c:pt>
                <c:pt idx="119">
                  <c:v>0</c:v>
                </c:pt>
                <c:pt idx="120">
                  <c:v>0</c:v>
                </c:pt>
                <c:pt idx="121">
                  <c:v>0</c:v>
                </c:pt>
                <c:pt idx="122">
                  <c:v>0</c:v>
                </c:pt>
                <c:pt idx="123">
                  <c:v>0</c:v>
                </c:pt>
                <c:pt idx="124">
                  <c:v>0</c:v>
                </c:pt>
                <c:pt idx="125">
                  <c:v>0</c:v>
                </c:pt>
                <c:pt idx="126">
                  <c:v>0</c:v>
                </c:pt>
                <c:pt idx="127">
                  <c:v>0</c:v>
                </c:pt>
                <c:pt idx="128">
                  <c:v>0</c:v>
                </c:pt>
                <c:pt idx="129">
                  <c:v>0</c:v>
                </c:pt>
                <c:pt idx="130">
                  <c:v>0</c:v>
                </c:pt>
                <c:pt idx="131">
                  <c:v>0</c:v>
                </c:pt>
                <c:pt idx="132">
                  <c:v>0</c:v>
                </c:pt>
                <c:pt idx="133">
                  <c:v>0</c:v>
                </c:pt>
                <c:pt idx="134">
                  <c:v>0</c:v>
                </c:pt>
                <c:pt idx="135">
                  <c:v>0</c:v>
                </c:pt>
                <c:pt idx="136">
                  <c:v>0</c:v>
                </c:pt>
                <c:pt idx="137">
                  <c:v>0</c:v>
                </c:pt>
                <c:pt idx="138">
                  <c:v>0</c:v>
                </c:pt>
                <c:pt idx="139">
                  <c:v>0</c:v>
                </c:pt>
                <c:pt idx="140">
                  <c:v>0</c:v>
                </c:pt>
                <c:pt idx="141">
                  <c:v>0</c:v>
                </c:pt>
                <c:pt idx="142">
                  <c:v>0</c:v>
                </c:pt>
                <c:pt idx="143">
                  <c:v>0</c:v>
                </c:pt>
                <c:pt idx="144">
                  <c:v>0</c:v>
                </c:pt>
                <c:pt idx="145">
                  <c:v>0</c:v>
                </c:pt>
                <c:pt idx="146">
                  <c:v>0</c:v>
                </c:pt>
                <c:pt idx="147">
                  <c:v>1958</c:v>
                </c:pt>
                <c:pt idx="148">
                  <c:v>2018</c:v>
                </c:pt>
                <c:pt idx="149">
                  <c:v>2078</c:v>
                </c:pt>
                <c:pt idx="150">
                  <c:v>2135</c:v>
                </c:pt>
                <c:pt idx="151">
                  <c:v>2465</c:v>
                </c:pt>
                <c:pt idx="152">
                  <c:v>2785</c:v>
                </c:pt>
                <c:pt idx="153">
                  <c:v>3096</c:v>
                </c:pt>
                <c:pt idx="154">
                  <c:v>3395</c:v>
                </c:pt>
                <c:pt idx="155">
                  <c:v>3677</c:v>
                </c:pt>
                <c:pt idx="156">
                  <c:v>3944</c:v>
                </c:pt>
                <c:pt idx="157">
                  <c:v>4210</c:v>
                </c:pt>
                <c:pt idx="158">
                  <c:v>4478</c:v>
                </c:pt>
                <c:pt idx="159">
                  <c:v>4732</c:v>
                </c:pt>
                <c:pt idx="160">
                  <c:v>4934</c:v>
                </c:pt>
                <c:pt idx="161">
                  <c:v>5006</c:v>
                </c:pt>
                <c:pt idx="162">
                  <c:v>5073</c:v>
                </c:pt>
                <c:pt idx="163">
                  <c:v>5140</c:v>
                </c:pt>
                <c:pt idx="164">
                  <c:v>5203</c:v>
                </c:pt>
                <c:pt idx="165">
                  <c:v>5267</c:v>
                </c:pt>
                <c:pt idx="166">
                  <c:v>5267</c:v>
                </c:pt>
                <c:pt idx="167">
                  <c:v>5267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2-AA33-4F8B-9644-6F483C9B866E}"/>
            </c:ext>
          </c:extLst>
        </c:ser>
        <c:ser>
          <c:idx val="3"/>
          <c:order val="3"/>
          <c:tx>
            <c:v>Rendimiento kg/ha (180 kgN/ha)</c:v>
          </c:tx>
          <c:spPr>
            <a:ln w="9525" cap="flat" cmpd="sng" algn="ctr">
              <a:solidFill>
                <a:schemeClr val="accent4">
                  <a:alpha val="70000"/>
                </a:schemeClr>
              </a:solidFill>
              <a:prstDash val="sysDot"/>
              <a:round/>
            </a:ln>
            <a:effectLst/>
          </c:spPr>
          <c:marker>
            <c:symbol val="circle"/>
            <c:size val="3"/>
            <c:spPr>
              <a:gradFill rotWithShape="1">
                <a:gsLst>
                  <a:gs pos="0">
                    <a:schemeClr val="accent4">
                      <a:lumMod val="110000"/>
                      <a:satMod val="105000"/>
                      <a:tint val="67000"/>
                    </a:schemeClr>
                  </a:gs>
                  <a:gs pos="50000">
                    <a:schemeClr val="accent4">
                      <a:lumMod val="105000"/>
                      <a:satMod val="103000"/>
                      <a:tint val="73000"/>
                    </a:schemeClr>
                  </a:gs>
                  <a:gs pos="100000">
                    <a:schemeClr val="accent4">
                      <a:lumMod val="105000"/>
                      <a:satMod val="109000"/>
                      <a:tint val="81000"/>
                    </a:schemeClr>
                  </a:gs>
                </a:gsLst>
                <a:lin ang="5400000" scaled="0"/>
              </a:gradFill>
              <a:ln w="9525" cap="flat" cmpd="sng" algn="ctr">
                <a:solidFill>
                  <a:schemeClr val="accent4">
                    <a:shade val="95000"/>
                  </a:schemeClr>
                </a:solidFill>
                <a:round/>
              </a:ln>
              <a:effectLst/>
            </c:spPr>
          </c:marker>
          <c:xVal>
            <c:numRef>
              <c:f>Data!$A$2:$A$169</c:f>
              <c:numCache>
                <c:formatCode>General</c:formatCode>
                <c:ptCount val="168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  <c:pt idx="24">
                  <c:v>24</c:v>
                </c:pt>
                <c:pt idx="25">
                  <c:v>25</c:v>
                </c:pt>
                <c:pt idx="26">
                  <c:v>26</c:v>
                </c:pt>
                <c:pt idx="27">
                  <c:v>27</c:v>
                </c:pt>
                <c:pt idx="28">
                  <c:v>28</c:v>
                </c:pt>
                <c:pt idx="29">
                  <c:v>29</c:v>
                </c:pt>
                <c:pt idx="30">
                  <c:v>30</c:v>
                </c:pt>
                <c:pt idx="31">
                  <c:v>31</c:v>
                </c:pt>
                <c:pt idx="32">
                  <c:v>32</c:v>
                </c:pt>
                <c:pt idx="33">
                  <c:v>33</c:v>
                </c:pt>
                <c:pt idx="34">
                  <c:v>34</c:v>
                </c:pt>
                <c:pt idx="35">
                  <c:v>35</c:v>
                </c:pt>
                <c:pt idx="36">
                  <c:v>36</c:v>
                </c:pt>
                <c:pt idx="37">
                  <c:v>37</c:v>
                </c:pt>
                <c:pt idx="38">
                  <c:v>38</c:v>
                </c:pt>
                <c:pt idx="39">
                  <c:v>39</c:v>
                </c:pt>
                <c:pt idx="40">
                  <c:v>40</c:v>
                </c:pt>
                <c:pt idx="41">
                  <c:v>41</c:v>
                </c:pt>
                <c:pt idx="42">
                  <c:v>42</c:v>
                </c:pt>
                <c:pt idx="43">
                  <c:v>43</c:v>
                </c:pt>
                <c:pt idx="44">
                  <c:v>44</c:v>
                </c:pt>
                <c:pt idx="45">
                  <c:v>45</c:v>
                </c:pt>
                <c:pt idx="46">
                  <c:v>46</c:v>
                </c:pt>
                <c:pt idx="47">
                  <c:v>47</c:v>
                </c:pt>
                <c:pt idx="48">
                  <c:v>48</c:v>
                </c:pt>
                <c:pt idx="49">
                  <c:v>49</c:v>
                </c:pt>
                <c:pt idx="50">
                  <c:v>50</c:v>
                </c:pt>
                <c:pt idx="51">
                  <c:v>51</c:v>
                </c:pt>
                <c:pt idx="52">
                  <c:v>52</c:v>
                </c:pt>
                <c:pt idx="53">
                  <c:v>53</c:v>
                </c:pt>
                <c:pt idx="54">
                  <c:v>54</c:v>
                </c:pt>
                <c:pt idx="55">
                  <c:v>55</c:v>
                </c:pt>
                <c:pt idx="56">
                  <c:v>56</c:v>
                </c:pt>
                <c:pt idx="57">
                  <c:v>57</c:v>
                </c:pt>
                <c:pt idx="58">
                  <c:v>58</c:v>
                </c:pt>
                <c:pt idx="59">
                  <c:v>59</c:v>
                </c:pt>
                <c:pt idx="60">
                  <c:v>60</c:v>
                </c:pt>
                <c:pt idx="61">
                  <c:v>61</c:v>
                </c:pt>
                <c:pt idx="62">
                  <c:v>62</c:v>
                </c:pt>
                <c:pt idx="63">
                  <c:v>63</c:v>
                </c:pt>
                <c:pt idx="64">
                  <c:v>64</c:v>
                </c:pt>
                <c:pt idx="65">
                  <c:v>65</c:v>
                </c:pt>
                <c:pt idx="66">
                  <c:v>66</c:v>
                </c:pt>
                <c:pt idx="67">
                  <c:v>67</c:v>
                </c:pt>
                <c:pt idx="68">
                  <c:v>68</c:v>
                </c:pt>
                <c:pt idx="69">
                  <c:v>69</c:v>
                </c:pt>
                <c:pt idx="70">
                  <c:v>70</c:v>
                </c:pt>
                <c:pt idx="71">
                  <c:v>71</c:v>
                </c:pt>
                <c:pt idx="72">
                  <c:v>72</c:v>
                </c:pt>
                <c:pt idx="73">
                  <c:v>73</c:v>
                </c:pt>
                <c:pt idx="74">
                  <c:v>74</c:v>
                </c:pt>
                <c:pt idx="75">
                  <c:v>75</c:v>
                </c:pt>
                <c:pt idx="76">
                  <c:v>76</c:v>
                </c:pt>
                <c:pt idx="77">
                  <c:v>77</c:v>
                </c:pt>
                <c:pt idx="78">
                  <c:v>78</c:v>
                </c:pt>
                <c:pt idx="79">
                  <c:v>79</c:v>
                </c:pt>
                <c:pt idx="80">
                  <c:v>80</c:v>
                </c:pt>
                <c:pt idx="81">
                  <c:v>81</c:v>
                </c:pt>
                <c:pt idx="82">
                  <c:v>82</c:v>
                </c:pt>
                <c:pt idx="83">
                  <c:v>83</c:v>
                </c:pt>
                <c:pt idx="84">
                  <c:v>84</c:v>
                </c:pt>
                <c:pt idx="85">
                  <c:v>85</c:v>
                </c:pt>
                <c:pt idx="86">
                  <c:v>86</c:v>
                </c:pt>
                <c:pt idx="87">
                  <c:v>87</c:v>
                </c:pt>
                <c:pt idx="88">
                  <c:v>88</c:v>
                </c:pt>
                <c:pt idx="89">
                  <c:v>89</c:v>
                </c:pt>
                <c:pt idx="90">
                  <c:v>90</c:v>
                </c:pt>
                <c:pt idx="91">
                  <c:v>91</c:v>
                </c:pt>
                <c:pt idx="92">
                  <c:v>92</c:v>
                </c:pt>
                <c:pt idx="93">
                  <c:v>93</c:v>
                </c:pt>
                <c:pt idx="94">
                  <c:v>94</c:v>
                </c:pt>
                <c:pt idx="95">
                  <c:v>95</c:v>
                </c:pt>
                <c:pt idx="96">
                  <c:v>96</c:v>
                </c:pt>
                <c:pt idx="97">
                  <c:v>97</c:v>
                </c:pt>
                <c:pt idx="98">
                  <c:v>98</c:v>
                </c:pt>
                <c:pt idx="99">
                  <c:v>99</c:v>
                </c:pt>
                <c:pt idx="100">
                  <c:v>100</c:v>
                </c:pt>
                <c:pt idx="101">
                  <c:v>101</c:v>
                </c:pt>
                <c:pt idx="102">
                  <c:v>102</c:v>
                </c:pt>
                <c:pt idx="103">
                  <c:v>103</c:v>
                </c:pt>
                <c:pt idx="104">
                  <c:v>104</c:v>
                </c:pt>
                <c:pt idx="105">
                  <c:v>105</c:v>
                </c:pt>
                <c:pt idx="106">
                  <c:v>106</c:v>
                </c:pt>
                <c:pt idx="107">
                  <c:v>107</c:v>
                </c:pt>
                <c:pt idx="108">
                  <c:v>108</c:v>
                </c:pt>
                <c:pt idx="109">
                  <c:v>109</c:v>
                </c:pt>
                <c:pt idx="110">
                  <c:v>110</c:v>
                </c:pt>
                <c:pt idx="111">
                  <c:v>111</c:v>
                </c:pt>
                <c:pt idx="112">
                  <c:v>112</c:v>
                </c:pt>
                <c:pt idx="113">
                  <c:v>113</c:v>
                </c:pt>
                <c:pt idx="114">
                  <c:v>114</c:v>
                </c:pt>
                <c:pt idx="115">
                  <c:v>115</c:v>
                </c:pt>
                <c:pt idx="116">
                  <c:v>116</c:v>
                </c:pt>
                <c:pt idx="117">
                  <c:v>117</c:v>
                </c:pt>
                <c:pt idx="118">
                  <c:v>118</c:v>
                </c:pt>
                <c:pt idx="119">
                  <c:v>119</c:v>
                </c:pt>
                <c:pt idx="120">
                  <c:v>120</c:v>
                </c:pt>
                <c:pt idx="121">
                  <c:v>121</c:v>
                </c:pt>
                <c:pt idx="122">
                  <c:v>122</c:v>
                </c:pt>
                <c:pt idx="123">
                  <c:v>123</c:v>
                </c:pt>
                <c:pt idx="124">
                  <c:v>124</c:v>
                </c:pt>
                <c:pt idx="125">
                  <c:v>125</c:v>
                </c:pt>
                <c:pt idx="126">
                  <c:v>126</c:v>
                </c:pt>
                <c:pt idx="127">
                  <c:v>127</c:v>
                </c:pt>
                <c:pt idx="128">
                  <c:v>128</c:v>
                </c:pt>
                <c:pt idx="129">
                  <c:v>129</c:v>
                </c:pt>
                <c:pt idx="130">
                  <c:v>130</c:v>
                </c:pt>
                <c:pt idx="131">
                  <c:v>131</c:v>
                </c:pt>
                <c:pt idx="132">
                  <c:v>132</c:v>
                </c:pt>
                <c:pt idx="133">
                  <c:v>133</c:v>
                </c:pt>
                <c:pt idx="134">
                  <c:v>134</c:v>
                </c:pt>
                <c:pt idx="135">
                  <c:v>135</c:v>
                </c:pt>
                <c:pt idx="136">
                  <c:v>136</c:v>
                </c:pt>
                <c:pt idx="137">
                  <c:v>137</c:v>
                </c:pt>
                <c:pt idx="138">
                  <c:v>138</c:v>
                </c:pt>
                <c:pt idx="139">
                  <c:v>139</c:v>
                </c:pt>
                <c:pt idx="140">
                  <c:v>140</c:v>
                </c:pt>
                <c:pt idx="141">
                  <c:v>141</c:v>
                </c:pt>
                <c:pt idx="142">
                  <c:v>142</c:v>
                </c:pt>
                <c:pt idx="143">
                  <c:v>143</c:v>
                </c:pt>
                <c:pt idx="144">
                  <c:v>144</c:v>
                </c:pt>
                <c:pt idx="145">
                  <c:v>145</c:v>
                </c:pt>
                <c:pt idx="146">
                  <c:v>146</c:v>
                </c:pt>
                <c:pt idx="147">
                  <c:v>147</c:v>
                </c:pt>
                <c:pt idx="148">
                  <c:v>148</c:v>
                </c:pt>
                <c:pt idx="149">
                  <c:v>149</c:v>
                </c:pt>
                <c:pt idx="150">
                  <c:v>150</c:v>
                </c:pt>
                <c:pt idx="151">
                  <c:v>151</c:v>
                </c:pt>
                <c:pt idx="152">
                  <c:v>152</c:v>
                </c:pt>
                <c:pt idx="153">
                  <c:v>153</c:v>
                </c:pt>
                <c:pt idx="154">
                  <c:v>154</c:v>
                </c:pt>
                <c:pt idx="155">
                  <c:v>155</c:v>
                </c:pt>
                <c:pt idx="156">
                  <c:v>156</c:v>
                </c:pt>
                <c:pt idx="157">
                  <c:v>157</c:v>
                </c:pt>
                <c:pt idx="158">
                  <c:v>158</c:v>
                </c:pt>
                <c:pt idx="159">
                  <c:v>159</c:v>
                </c:pt>
                <c:pt idx="160">
                  <c:v>160</c:v>
                </c:pt>
                <c:pt idx="161">
                  <c:v>161</c:v>
                </c:pt>
                <c:pt idx="162">
                  <c:v>162</c:v>
                </c:pt>
                <c:pt idx="163">
                  <c:v>163</c:v>
                </c:pt>
                <c:pt idx="164">
                  <c:v>164</c:v>
                </c:pt>
                <c:pt idx="165">
                  <c:v>165</c:v>
                </c:pt>
                <c:pt idx="166">
                  <c:v>166</c:v>
                </c:pt>
                <c:pt idx="167">
                  <c:v>167</c:v>
                </c:pt>
              </c:numCache>
            </c:numRef>
          </c:xVal>
          <c:yVal>
            <c:numRef>
              <c:f>Data!$E$2:$E$169</c:f>
              <c:numCache>
                <c:formatCode>General</c:formatCode>
                <c:ptCount val="168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  <c:pt idx="61">
                  <c:v>0</c:v>
                </c:pt>
                <c:pt idx="62">
                  <c:v>0</c:v>
                </c:pt>
                <c:pt idx="63">
                  <c:v>0</c:v>
                </c:pt>
                <c:pt idx="64">
                  <c:v>0</c:v>
                </c:pt>
                <c:pt idx="65">
                  <c:v>0</c:v>
                </c:pt>
                <c:pt idx="66">
                  <c:v>0</c:v>
                </c:pt>
                <c:pt idx="67">
                  <c:v>0</c:v>
                </c:pt>
                <c:pt idx="68">
                  <c:v>0</c:v>
                </c:pt>
                <c:pt idx="69">
                  <c:v>0</c:v>
                </c:pt>
                <c:pt idx="70">
                  <c:v>0</c:v>
                </c:pt>
                <c:pt idx="71">
                  <c:v>0</c:v>
                </c:pt>
                <c:pt idx="72">
                  <c:v>0</c:v>
                </c:pt>
                <c:pt idx="73">
                  <c:v>0</c:v>
                </c:pt>
                <c:pt idx="74">
                  <c:v>0</c:v>
                </c:pt>
                <c:pt idx="75">
                  <c:v>0</c:v>
                </c:pt>
                <c:pt idx="76">
                  <c:v>0</c:v>
                </c:pt>
                <c:pt idx="77">
                  <c:v>0</c:v>
                </c:pt>
                <c:pt idx="78">
                  <c:v>0</c:v>
                </c:pt>
                <c:pt idx="79">
                  <c:v>0</c:v>
                </c:pt>
                <c:pt idx="80">
                  <c:v>0</c:v>
                </c:pt>
                <c:pt idx="81">
                  <c:v>0</c:v>
                </c:pt>
                <c:pt idx="82">
                  <c:v>0</c:v>
                </c:pt>
                <c:pt idx="83">
                  <c:v>0</c:v>
                </c:pt>
                <c:pt idx="84">
                  <c:v>0</c:v>
                </c:pt>
                <c:pt idx="85">
                  <c:v>0</c:v>
                </c:pt>
                <c:pt idx="86">
                  <c:v>0</c:v>
                </c:pt>
                <c:pt idx="87">
                  <c:v>0</c:v>
                </c:pt>
                <c:pt idx="88">
                  <c:v>0</c:v>
                </c:pt>
                <c:pt idx="89">
                  <c:v>0</c:v>
                </c:pt>
                <c:pt idx="90">
                  <c:v>0</c:v>
                </c:pt>
                <c:pt idx="91">
                  <c:v>0</c:v>
                </c:pt>
                <c:pt idx="92">
                  <c:v>0</c:v>
                </c:pt>
                <c:pt idx="93">
                  <c:v>0</c:v>
                </c:pt>
                <c:pt idx="94">
                  <c:v>0</c:v>
                </c:pt>
                <c:pt idx="95">
                  <c:v>0</c:v>
                </c:pt>
                <c:pt idx="96">
                  <c:v>0</c:v>
                </c:pt>
                <c:pt idx="97">
                  <c:v>0</c:v>
                </c:pt>
                <c:pt idx="98">
                  <c:v>0</c:v>
                </c:pt>
                <c:pt idx="99">
                  <c:v>0</c:v>
                </c:pt>
                <c:pt idx="100">
                  <c:v>0</c:v>
                </c:pt>
                <c:pt idx="101">
                  <c:v>0</c:v>
                </c:pt>
                <c:pt idx="102">
                  <c:v>0</c:v>
                </c:pt>
                <c:pt idx="103">
                  <c:v>0</c:v>
                </c:pt>
                <c:pt idx="104">
                  <c:v>0</c:v>
                </c:pt>
                <c:pt idx="105">
                  <c:v>0</c:v>
                </c:pt>
                <c:pt idx="106">
                  <c:v>0</c:v>
                </c:pt>
                <c:pt idx="107">
                  <c:v>0</c:v>
                </c:pt>
                <c:pt idx="108">
                  <c:v>0</c:v>
                </c:pt>
                <c:pt idx="109">
                  <c:v>0</c:v>
                </c:pt>
                <c:pt idx="110">
                  <c:v>0</c:v>
                </c:pt>
                <c:pt idx="111">
                  <c:v>0</c:v>
                </c:pt>
                <c:pt idx="112">
                  <c:v>0</c:v>
                </c:pt>
                <c:pt idx="113">
                  <c:v>0</c:v>
                </c:pt>
                <c:pt idx="114">
                  <c:v>0</c:v>
                </c:pt>
                <c:pt idx="115">
                  <c:v>0</c:v>
                </c:pt>
                <c:pt idx="116">
                  <c:v>0</c:v>
                </c:pt>
                <c:pt idx="117">
                  <c:v>0</c:v>
                </c:pt>
                <c:pt idx="118">
                  <c:v>0</c:v>
                </c:pt>
                <c:pt idx="119">
                  <c:v>0</c:v>
                </c:pt>
                <c:pt idx="120">
                  <c:v>0</c:v>
                </c:pt>
                <c:pt idx="121">
                  <c:v>0</c:v>
                </c:pt>
                <c:pt idx="122">
                  <c:v>0</c:v>
                </c:pt>
                <c:pt idx="123">
                  <c:v>0</c:v>
                </c:pt>
                <c:pt idx="124">
                  <c:v>0</c:v>
                </c:pt>
                <c:pt idx="125">
                  <c:v>0</c:v>
                </c:pt>
                <c:pt idx="126">
                  <c:v>0</c:v>
                </c:pt>
                <c:pt idx="127">
                  <c:v>0</c:v>
                </c:pt>
                <c:pt idx="128">
                  <c:v>0</c:v>
                </c:pt>
                <c:pt idx="129">
                  <c:v>0</c:v>
                </c:pt>
                <c:pt idx="130">
                  <c:v>0</c:v>
                </c:pt>
                <c:pt idx="131">
                  <c:v>0</c:v>
                </c:pt>
                <c:pt idx="132">
                  <c:v>0</c:v>
                </c:pt>
                <c:pt idx="133">
                  <c:v>0</c:v>
                </c:pt>
                <c:pt idx="134">
                  <c:v>0</c:v>
                </c:pt>
                <c:pt idx="135">
                  <c:v>0</c:v>
                </c:pt>
                <c:pt idx="136">
                  <c:v>0</c:v>
                </c:pt>
                <c:pt idx="137">
                  <c:v>0</c:v>
                </c:pt>
                <c:pt idx="138">
                  <c:v>0</c:v>
                </c:pt>
                <c:pt idx="139">
                  <c:v>0</c:v>
                </c:pt>
                <c:pt idx="140">
                  <c:v>0</c:v>
                </c:pt>
                <c:pt idx="141">
                  <c:v>0</c:v>
                </c:pt>
                <c:pt idx="142">
                  <c:v>0</c:v>
                </c:pt>
                <c:pt idx="143">
                  <c:v>0</c:v>
                </c:pt>
                <c:pt idx="144">
                  <c:v>0</c:v>
                </c:pt>
                <c:pt idx="145">
                  <c:v>0</c:v>
                </c:pt>
                <c:pt idx="146">
                  <c:v>0</c:v>
                </c:pt>
                <c:pt idx="147">
                  <c:v>2044</c:v>
                </c:pt>
                <c:pt idx="148">
                  <c:v>2104</c:v>
                </c:pt>
                <c:pt idx="149">
                  <c:v>2162</c:v>
                </c:pt>
                <c:pt idx="150">
                  <c:v>2218</c:v>
                </c:pt>
                <c:pt idx="151">
                  <c:v>2565</c:v>
                </c:pt>
                <c:pt idx="152">
                  <c:v>2900</c:v>
                </c:pt>
                <c:pt idx="153">
                  <c:v>3226</c:v>
                </c:pt>
                <c:pt idx="154">
                  <c:v>3540</c:v>
                </c:pt>
                <c:pt idx="155">
                  <c:v>3836</c:v>
                </c:pt>
                <c:pt idx="156">
                  <c:v>4117</c:v>
                </c:pt>
                <c:pt idx="157">
                  <c:v>4395</c:v>
                </c:pt>
                <c:pt idx="158">
                  <c:v>4677</c:v>
                </c:pt>
                <c:pt idx="159">
                  <c:v>4943</c:v>
                </c:pt>
                <c:pt idx="160">
                  <c:v>5198</c:v>
                </c:pt>
                <c:pt idx="161">
                  <c:v>5283</c:v>
                </c:pt>
                <c:pt idx="162">
                  <c:v>5355</c:v>
                </c:pt>
                <c:pt idx="163">
                  <c:v>5429</c:v>
                </c:pt>
                <c:pt idx="164">
                  <c:v>5498</c:v>
                </c:pt>
                <c:pt idx="165">
                  <c:v>5567</c:v>
                </c:pt>
                <c:pt idx="166">
                  <c:v>5567</c:v>
                </c:pt>
                <c:pt idx="167">
                  <c:v>5567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3-AA33-4F8B-9644-6F483C9B866E}"/>
            </c:ext>
          </c:extLst>
        </c:ser>
        <c:ser>
          <c:idx val="4"/>
          <c:order val="4"/>
          <c:tx>
            <c:v>Rendimiento kg/ha (200 kgN/ha)</c:v>
          </c:tx>
          <c:spPr>
            <a:ln w="9525" cap="flat" cmpd="sng" algn="ctr">
              <a:solidFill>
                <a:schemeClr val="accent5">
                  <a:alpha val="70000"/>
                </a:schemeClr>
              </a:solidFill>
              <a:prstDash val="sysDot"/>
              <a:round/>
            </a:ln>
            <a:effectLst/>
          </c:spPr>
          <c:marker>
            <c:symbol val="circle"/>
            <c:size val="3"/>
            <c:spPr>
              <a:gradFill rotWithShape="1">
                <a:gsLst>
                  <a:gs pos="0">
                    <a:schemeClr val="accent5">
                      <a:lumMod val="110000"/>
                      <a:satMod val="105000"/>
                      <a:tint val="67000"/>
                    </a:schemeClr>
                  </a:gs>
                  <a:gs pos="50000">
                    <a:schemeClr val="accent5">
                      <a:lumMod val="105000"/>
                      <a:satMod val="103000"/>
                      <a:tint val="73000"/>
                    </a:schemeClr>
                  </a:gs>
                  <a:gs pos="100000">
                    <a:schemeClr val="accent5">
                      <a:lumMod val="105000"/>
                      <a:satMod val="109000"/>
                      <a:tint val="81000"/>
                    </a:schemeClr>
                  </a:gs>
                </a:gsLst>
                <a:lin ang="5400000" scaled="0"/>
              </a:gradFill>
              <a:ln w="9525" cap="flat" cmpd="sng" algn="ctr">
                <a:solidFill>
                  <a:schemeClr val="accent5">
                    <a:shade val="95000"/>
                  </a:schemeClr>
                </a:solidFill>
                <a:round/>
              </a:ln>
              <a:effectLst/>
            </c:spPr>
          </c:marker>
          <c:xVal>
            <c:numRef>
              <c:f>Data!$A$2:$A$169</c:f>
              <c:numCache>
                <c:formatCode>General</c:formatCode>
                <c:ptCount val="168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  <c:pt idx="24">
                  <c:v>24</c:v>
                </c:pt>
                <c:pt idx="25">
                  <c:v>25</c:v>
                </c:pt>
                <c:pt idx="26">
                  <c:v>26</c:v>
                </c:pt>
                <c:pt idx="27">
                  <c:v>27</c:v>
                </c:pt>
                <c:pt idx="28">
                  <c:v>28</c:v>
                </c:pt>
                <c:pt idx="29">
                  <c:v>29</c:v>
                </c:pt>
                <c:pt idx="30">
                  <c:v>30</c:v>
                </c:pt>
                <c:pt idx="31">
                  <c:v>31</c:v>
                </c:pt>
                <c:pt idx="32">
                  <c:v>32</c:v>
                </c:pt>
                <c:pt idx="33">
                  <c:v>33</c:v>
                </c:pt>
                <c:pt idx="34">
                  <c:v>34</c:v>
                </c:pt>
                <c:pt idx="35">
                  <c:v>35</c:v>
                </c:pt>
                <c:pt idx="36">
                  <c:v>36</c:v>
                </c:pt>
                <c:pt idx="37">
                  <c:v>37</c:v>
                </c:pt>
                <c:pt idx="38">
                  <c:v>38</c:v>
                </c:pt>
                <c:pt idx="39">
                  <c:v>39</c:v>
                </c:pt>
                <c:pt idx="40">
                  <c:v>40</c:v>
                </c:pt>
                <c:pt idx="41">
                  <c:v>41</c:v>
                </c:pt>
                <c:pt idx="42">
                  <c:v>42</c:v>
                </c:pt>
                <c:pt idx="43">
                  <c:v>43</c:v>
                </c:pt>
                <c:pt idx="44">
                  <c:v>44</c:v>
                </c:pt>
                <c:pt idx="45">
                  <c:v>45</c:v>
                </c:pt>
                <c:pt idx="46">
                  <c:v>46</c:v>
                </c:pt>
                <c:pt idx="47">
                  <c:v>47</c:v>
                </c:pt>
                <c:pt idx="48">
                  <c:v>48</c:v>
                </c:pt>
                <c:pt idx="49">
                  <c:v>49</c:v>
                </c:pt>
                <c:pt idx="50">
                  <c:v>50</c:v>
                </c:pt>
                <c:pt idx="51">
                  <c:v>51</c:v>
                </c:pt>
                <c:pt idx="52">
                  <c:v>52</c:v>
                </c:pt>
                <c:pt idx="53">
                  <c:v>53</c:v>
                </c:pt>
                <c:pt idx="54">
                  <c:v>54</c:v>
                </c:pt>
                <c:pt idx="55">
                  <c:v>55</c:v>
                </c:pt>
                <c:pt idx="56">
                  <c:v>56</c:v>
                </c:pt>
                <c:pt idx="57">
                  <c:v>57</c:v>
                </c:pt>
                <c:pt idx="58">
                  <c:v>58</c:v>
                </c:pt>
                <c:pt idx="59">
                  <c:v>59</c:v>
                </c:pt>
                <c:pt idx="60">
                  <c:v>60</c:v>
                </c:pt>
                <c:pt idx="61">
                  <c:v>61</c:v>
                </c:pt>
                <c:pt idx="62">
                  <c:v>62</c:v>
                </c:pt>
                <c:pt idx="63">
                  <c:v>63</c:v>
                </c:pt>
                <c:pt idx="64">
                  <c:v>64</c:v>
                </c:pt>
                <c:pt idx="65">
                  <c:v>65</c:v>
                </c:pt>
                <c:pt idx="66">
                  <c:v>66</c:v>
                </c:pt>
                <c:pt idx="67">
                  <c:v>67</c:v>
                </c:pt>
                <c:pt idx="68">
                  <c:v>68</c:v>
                </c:pt>
                <c:pt idx="69">
                  <c:v>69</c:v>
                </c:pt>
                <c:pt idx="70">
                  <c:v>70</c:v>
                </c:pt>
                <c:pt idx="71">
                  <c:v>71</c:v>
                </c:pt>
                <c:pt idx="72">
                  <c:v>72</c:v>
                </c:pt>
                <c:pt idx="73">
                  <c:v>73</c:v>
                </c:pt>
                <c:pt idx="74">
                  <c:v>74</c:v>
                </c:pt>
                <c:pt idx="75">
                  <c:v>75</c:v>
                </c:pt>
                <c:pt idx="76">
                  <c:v>76</c:v>
                </c:pt>
                <c:pt idx="77">
                  <c:v>77</c:v>
                </c:pt>
                <c:pt idx="78">
                  <c:v>78</c:v>
                </c:pt>
                <c:pt idx="79">
                  <c:v>79</c:v>
                </c:pt>
                <c:pt idx="80">
                  <c:v>80</c:v>
                </c:pt>
                <c:pt idx="81">
                  <c:v>81</c:v>
                </c:pt>
                <c:pt idx="82">
                  <c:v>82</c:v>
                </c:pt>
                <c:pt idx="83">
                  <c:v>83</c:v>
                </c:pt>
                <c:pt idx="84">
                  <c:v>84</c:v>
                </c:pt>
                <c:pt idx="85">
                  <c:v>85</c:v>
                </c:pt>
                <c:pt idx="86">
                  <c:v>86</c:v>
                </c:pt>
                <c:pt idx="87">
                  <c:v>87</c:v>
                </c:pt>
                <c:pt idx="88">
                  <c:v>88</c:v>
                </c:pt>
                <c:pt idx="89">
                  <c:v>89</c:v>
                </c:pt>
                <c:pt idx="90">
                  <c:v>90</c:v>
                </c:pt>
                <c:pt idx="91">
                  <c:v>91</c:v>
                </c:pt>
                <c:pt idx="92">
                  <c:v>92</c:v>
                </c:pt>
                <c:pt idx="93">
                  <c:v>93</c:v>
                </c:pt>
                <c:pt idx="94">
                  <c:v>94</c:v>
                </c:pt>
                <c:pt idx="95">
                  <c:v>95</c:v>
                </c:pt>
                <c:pt idx="96">
                  <c:v>96</c:v>
                </c:pt>
                <c:pt idx="97">
                  <c:v>97</c:v>
                </c:pt>
                <c:pt idx="98">
                  <c:v>98</c:v>
                </c:pt>
                <c:pt idx="99">
                  <c:v>99</c:v>
                </c:pt>
                <c:pt idx="100">
                  <c:v>100</c:v>
                </c:pt>
                <c:pt idx="101">
                  <c:v>101</c:v>
                </c:pt>
                <c:pt idx="102">
                  <c:v>102</c:v>
                </c:pt>
                <c:pt idx="103">
                  <c:v>103</c:v>
                </c:pt>
                <c:pt idx="104">
                  <c:v>104</c:v>
                </c:pt>
                <c:pt idx="105">
                  <c:v>105</c:v>
                </c:pt>
                <c:pt idx="106">
                  <c:v>106</c:v>
                </c:pt>
                <c:pt idx="107">
                  <c:v>107</c:v>
                </c:pt>
                <c:pt idx="108">
                  <c:v>108</c:v>
                </c:pt>
                <c:pt idx="109">
                  <c:v>109</c:v>
                </c:pt>
                <c:pt idx="110">
                  <c:v>110</c:v>
                </c:pt>
                <c:pt idx="111">
                  <c:v>111</c:v>
                </c:pt>
                <c:pt idx="112">
                  <c:v>112</c:v>
                </c:pt>
                <c:pt idx="113">
                  <c:v>113</c:v>
                </c:pt>
                <c:pt idx="114">
                  <c:v>114</c:v>
                </c:pt>
                <c:pt idx="115">
                  <c:v>115</c:v>
                </c:pt>
                <c:pt idx="116">
                  <c:v>116</c:v>
                </c:pt>
                <c:pt idx="117">
                  <c:v>117</c:v>
                </c:pt>
                <c:pt idx="118">
                  <c:v>118</c:v>
                </c:pt>
                <c:pt idx="119">
                  <c:v>119</c:v>
                </c:pt>
                <c:pt idx="120">
                  <c:v>120</c:v>
                </c:pt>
                <c:pt idx="121">
                  <c:v>121</c:v>
                </c:pt>
                <c:pt idx="122">
                  <c:v>122</c:v>
                </c:pt>
                <c:pt idx="123">
                  <c:v>123</c:v>
                </c:pt>
                <c:pt idx="124">
                  <c:v>124</c:v>
                </c:pt>
                <c:pt idx="125">
                  <c:v>125</c:v>
                </c:pt>
                <c:pt idx="126">
                  <c:v>126</c:v>
                </c:pt>
                <c:pt idx="127">
                  <c:v>127</c:v>
                </c:pt>
                <c:pt idx="128">
                  <c:v>128</c:v>
                </c:pt>
                <c:pt idx="129">
                  <c:v>129</c:v>
                </c:pt>
                <c:pt idx="130">
                  <c:v>130</c:v>
                </c:pt>
                <c:pt idx="131">
                  <c:v>131</c:v>
                </c:pt>
                <c:pt idx="132">
                  <c:v>132</c:v>
                </c:pt>
                <c:pt idx="133">
                  <c:v>133</c:v>
                </c:pt>
                <c:pt idx="134">
                  <c:v>134</c:v>
                </c:pt>
                <c:pt idx="135">
                  <c:v>135</c:v>
                </c:pt>
                <c:pt idx="136">
                  <c:v>136</c:v>
                </c:pt>
                <c:pt idx="137">
                  <c:v>137</c:v>
                </c:pt>
                <c:pt idx="138">
                  <c:v>138</c:v>
                </c:pt>
                <c:pt idx="139">
                  <c:v>139</c:v>
                </c:pt>
                <c:pt idx="140">
                  <c:v>140</c:v>
                </c:pt>
                <c:pt idx="141">
                  <c:v>141</c:v>
                </c:pt>
                <c:pt idx="142">
                  <c:v>142</c:v>
                </c:pt>
                <c:pt idx="143">
                  <c:v>143</c:v>
                </c:pt>
                <c:pt idx="144">
                  <c:v>144</c:v>
                </c:pt>
                <c:pt idx="145">
                  <c:v>145</c:v>
                </c:pt>
                <c:pt idx="146">
                  <c:v>146</c:v>
                </c:pt>
                <c:pt idx="147">
                  <c:v>147</c:v>
                </c:pt>
                <c:pt idx="148">
                  <c:v>148</c:v>
                </c:pt>
                <c:pt idx="149">
                  <c:v>149</c:v>
                </c:pt>
                <c:pt idx="150">
                  <c:v>150</c:v>
                </c:pt>
                <c:pt idx="151">
                  <c:v>151</c:v>
                </c:pt>
                <c:pt idx="152">
                  <c:v>152</c:v>
                </c:pt>
                <c:pt idx="153">
                  <c:v>153</c:v>
                </c:pt>
                <c:pt idx="154">
                  <c:v>154</c:v>
                </c:pt>
                <c:pt idx="155">
                  <c:v>155</c:v>
                </c:pt>
                <c:pt idx="156">
                  <c:v>156</c:v>
                </c:pt>
                <c:pt idx="157">
                  <c:v>157</c:v>
                </c:pt>
                <c:pt idx="158">
                  <c:v>158</c:v>
                </c:pt>
                <c:pt idx="159">
                  <c:v>159</c:v>
                </c:pt>
                <c:pt idx="160">
                  <c:v>160</c:v>
                </c:pt>
                <c:pt idx="161">
                  <c:v>161</c:v>
                </c:pt>
                <c:pt idx="162">
                  <c:v>162</c:v>
                </c:pt>
                <c:pt idx="163">
                  <c:v>163</c:v>
                </c:pt>
                <c:pt idx="164">
                  <c:v>164</c:v>
                </c:pt>
                <c:pt idx="165">
                  <c:v>165</c:v>
                </c:pt>
                <c:pt idx="166">
                  <c:v>166</c:v>
                </c:pt>
                <c:pt idx="167">
                  <c:v>167</c:v>
                </c:pt>
              </c:numCache>
            </c:numRef>
          </c:xVal>
          <c:yVal>
            <c:numRef>
              <c:f>Data!$F$2:$F$169</c:f>
              <c:numCache>
                <c:formatCode>General</c:formatCode>
                <c:ptCount val="168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  <c:pt idx="61">
                  <c:v>0</c:v>
                </c:pt>
                <c:pt idx="62">
                  <c:v>0</c:v>
                </c:pt>
                <c:pt idx="63">
                  <c:v>0</c:v>
                </c:pt>
                <c:pt idx="64">
                  <c:v>0</c:v>
                </c:pt>
                <c:pt idx="65">
                  <c:v>0</c:v>
                </c:pt>
                <c:pt idx="66">
                  <c:v>0</c:v>
                </c:pt>
                <c:pt idx="67">
                  <c:v>0</c:v>
                </c:pt>
                <c:pt idx="68">
                  <c:v>0</c:v>
                </c:pt>
                <c:pt idx="69">
                  <c:v>0</c:v>
                </c:pt>
                <c:pt idx="70">
                  <c:v>0</c:v>
                </c:pt>
                <c:pt idx="71">
                  <c:v>0</c:v>
                </c:pt>
                <c:pt idx="72">
                  <c:v>0</c:v>
                </c:pt>
                <c:pt idx="73">
                  <c:v>0</c:v>
                </c:pt>
                <c:pt idx="74">
                  <c:v>0</c:v>
                </c:pt>
                <c:pt idx="75">
                  <c:v>0</c:v>
                </c:pt>
                <c:pt idx="76">
                  <c:v>0</c:v>
                </c:pt>
                <c:pt idx="77">
                  <c:v>0</c:v>
                </c:pt>
                <c:pt idx="78">
                  <c:v>0</c:v>
                </c:pt>
                <c:pt idx="79">
                  <c:v>0</c:v>
                </c:pt>
                <c:pt idx="80">
                  <c:v>0</c:v>
                </c:pt>
                <c:pt idx="81">
                  <c:v>0</c:v>
                </c:pt>
                <c:pt idx="82">
                  <c:v>0</c:v>
                </c:pt>
                <c:pt idx="83">
                  <c:v>0</c:v>
                </c:pt>
                <c:pt idx="84">
                  <c:v>0</c:v>
                </c:pt>
                <c:pt idx="85">
                  <c:v>0</c:v>
                </c:pt>
                <c:pt idx="86">
                  <c:v>0</c:v>
                </c:pt>
                <c:pt idx="87">
                  <c:v>0</c:v>
                </c:pt>
                <c:pt idx="88">
                  <c:v>0</c:v>
                </c:pt>
                <c:pt idx="89">
                  <c:v>0</c:v>
                </c:pt>
                <c:pt idx="90">
                  <c:v>0</c:v>
                </c:pt>
                <c:pt idx="91">
                  <c:v>0</c:v>
                </c:pt>
                <c:pt idx="92">
                  <c:v>0</c:v>
                </c:pt>
                <c:pt idx="93">
                  <c:v>0</c:v>
                </c:pt>
                <c:pt idx="94">
                  <c:v>0</c:v>
                </c:pt>
                <c:pt idx="95">
                  <c:v>0</c:v>
                </c:pt>
                <c:pt idx="96">
                  <c:v>0</c:v>
                </c:pt>
                <c:pt idx="97">
                  <c:v>0</c:v>
                </c:pt>
                <c:pt idx="98">
                  <c:v>0</c:v>
                </c:pt>
                <c:pt idx="99">
                  <c:v>0</c:v>
                </c:pt>
                <c:pt idx="100">
                  <c:v>0</c:v>
                </c:pt>
                <c:pt idx="101">
                  <c:v>0</c:v>
                </c:pt>
                <c:pt idx="102">
                  <c:v>0</c:v>
                </c:pt>
                <c:pt idx="103">
                  <c:v>0</c:v>
                </c:pt>
                <c:pt idx="104">
                  <c:v>0</c:v>
                </c:pt>
                <c:pt idx="105">
                  <c:v>0</c:v>
                </c:pt>
                <c:pt idx="106">
                  <c:v>0</c:v>
                </c:pt>
                <c:pt idx="107">
                  <c:v>0</c:v>
                </c:pt>
                <c:pt idx="108">
                  <c:v>0</c:v>
                </c:pt>
                <c:pt idx="109">
                  <c:v>0</c:v>
                </c:pt>
                <c:pt idx="110">
                  <c:v>0</c:v>
                </c:pt>
                <c:pt idx="111">
                  <c:v>0</c:v>
                </c:pt>
                <c:pt idx="112">
                  <c:v>0</c:v>
                </c:pt>
                <c:pt idx="113">
                  <c:v>0</c:v>
                </c:pt>
                <c:pt idx="114">
                  <c:v>0</c:v>
                </c:pt>
                <c:pt idx="115">
                  <c:v>0</c:v>
                </c:pt>
                <c:pt idx="116">
                  <c:v>0</c:v>
                </c:pt>
                <c:pt idx="117">
                  <c:v>0</c:v>
                </c:pt>
                <c:pt idx="118">
                  <c:v>0</c:v>
                </c:pt>
                <c:pt idx="119">
                  <c:v>0</c:v>
                </c:pt>
                <c:pt idx="120">
                  <c:v>0</c:v>
                </c:pt>
                <c:pt idx="121">
                  <c:v>0</c:v>
                </c:pt>
                <c:pt idx="122">
                  <c:v>0</c:v>
                </c:pt>
                <c:pt idx="123">
                  <c:v>0</c:v>
                </c:pt>
                <c:pt idx="124">
                  <c:v>0</c:v>
                </c:pt>
                <c:pt idx="125">
                  <c:v>0</c:v>
                </c:pt>
                <c:pt idx="126">
                  <c:v>0</c:v>
                </c:pt>
                <c:pt idx="127">
                  <c:v>0</c:v>
                </c:pt>
                <c:pt idx="128">
                  <c:v>0</c:v>
                </c:pt>
                <c:pt idx="129">
                  <c:v>0</c:v>
                </c:pt>
                <c:pt idx="130">
                  <c:v>0</c:v>
                </c:pt>
                <c:pt idx="131">
                  <c:v>0</c:v>
                </c:pt>
                <c:pt idx="132">
                  <c:v>0</c:v>
                </c:pt>
                <c:pt idx="133">
                  <c:v>0</c:v>
                </c:pt>
                <c:pt idx="134">
                  <c:v>0</c:v>
                </c:pt>
                <c:pt idx="135">
                  <c:v>0</c:v>
                </c:pt>
                <c:pt idx="136">
                  <c:v>0</c:v>
                </c:pt>
                <c:pt idx="137">
                  <c:v>0</c:v>
                </c:pt>
                <c:pt idx="138">
                  <c:v>0</c:v>
                </c:pt>
                <c:pt idx="139">
                  <c:v>0</c:v>
                </c:pt>
                <c:pt idx="140">
                  <c:v>0</c:v>
                </c:pt>
                <c:pt idx="141">
                  <c:v>0</c:v>
                </c:pt>
                <c:pt idx="142">
                  <c:v>0</c:v>
                </c:pt>
                <c:pt idx="143">
                  <c:v>0</c:v>
                </c:pt>
                <c:pt idx="144">
                  <c:v>0</c:v>
                </c:pt>
                <c:pt idx="145">
                  <c:v>0</c:v>
                </c:pt>
                <c:pt idx="146">
                  <c:v>0</c:v>
                </c:pt>
                <c:pt idx="147">
                  <c:v>2245</c:v>
                </c:pt>
                <c:pt idx="148">
                  <c:v>2296</c:v>
                </c:pt>
                <c:pt idx="149">
                  <c:v>2346</c:v>
                </c:pt>
                <c:pt idx="150">
                  <c:v>2394</c:v>
                </c:pt>
                <c:pt idx="151">
                  <c:v>2751</c:v>
                </c:pt>
                <c:pt idx="152">
                  <c:v>3096</c:v>
                </c:pt>
                <c:pt idx="153">
                  <c:v>3432</c:v>
                </c:pt>
                <c:pt idx="154">
                  <c:v>3755</c:v>
                </c:pt>
                <c:pt idx="155">
                  <c:v>4060</c:v>
                </c:pt>
                <c:pt idx="156">
                  <c:v>4348</c:v>
                </c:pt>
                <c:pt idx="157">
                  <c:v>4635</c:v>
                </c:pt>
                <c:pt idx="158">
                  <c:v>4925</c:v>
                </c:pt>
                <c:pt idx="159">
                  <c:v>5199</c:v>
                </c:pt>
                <c:pt idx="160">
                  <c:v>5462</c:v>
                </c:pt>
                <c:pt idx="161">
                  <c:v>5725</c:v>
                </c:pt>
                <c:pt idx="162">
                  <c:v>5978</c:v>
                </c:pt>
                <c:pt idx="163">
                  <c:v>6189</c:v>
                </c:pt>
                <c:pt idx="164">
                  <c:v>6276</c:v>
                </c:pt>
                <c:pt idx="165">
                  <c:v>6363</c:v>
                </c:pt>
                <c:pt idx="166">
                  <c:v>6363</c:v>
                </c:pt>
                <c:pt idx="167">
                  <c:v>6363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4-AA33-4F8B-9644-6F483C9B866E}"/>
            </c:ext>
          </c:extLst>
        </c:ser>
        <c:ser>
          <c:idx val="5"/>
          <c:order val="5"/>
          <c:tx>
            <c:v>Rendimiento kg/ha (190 kgN/ha)</c:v>
          </c:tx>
          <c:spPr>
            <a:ln w="9525" cap="flat" cmpd="sng" algn="ctr">
              <a:solidFill>
                <a:schemeClr val="accent6">
                  <a:alpha val="70000"/>
                </a:schemeClr>
              </a:solidFill>
              <a:prstDash val="sysDot"/>
              <a:round/>
            </a:ln>
            <a:effectLst/>
          </c:spPr>
          <c:marker>
            <c:symbol val="circle"/>
            <c:size val="3"/>
            <c:spPr>
              <a:gradFill rotWithShape="1">
                <a:gsLst>
                  <a:gs pos="0">
                    <a:schemeClr val="accent6">
                      <a:lumMod val="110000"/>
                      <a:satMod val="105000"/>
                      <a:tint val="67000"/>
                    </a:schemeClr>
                  </a:gs>
                  <a:gs pos="50000">
                    <a:schemeClr val="accent6">
                      <a:lumMod val="105000"/>
                      <a:satMod val="103000"/>
                      <a:tint val="73000"/>
                    </a:schemeClr>
                  </a:gs>
                  <a:gs pos="100000">
                    <a:schemeClr val="accent6">
                      <a:lumMod val="105000"/>
                      <a:satMod val="109000"/>
                      <a:tint val="81000"/>
                    </a:schemeClr>
                  </a:gs>
                </a:gsLst>
                <a:lin ang="5400000" scaled="0"/>
              </a:gradFill>
              <a:ln w="9525" cap="flat" cmpd="sng" algn="ctr">
                <a:solidFill>
                  <a:schemeClr val="accent6">
                    <a:shade val="95000"/>
                  </a:schemeClr>
                </a:solidFill>
                <a:round/>
              </a:ln>
              <a:effectLst/>
            </c:spPr>
          </c:marker>
          <c:xVal>
            <c:numRef>
              <c:f>Data!$A$2:$A$169</c:f>
              <c:numCache>
                <c:formatCode>General</c:formatCode>
                <c:ptCount val="168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  <c:pt idx="24">
                  <c:v>24</c:v>
                </c:pt>
                <c:pt idx="25">
                  <c:v>25</c:v>
                </c:pt>
                <c:pt idx="26">
                  <c:v>26</c:v>
                </c:pt>
                <c:pt idx="27">
                  <c:v>27</c:v>
                </c:pt>
                <c:pt idx="28">
                  <c:v>28</c:v>
                </c:pt>
                <c:pt idx="29">
                  <c:v>29</c:v>
                </c:pt>
                <c:pt idx="30">
                  <c:v>30</c:v>
                </c:pt>
                <c:pt idx="31">
                  <c:v>31</c:v>
                </c:pt>
                <c:pt idx="32">
                  <c:v>32</c:v>
                </c:pt>
                <c:pt idx="33">
                  <c:v>33</c:v>
                </c:pt>
                <c:pt idx="34">
                  <c:v>34</c:v>
                </c:pt>
                <c:pt idx="35">
                  <c:v>35</c:v>
                </c:pt>
                <c:pt idx="36">
                  <c:v>36</c:v>
                </c:pt>
                <c:pt idx="37">
                  <c:v>37</c:v>
                </c:pt>
                <c:pt idx="38">
                  <c:v>38</c:v>
                </c:pt>
                <c:pt idx="39">
                  <c:v>39</c:v>
                </c:pt>
                <c:pt idx="40">
                  <c:v>40</c:v>
                </c:pt>
                <c:pt idx="41">
                  <c:v>41</c:v>
                </c:pt>
                <c:pt idx="42">
                  <c:v>42</c:v>
                </c:pt>
                <c:pt idx="43">
                  <c:v>43</c:v>
                </c:pt>
                <c:pt idx="44">
                  <c:v>44</c:v>
                </c:pt>
                <c:pt idx="45">
                  <c:v>45</c:v>
                </c:pt>
                <c:pt idx="46">
                  <c:v>46</c:v>
                </c:pt>
                <c:pt idx="47">
                  <c:v>47</c:v>
                </c:pt>
                <c:pt idx="48">
                  <c:v>48</c:v>
                </c:pt>
                <c:pt idx="49">
                  <c:v>49</c:v>
                </c:pt>
                <c:pt idx="50">
                  <c:v>50</c:v>
                </c:pt>
                <c:pt idx="51">
                  <c:v>51</c:v>
                </c:pt>
                <c:pt idx="52">
                  <c:v>52</c:v>
                </c:pt>
                <c:pt idx="53">
                  <c:v>53</c:v>
                </c:pt>
                <c:pt idx="54">
                  <c:v>54</c:v>
                </c:pt>
                <c:pt idx="55">
                  <c:v>55</c:v>
                </c:pt>
                <c:pt idx="56">
                  <c:v>56</c:v>
                </c:pt>
                <c:pt idx="57">
                  <c:v>57</c:v>
                </c:pt>
                <c:pt idx="58">
                  <c:v>58</c:v>
                </c:pt>
                <c:pt idx="59">
                  <c:v>59</c:v>
                </c:pt>
                <c:pt idx="60">
                  <c:v>60</c:v>
                </c:pt>
                <c:pt idx="61">
                  <c:v>61</c:v>
                </c:pt>
                <c:pt idx="62">
                  <c:v>62</c:v>
                </c:pt>
                <c:pt idx="63">
                  <c:v>63</c:v>
                </c:pt>
                <c:pt idx="64">
                  <c:v>64</c:v>
                </c:pt>
                <c:pt idx="65">
                  <c:v>65</c:v>
                </c:pt>
                <c:pt idx="66">
                  <c:v>66</c:v>
                </c:pt>
                <c:pt idx="67">
                  <c:v>67</c:v>
                </c:pt>
                <c:pt idx="68">
                  <c:v>68</c:v>
                </c:pt>
                <c:pt idx="69">
                  <c:v>69</c:v>
                </c:pt>
                <c:pt idx="70">
                  <c:v>70</c:v>
                </c:pt>
                <c:pt idx="71">
                  <c:v>71</c:v>
                </c:pt>
                <c:pt idx="72">
                  <c:v>72</c:v>
                </c:pt>
                <c:pt idx="73">
                  <c:v>73</c:v>
                </c:pt>
                <c:pt idx="74">
                  <c:v>74</c:v>
                </c:pt>
                <c:pt idx="75">
                  <c:v>75</c:v>
                </c:pt>
                <c:pt idx="76">
                  <c:v>76</c:v>
                </c:pt>
                <c:pt idx="77">
                  <c:v>77</c:v>
                </c:pt>
                <c:pt idx="78">
                  <c:v>78</c:v>
                </c:pt>
                <c:pt idx="79">
                  <c:v>79</c:v>
                </c:pt>
                <c:pt idx="80">
                  <c:v>80</c:v>
                </c:pt>
                <c:pt idx="81">
                  <c:v>81</c:v>
                </c:pt>
                <c:pt idx="82">
                  <c:v>82</c:v>
                </c:pt>
                <c:pt idx="83">
                  <c:v>83</c:v>
                </c:pt>
                <c:pt idx="84">
                  <c:v>84</c:v>
                </c:pt>
                <c:pt idx="85">
                  <c:v>85</c:v>
                </c:pt>
                <c:pt idx="86">
                  <c:v>86</c:v>
                </c:pt>
                <c:pt idx="87">
                  <c:v>87</c:v>
                </c:pt>
                <c:pt idx="88">
                  <c:v>88</c:v>
                </c:pt>
                <c:pt idx="89">
                  <c:v>89</c:v>
                </c:pt>
                <c:pt idx="90">
                  <c:v>90</c:v>
                </c:pt>
                <c:pt idx="91">
                  <c:v>91</c:v>
                </c:pt>
                <c:pt idx="92">
                  <c:v>92</c:v>
                </c:pt>
                <c:pt idx="93">
                  <c:v>93</c:v>
                </c:pt>
                <c:pt idx="94">
                  <c:v>94</c:v>
                </c:pt>
                <c:pt idx="95">
                  <c:v>95</c:v>
                </c:pt>
                <c:pt idx="96">
                  <c:v>96</c:v>
                </c:pt>
                <c:pt idx="97">
                  <c:v>97</c:v>
                </c:pt>
                <c:pt idx="98">
                  <c:v>98</c:v>
                </c:pt>
                <c:pt idx="99">
                  <c:v>99</c:v>
                </c:pt>
                <c:pt idx="100">
                  <c:v>100</c:v>
                </c:pt>
                <c:pt idx="101">
                  <c:v>101</c:v>
                </c:pt>
                <c:pt idx="102">
                  <c:v>102</c:v>
                </c:pt>
                <c:pt idx="103">
                  <c:v>103</c:v>
                </c:pt>
                <c:pt idx="104">
                  <c:v>104</c:v>
                </c:pt>
                <c:pt idx="105">
                  <c:v>105</c:v>
                </c:pt>
                <c:pt idx="106">
                  <c:v>106</c:v>
                </c:pt>
                <c:pt idx="107">
                  <c:v>107</c:v>
                </c:pt>
                <c:pt idx="108">
                  <c:v>108</c:v>
                </c:pt>
                <c:pt idx="109">
                  <c:v>109</c:v>
                </c:pt>
                <c:pt idx="110">
                  <c:v>110</c:v>
                </c:pt>
                <c:pt idx="111">
                  <c:v>111</c:v>
                </c:pt>
                <c:pt idx="112">
                  <c:v>112</c:v>
                </c:pt>
                <c:pt idx="113">
                  <c:v>113</c:v>
                </c:pt>
                <c:pt idx="114">
                  <c:v>114</c:v>
                </c:pt>
                <c:pt idx="115">
                  <c:v>115</c:v>
                </c:pt>
                <c:pt idx="116">
                  <c:v>116</c:v>
                </c:pt>
                <c:pt idx="117">
                  <c:v>117</c:v>
                </c:pt>
                <c:pt idx="118">
                  <c:v>118</c:v>
                </c:pt>
                <c:pt idx="119">
                  <c:v>119</c:v>
                </c:pt>
                <c:pt idx="120">
                  <c:v>120</c:v>
                </c:pt>
                <c:pt idx="121">
                  <c:v>121</c:v>
                </c:pt>
                <c:pt idx="122">
                  <c:v>122</c:v>
                </c:pt>
                <c:pt idx="123">
                  <c:v>123</c:v>
                </c:pt>
                <c:pt idx="124">
                  <c:v>124</c:v>
                </c:pt>
                <c:pt idx="125">
                  <c:v>125</c:v>
                </c:pt>
                <c:pt idx="126">
                  <c:v>126</c:v>
                </c:pt>
                <c:pt idx="127">
                  <c:v>127</c:v>
                </c:pt>
                <c:pt idx="128">
                  <c:v>128</c:v>
                </c:pt>
                <c:pt idx="129">
                  <c:v>129</c:v>
                </c:pt>
                <c:pt idx="130">
                  <c:v>130</c:v>
                </c:pt>
                <c:pt idx="131">
                  <c:v>131</c:v>
                </c:pt>
                <c:pt idx="132">
                  <c:v>132</c:v>
                </c:pt>
                <c:pt idx="133">
                  <c:v>133</c:v>
                </c:pt>
                <c:pt idx="134">
                  <c:v>134</c:v>
                </c:pt>
                <c:pt idx="135">
                  <c:v>135</c:v>
                </c:pt>
                <c:pt idx="136">
                  <c:v>136</c:v>
                </c:pt>
                <c:pt idx="137">
                  <c:v>137</c:v>
                </c:pt>
                <c:pt idx="138">
                  <c:v>138</c:v>
                </c:pt>
                <c:pt idx="139">
                  <c:v>139</c:v>
                </c:pt>
                <c:pt idx="140">
                  <c:v>140</c:v>
                </c:pt>
                <c:pt idx="141">
                  <c:v>141</c:v>
                </c:pt>
                <c:pt idx="142">
                  <c:v>142</c:v>
                </c:pt>
                <c:pt idx="143">
                  <c:v>143</c:v>
                </c:pt>
                <c:pt idx="144">
                  <c:v>144</c:v>
                </c:pt>
                <c:pt idx="145">
                  <c:v>145</c:v>
                </c:pt>
                <c:pt idx="146">
                  <c:v>146</c:v>
                </c:pt>
                <c:pt idx="147">
                  <c:v>147</c:v>
                </c:pt>
                <c:pt idx="148">
                  <c:v>148</c:v>
                </c:pt>
                <c:pt idx="149">
                  <c:v>149</c:v>
                </c:pt>
                <c:pt idx="150">
                  <c:v>150</c:v>
                </c:pt>
                <c:pt idx="151">
                  <c:v>151</c:v>
                </c:pt>
                <c:pt idx="152">
                  <c:v>152</c:v>
                </c:pt>
                <c:pt idx="153">
                  <c:v>153</c:v>
                </c:pt>
                <c:pt idx="154">
                  <c:v>154</c:v>
                </c:pt>
                <c:pt idx="155">
                  <c:v>155</c:v>
                </c:pt>
                <c:pt idx="156">
                  <c:v>156</c:v>
                </c:pt>
                <c:pt idx="157">
                  <c:v>157</c:v>
                </c:pt>
                <c:pt idx="158">
                  <c:v>158</c:v>
                </c:pt>
                <c:pt idx="159">
                  <c:v>159</c:v>
                </c:pt>
                <c:pt idx="160">
                  <c:v>160</c:v>
                </c:pt>
                <c:pt idx="161">
                  <c:v>161</c:v>
                </c:pt>
                <c:pt idx="162">
                  <c:v>162</c:v>
                </c:pt>
                <c:pt idx="163">
                  <c:v>163</c:v>
                </c:pt>
                <c:pt idx="164">
                  <c:v>164</c:v>
                </c:pt>
                <c:pt idx="165">
                  <c:v>165</c:v>
                </c:pt>
                <c:pt idx="166">
                  <c:v>166</c:v>
                </c:pt>
                <c:pt idx="167">
                  <c:v>167</c:v>
                </c:pt>
              </c:numCache>
            </c:numRef>
          </c:xVal>
          <c:yVal>
            <c:numRef>
              <c:f>Data!$G$2:$G$169</c:f>
              <c:numCache>
                <c:formatCode>General</c:formatCode>
                <c:ptCount val="168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  <c:pt idx="61">
                  <c:v>0</c:v>
                </c:pt>
                <c:pt idx="62">
                  <c:v>0</c:v>
                </c:pt>
                <c:pt idx="63">
                  <c:v>0</c:v>
                </c:pt>
                <c:pt idx="64">
                  <c:v>0</c:v>
                </c:pt>
                <c:pt idx="65">
                  <c:v>0</c:v>
                </c:pt>
                <c:pt idx="66">
                  <c:v>0</c:v>
                </c:pt>
                <c:pt idx="67">
                  <c:v>0</c:v>
                </c:pt>
                <c:pt idx="68">
                  <c:v>0</c:v>
                </c:pt>
                <c:pt idx="69">
                  <c:v>0</c:v>
                </c:pt>
                <c:pt idx="70">
                  <c:v>0</c:v>
                </c:pt>
                <c:pt idx="71">
                  <c:v>0</c:v>
                </c:pt>
                <c:pt idx="72">
                  <c:v>0</c:v>
                </c:pt>
                <c:pt idx="73">
                  <c:v>0</c:v>
                </c:pt>
                <c:pt idx="74">
                  <c:v>0</c:v>
                </c:pt>
                <c:pt idx="75">
                  <c:v>0</c:v>
                </c:pt>
                <c:pt idx="76">
                  <c:v>0</c:v>
                </c:pt>
                <c:pt idx="77">
                  <c:v>0</c:v>
                </c:pt>
                <c:pt idx="78">
                  <c:v>0</c:v>
                </c:pt>
                <c:pt idx="79">
                  <c:v>0</c:v>
                </c:pt>
                <c:pt idx="80">
                  <c:v>0</c:v>
                </c:pt>
                <c:pt idx="81">
                  <c:v>0</c:v>
                </c:pt>
                <c:pt idx="82">
                  <c:v>0</c:v>
                </c:pt>
                <c:pt idx="83">
                  <c:v>0</c:v>
                </c:pt>
                <c:pt idx="84">
                  <c:v>0</c:v>
                </c:pt>
                <c:pt idx="85">
                  <c:v>0</c:v>
                </c:pt>
                <c:pt idx="86">
                  <c:v>0</c:v>
                </c:pt>
                <c:pt idx="87">
                  <c:v>0</c:v>
                </c:pt>
                <c:pt idx="88">
                  <c:v>0</c:v>
                </c:pt>
                <c:pt idx="89">
                  <c:v>0</c:v>
                </c:pt>
                <c:pt idx="90">
                  <c:v>0</c:v>
                </c:pt>
                <c:pt idx="91">
                  <c:v>0</c:v>
                </c:pt>
                <c:pt idx="92">
                  <c:v>0</c:v>
                </c:pt>
                <c:pt idx="93">
                  <c:v>0</c:v>
                </c:pt>
                <c:pt idx="94">
                  <c:v>0</c:v>
                </c:pt>
                <c:pt idx="95">
                  <c:v>0</c:v>
                </c:pt>
                <c:pt idx="96">
                  <c:v>0</c:v>
                </c:pt>
                <c:pt idx="97">
                  <c:v>0</c:v>
                </c:pt>
                <c:pt idx="98">
                  <c:v>0</c:v>
                </c:pt>
                <c:pt idx="99">
                  <c:v>0</c:v>
                </c:pt>
                <c:pt idx="100">
                  <c:v>0</c:v>
                </c:pt>
                <c:pt idx="101">
                  <c:v>0</c:v>
                </c:pt>
                <c:pt idx="102">
                  <c:v>0</c:v>
                </c:pt>
                <c:pt idx="103">
                  <c:v>0</c:v>
                </c:pt>
                <c:pt idx="104">
                  <c:v>0</c:v>
                </c:pt>
                <c:pt idx="105">
                  <c:v>0</c:v>
                </c:pt>
                <c:pt idx="106">
                  <c:v>0</c:v>
                </c:pt>
                <c:pt idx="107">
                  <c:v>0</c:v>
                </c:pt>
                <c:pt idx="108">
                  <c:v>0</c:v>
                </c:pt>
                <c:pt idx="109">
                  <c:v>0</c:v>
                </c:pt>
                <c:pt idx="110">
                  <c:v>0</c:v>
                </c:pt>
                <c:pt idx="111">
                  <c:v>0</c:v>
                </c:pt>
                <c:pt idx="112">
                  <c:v>0</c:v>
                </c:pt>
                <c:pt idx="113">
                  <c:v>0</c:v>
                </c:pt>
                <c:pt idx="114">
                  <c:v>0</c:v>
                </c:pt>
                <c:pt idx="115">
                  <c:v>0</c:v>
                </c:pt>
                <c:pt idx="116">
                  <c:v>0</c:v>
                </c:pt>
                <c:pt idx="117">
                  <c:v>0</c:v>
                </c:pt>
                <c:pt idx="118">
                  <c:v>0</c:v>
                </c:pt>
                <c:pt idx="119">
                  <c:v>0</c:v>
                </c:pt>
                <c:pt idx="120">
                  <c:v>0</c:v>
                </c:pt>
                <c:pt idx="121">
                  <c:v>0</c:v>
                </c:pt>
                <c:pt idx="122">
                  <c:v>0</c:v>
                </c:pt>
                <c:pt idx="123">
                  <c:v>0</c:v>
                </c:pt>
                <c:pt idx="124">
                  <c:v>0</c:v>
                </c:pt>
                <c:pt idx="125">
                  <c:v>0</c:v>
                </c:pt>
                <c:pt idx="126">
                  <c:v>0</c:v>
                </c:pt>
                <c:pt idx="127">
                  <c:v>0</c:v>
                </c:pt>
                <c:pt idx="128">
                  <c:v>0</c:v>
                </c:pt>
                <c:pt idx="129">
                  <c:v>0</c:v>
                </c:pt>
                <c:pt idx="130">
                  <c:v>0</c:v>
                </c:pt>
                <c:pt idx="131">
                  <c:v>0</c:v>
                </c:pt>
                <c:pt idx="132">
                  <c:v>0</c:v>
                </c:pt>
                <c:pt idx="133">
                  <c:v>0</c:v>
                </c:pt>
                <c:pt idx="134">
                  <c:v>0</c:v>
                </c:pt>
                <c:pt idx="135">
                  <c:v>0</c:v>
                </c:pt>
                <c:pt idx="136">
                  <c:v>0</c:v>
                </c:pt>
                <c:pt idx="137">
                  <c:v>0</c:v>
                </c:pt>
                <c:pt idx="138">
                  <c:v>0</c:v>
                </c:pt>
                <c:pt idx="139">
                  <c:v>0</c:v>
                </c:pt>
                <c:pt idx="140">
                  <c:v>0</c:v>
                </c:pt>
                <c:pt idx="141">
                  <c:v>0</c:v>
                </c:pt>
                <c:pt idx="142">
                  <c:v>0</c:v>
                </c:pt>
                <c:pt idx="143">
                  <c:v>0</c:v>
                </c:pt>
                <c:pt idx="144">
                  <c:v>0</c:v>
                </c:pt>
                <c:pt idx="145">
                  <c:v>0</c:v>
                </c:pt>
                <c:pt idx="146">
                  <c:v>0</c:v>
                </c:pt>
                <c:pt idx="147">
                  <c:v>2173</c:v>
                </c:pt>
                <c:pt idx="148">
                  <c:v>2221</c:v>
                </c:pt>
                <c:pt idx="149">
                  <c:v>2268</c:v>
                </c:pt>
                <c:pt idx="150">
                  <c:v>2314</c:v>
                </c:pt>
                <c:pt idx="151">
                  <c:v>2639</c:v>
                </c:pt>
                <c:pt idx="152">
                  <c:v>2953</c:v>
                </c:pt>
                <c:pt idx="153">
                  <c:v>3259</c:v>
                </c:pt>
                <c:pt idx="154">
                  <c:v>3554</c:v>
                </c:pt>
                <c:pt idx="155">
                  <c:v>3832</c:v>
                </c:pt>
                <c:pt idx="156">
                  <c:v>4095</c:v>
                </c:pt>
                <c:pt idx="157">
                  <c:v>4356</c:v>
                </c:pt>
                <c:pt idx="158">
                  <c:v>4621</c:v>
                </c:pt>
                <c:pt idx="159">
                  <c:v>4870</c:v>
                </c:pt>
                <c:pt idx="160">
                  <c:v>5110</c:v>
                </c:pt>
                <c:pt idx="161">
                  <c:v>5350</c:v>
                </c:pt>
                <c:pt idx="162">
                  <c:v>5581</c:v>
                </c:pt>
                <c:pt idx="163">
                  <c:v>5817</c:v>
                </c:pt>
                <c:pt idx="164">
                  <c:v>6010</c:v>
                </c:pt>
                <c:pt idx="165">
                  <c:v>6091</c:v>
                </c:pt>
                <c:pt idx="166">
                  <c:v>6091</c:v>
                </c:pt>
                <c:pt idx="167">
                  <c:v>6091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5-AA33-4F8B-9644-6F483C9B866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26724736"/>
        <c:axId val="126739584"/>
      </c:scatterChart>
      <c:valAx>
        <c:axId val="126724736"/>
        <c:scaling>
          <c:orientation val="minMax"/>
          <c:min val="0"/>
        </c:scaling>
        <c:delete val="0"/>
        <c:axPos val="b"/>
        <c:majorGridlines>
          <c:spPr>
            <a:ln w="9525" cap="flat" cmpd="sng" algn="ctr">
              <a:solidFill>
                <a:schemeClr val="dk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dk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s-ES"/>
                  <a:t>días despues de plantados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900" b="0" i="0" u="none" strike="noStrike" kern="1200" baseline="0">
                  <a:solidFill>
                    <a:schemeClr val="dk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s-ES"/>
            </a:p>
          </c:txPr>
        </c:title>
        <c:numFmt formatCode="###" sourceLinked="0"/>
        <c:majorTickMark val="none"/>
        <c:minorTickMark val="none"/>
        <c:tickLblPos val="nextTo"/>
        <c:spPr>
          <a:noFill/>
          <a:ln w="9525" cap="rnd">
            <a:solidFill>
              <a:schemeClr val="dk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spc="0" baseline="0">
                <a:solidFill>
                  <a:schemeClr val="dk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126739584"/>
        <c:crosses val="autoZero"/>
        <c:crossBetween val="midCat"/>
      </c:valAx>
      <c:valAx>
        <c:axId val="1267395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dk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dk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Rendimiento (kg</a:t>
                </a:r>
                <a:r>
                  <a:rPr lang="en-US" baseline="0"/>
                  <a:t> </a:t>
                </a:r>
                <a:r>
                  <a:rPr lang="en-US"/>
                  <a:t>ha</a:t>
                </a:r>
                <a:r>
                  <a:rPr lang="en-US" baseline="30000"/>
                  <a:t>-1</a:t>
                </a:r>
                <a:r>
                  <a:rPr lang="en-US"/>
                  <a:t>)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900" b="0" i="0" u="none" strike="noStrike" kern="1200" baseline="0">
                  <a:solidFill>
                    <a:schemeClr val="dk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s-E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rnd">
            <a:solidFill>
              <a:schemeClr val="dk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spc="0" baseline="0">
                <a:solidFill>
                  <a:schemeClr val="dk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126724736"/>
        <c:crosses val="autoZero"/>
        <c:crossBetween val="midCat"/>
        <c:majorUnit val="500"/>
      </c:valAx>
      <c:spPr>
        <a:gradFill>
          <a:gsLst>
            <a:gs pos="100000">
              <a:schemeClr val="lt1">
                <a:lumMod val="95000"/>
              </a:schemeClr>
            </a:gs>
            <a:gs pos="0">
              <a:schemeClr val="lt1">
                <a:alpha val="0"/>
              </a:schemeClr>
            </a:gs>
          </a:gsLst>
          <a:lin ang="5400000" scaled="0"/>
        </a:gradFill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spc="0" baseline="0">
              <a:solidFill>
                <a:schemeClr val="dk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ES"/>
        </a:p>
      </c:txPr>
    </c:legend>
    <c:plotVisOnly val="1"/>
    <c:dispBlanksAs val="gap"/>
    <c:showDLblsOverMax val="0"/>
  </c:chart>
  <c:spPr>
    <a:solidFill>
      <a:schemeClr val="lt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es-ES"/>
    </a:p>
  </c:txPr>
  <c:externalData r:id="rId4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/>
      <c:scatterChart>
        <c:scatterStyle val="lineMarker"/>
        <c:varyColors val="0"/>
        <c:ser>
          <c:idx val="0"/>
          <c:order val="0"/>
          <c:spPr>
            <a:ln w="28575">
              <a:noFill/>
            </a:ln>
          </c:spPr>
          <c:marker>
            <c:symbol val="diamond"/>
            <c:size val="7"/>
            <c:spPr>
              <a:solidFill>
                <a:schemeClr val="accent6">
                  <a:lumMod val="75000"/>
                </a:schemeClr>
              </a:solidFill>
            </c:spPr>
          </c:marker>
          <c:dLbls>
            <c:dLbl>
              <c:idx val="0"/>
              <c:layout>
                <c:manualLayout>
                  <c:x val="-1.6427493098440764E-2"/>
                  <c:y val="2.7719848959563149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6-ECE9-46BF-AF02-7A9BAB4DDC50}"/>
                </c:ext>
              </c:extLst>
            </c:dLbl>
            <c:dLbl>
              <c:idx val="1"/>
              <c:layout>
                <c:manualLayout>
                  <c:x val="-4.3806648262508754E-2"/>
                  <c:y val="3.5279807766716735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5-ECE9-46BF-AF02-7A9BAB4DDC50}"/>
                </c:ext>
              </c:extLst>
            </c:dLbl>
            <c:dLbl>
              <c:idx val="2"/>
              <c:layout>
                <c:manualLayout>
                  <c:x val="-4.5711691316050664E-2"/>
                  <c:y val="4.3250107645082754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ECE9-46BF-AF02-7A9BAB4DDC50}"/>
                </c:ext>
              </c:extLst>
            </c:dLbl>
            <c:dLbl>
              <c:idx val="3"/>
              <c:layout>
                <c:manualLayout>
                  <c:x val="-5.1107756306260348E-2"/>
                  <c:y val="3.2759821497665542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4-ECE9-46BF-AF02-7A9BAB4DDC50}"/>
                </c:ext>
              </c:extLst>
            </c:dLbl>
            <c:dLbl>
              <c:idx val="4"/>
              <c:layout>
                <c:manualLayout>
                  <c:x val="-5.4212883063843878E-2"/>
                  <c:y val="3.6100489909141595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ECE9-46BF-AF02-7A9BAB4DDC50}"/>
                </c:ext>
              </c:extLst>
            </c:dLbl>
            <c:dLbl>
              <c:idx val="5"/>
              <c:layout>
                <c:manualLayout>
                  <c:x val="-4.4477832801177791E-3"/>
                  <c:y val="3.5279807766716749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2-ECE9-46BF-AF02-7A9BAB4DDC50}"/>
                </c:ext>
              </c:extLst>
            </c:dLbl>
            <c:spPr>
              <a:noFill/>
              <a:ln>
                <a:noFill/>
              </a:ln>
              <a:effectLst/>
            </c:spPr>
            <c:dLblPos val="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Hoja1!$A$2:$A$7</c:f>
              <c:numCache>
                <c:formatCode>General</c:formatCode>
                <c:ptCount val="6"/>
                <c:pt idx="0">
                  <c:v>150</c:v>
                </c:pt>
                <c:pt idx="1">
                  <c:v>160</c:v>
                </c:pt>
                <c:pt idx="2">
                  <c:v>170</c:v>
                </c:pt>
                <c:pt idx="3">
                  <c:v>180</c:v>
                </c:pt>
                <c:pt idx="4">
                  <c:v>190</c:v>
                </c:pt>
                <c:pt idx="5">
                  <c:v>200</c:v>
                </c:pt>
              </c:numCache>
            </c:numRef>
          </c:xVal>
          <c:yVal>
            <c:numRef>
              <c:f>Hoja1!$B$2:$B$7</c:f>
              <c:numCache>
                <c:formatCode>General</c:formatCode>
                <c:ptCount val="6"/>
                <c:pt idx="0">
                  <c:v>32341.01</c:v>
                </c:pt>
                <c:pt idx="1">
                  <c:v>34021.49</c:v>
                </c:pt>
                <c:pt idx="2">
                  <c:v>36102.11</c:v>
                </c:pt>
                <c:pt idx="3">
                  <c:v>38222.32</c:v>
                </c:pt>
                <c:pt idx="4">
                  <c:v>41983.519999999997</c:v>
                </c:pt>
                <c:pt idx="5">
                  <c:v>43900.02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3-ECE9-46BF-AF02-7A9BAB4DDC50}"/>
            </c:ext>
          </c:extLst>
        </c:ser>
        <c:dLbls>
          <c:dLblPos val="r"/>
          <c:showLegendKey val="0"/>
          <c:showVal val="1"/>
          <c:showCatName val="0"/>
          <c:showSerName val="0"/>
          <c:showPercent val="0"/>
          <c:showBubbleSize val="0"/>
        </c:dLbls>
        <c:axId val="112875776"/>
        <c:axId val="112883200"/>
      </c:scatterChart>
      <c:valAx>
        <c:axId val="112875776"/>
        <c:scaling>
          <c:orientation val="minMax"/>
          <c:max val="200"/>
          <c:min val="150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Dosis de nitrógeno (kg ha</a:t>
                </a:r>
                <a:r>
                  <a:rPr lang="en-US" baseline="30000"/>
                  <a:t>-1</a:t>
                </a:r>
                <a:r>
                  <a:rPr lang="en-US"/>
                  <a:t>)</a:t>
                </a: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crossAx val="112883200"/>
        <c:crosses val="autoZero"/>
        <c:crossBetween val="midCat"/>
        <c:majorUnit val="10"/>
      </c:valAx>
      <c:valAx>
        <c:axId val="112883200"/>
        <c:scaling>
          <c:orientation val="minMax"/>
          <c:max val="45000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/>
                  <a:t>Rendimiento monetario ($ ha</a:t>
                </a:r>
                <a:r>
                  <a:rPr lang="en-US" baseline="30000"/>
                  <a:t>-1</a:t>
                </a:r>
                <a:r>
                  <a:rPr lang="en-US"/>
                  <a:t>)</a:t>
                </a: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crossAx val="112875776"/>
        <c:crosses val="autoZero"/>
        <c:crossBetween val="midCat"/>
      </c:valAx>
    </c:plotArea>
    <c:plotVisOnly val="1"/>
    <c:dispBlanksAs val="gap"/>
    <c:showDLblsOverMax val="0"/>
  </c:chart>
  <c:spPr>
    <a:ln>
      <a:noFill/>
    </a:ln>
  </c:spPr>
  <c:externalData r:id="rId2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3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246">
  <cs:axisTitle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axisTitle>
  <cs:categoryAxis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rnd">
        <a:solidFill>
          <a:schemeClr val="dk1">
            <a:lumMod val="20000"/>
            <a:lumOff val="80000"/>
          </a:schemeClr>
        </a:solidFill>
        <a:round/>
      </a:ln>
    </cs:spPr>
    <cs:defRPr sz="900" kern="1200"/>
  </cs:categoryAxis>
  <cs:chartArea mods="allowNoLineOverride"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>
  <cs:dataPoint3D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3D>
  <cs:dataPointLine>
    <cs:lnRef idx="0">
      <cs:styleClr val="auto"/>
    </cs:lnRef>
    <cs:fillRef idx="2"/>
    <cs:effectRef idx="1"/>
    <cs:fontRef idx="minor">
      <a:schemeClr val="dk1"/>
    </cs:fontRef>
    <cs:spPr>
      <a:ln w="9525" cap="flat" cmpd="sng" algn="ctr">
        <a:solidFill>
          <a:schemeClr val="phClr">
            <a:alpha val="70000"/>
          </a:schemeClr>
        </a:solidFill>
        <a:prstDash val="sysDot"/>
        <a:round/>
      </a:ln>
    </cs:spPr>
  </cs:dataPointLine>
  <cs:dataPointMarker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rnd">
        <a:solidFill>
          <a:schemeClr val="dk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 cap="rnd">
        <a:solidFill>
          <a:schemeClr val="dk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dk1"/>
    </cs:fontRef>
    <cs:spPr>
      <a:ln w="9525" cap="rnd">
        <a:solidFill>
          <a:schemeClr val="dk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 cap="rnd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 cap="rnd">
        <a:solidFill>
          <a:schemeClr val="dk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 cap="rnd">
        <a:solidFill>
          <a:schemeClr val="dk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dk1">
        <a:lumMod val="65000"/>
        <a:lumOff val="35000"/>
      </a:schemeClr>
    </cs:fontRef>
    <cs:defRPr sz="900" kern="1200" spc="0" baseline="0"/>
  </cs:legend>
  <cs:plotArea>
    <cs:lnRef idx="0"/>
    <cs:fillRef idx="0"/>
    <cs:effectRef idx="0"/>
    <cs:fontRef idx="minor">
      <a:schemeClr val="dk1"/>
    </cs:fontRef>
    <cs:spPr>
      <a:gradFill>
        <a:gsLst>
          <a:gs pos="100000">
            <a:schemeClr val="lt1">
              <a:lumMod val="95000"/>
            </a:schemeClr>
          </a:gs>
          <a:gs pos="0">
            <a:schemeClr val="lt1">
              <a:alpha val="0"/>
            </a:schemeClr>
          </a:gs>
        </a:gsLst>
        <a:lin ang="5400000" scaled="0"/>
      </a:gradFill>
    </cs:spPr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rnd">
        <a:solidFill>
          <a:schemeClr val="dk1">
            <a:lumMod val="20000"/>
            <a:lumOff val="80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 cap="rnd">
        <a:solidFill>
          <a:schemeClr val="dk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50000"/>
        <a:lumOff val="50000"/>
      </a:schemeClr>
    </cs:fontRef>
    <cs:defRPr sz="1400" kern="1200" cap="none" spc="2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</cs:spPr>
  </cs:upBar>
  <cs:valueAxis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rnd">
        <a:solidFill>
          <a:schemeClr val="dk1">
            <a:lumMod val="25000"/>
            <a:lumOff val="75000"/>
          </a:schemeClr>
        </a:solidFill>
        <a:round/>
      </a:ln>
    </cs:spPr>
    <cs:defRPr sz="900" kern="1200" spc="0" baseline="0"/>
  </cs:valueAxis>
  <cs:wall>
    <cs:lnRef idx="0"/>
    <cs:fillRef idx="0"/>
    <cs:effectRef idx="0"/>
    <cs:fontRef idx="minor">
      <a:schemeClr val="dk1"/>
    </cs:fontRef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F4BC908-F4E9-47D0-87C4-0CEB12D759A3}" type="doc">
      <dgm:prSet loTypeId="urn:microsoft.com/office/officeart/2005/8/layout/radial6" loCatId="cycle" qsTypeId="urn:microsoft.com/office/officeart/2005/8/quickstyle/3d9" qsCatId="3D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A1747278-E108-4011-9C17-350138F9BB61}">
      <dgm:prSet phldrT="[Texto]" custT="1"/>
      <dgm:spPr>
        <a:xfrm>
          <a:off x="2807905" y="1741335"/>
          <a:ext cx="1906217" cy="1906217"/>
        </a:xfrm>
        <a:prstGeom prst="ellipse">
          <a:avLst/>
        </a:prstGeom>
        <a:solidFill>
          <a:srgbClr val="94C600">
            <a:hueOff val="0"/>
            <a:satOff val="0"/>
            <a:lumOff val="0"/>
            <a:alphaOff val="0"/>
          </a:srgbClr>
        </a:solidFill>
        <a:ln>
          <a:noFill/>
        </a:ln>
        <a:effectLst>
          <a:outerShdw blurRad="50800" dist="20000" dir="5400000" rotWithShape="0">
            <a:srgbClr val="000000">
              <a:alpha val="42000"/>
            </a:srgbClr>
          </a:outerShdw>
        </a:effectLst>
        <a:sp3d extrusionH="152250" prstMaterial="matte">
          <a:bevelT w="165100" prst="coolSlant"/>
        </a:sp3d>
      </dgm:spPr>
      <dgm:t>
        <a:bodyPr/>
        <a:lstStyle/>
        <a:p>
          <a:r>
            <a:rPr lang="es-ES" sz="2000" dirty="0" smtClean="0">
              <a:solidFill>
                <a:sysClr val="window" lastClr="FFFFFF"/>
              </a:solidFill>
              <a:latin typeface="Century Schoolbook"/>
              <a:ea typeface="+mn-ea"/>
              <a:cs typeface="+mn-cs"/>
            </a:rPr>
            <a:t>Factores</a:t>
          </a:r>
          <a:endParaRPr lang="es-ES" sz="2000" dirty="0">
            <a:solidFill>
              <a:sysClr val="window" lastClr="FFFFFF"/>
            </a:solidFill>
            <a:latin typeface="Century Schoolbook"/>
            <a:ea typeface="+mn-ea"/>
            <a:cs typeface="+mn-cs"/>
          </a:endParaRPr>
        </a:p>
      </dgm:t>
    </dgm:pt>
    <dgm:pt modelId="{E00FF646-B103-41FE-8CEA-FA11FEC6CB94}" type="parTrans" cxnId="{E66AB260-D70C-4135-BB06-BD97AB5D258B}">
      <dgm:prSet/>
      <dgm:spPr/>
      <dgm:t>
        <a:bodyPr/>
        <a:lstStyle/>
        <a:p>
          <a:endParaRPr lang="es-ES"/>
        </a:p>
      </dgm:t>
    </dgm:pt>
    <dgm:pt modelId="{A000C0C0-DA25-410A-AE6C-98AC25889408}" type="sibTrans" cxnId="{E66AB260-D70C-4135-BB06-BD97AB5D258B}">
      <dgm:prSet/>
      <dgm:spPr/>
      <dgm:t>
        <a:bodyPr/>
        <a:lstStyle/>
        <a:p>
          <a:endParaRPr lang="es-ES"/>
        </a:p>
      </dgm:t>
    </dgm:pt>
    <dgm:pt modelId="{63138B63-35C6-4B8E-A291-59E93E752D85}">
      <dgm:prSet phldrT="[Texto]" custT="1"/>
      <dgm:spPr>
        <a:xfrm>
          <a:off x="3093838" y="1214"/>
          <a:ext cx="1334352" cy="1334352"/>
        </a:xfrm>
        <a:prstGeom prst="ellipse">
          <a:avLst/>
        </a:prstGeom>
        <a:solidFill>
          <a:srgbClr val="94C600">
            <a:hueOff val="0"/>
            <a:satOff val="0"/>
            <a:lumOff val="0"/>
            <a:alphaOff val="0"/>
          </a:srgbClr>
        </a:solidFill>
        <a:ln>
          <a:noFill/>
        </a:ln>
        <a:effectLst>
          <a:outerShdw blurRad="50800" dist="20000" dir="5400000" rotWithShape="0">
            <a:srgbClr val="000000">
              <a:alpha val="42000"/>
            </a:srgbClr>
          </a:outerShdw>
        </a:effectLst>
        <a:sp3d extrusionH="152250" prstMaterial="matte">
          <a:bevelT w="165100" prst="coolSlant"/>
        </a:sp3d>
      </dgm:spPr>
      <dgm:t>
        <a:bodyPr/>
        <a:lstStyle/>
        <a:p>
          <a:r>
            <a:rPr lang="es-ES" sz="1800" dirty="0" smtClean="0">
              <a:solidFill>
                <a:sysClr val="window" lastClr="FFFFFF"/>
              </a:solidFill>
              <a:latin typeface="Century Schoolbook"/>
              <a:ea typeface="+mn-ea"/>
              <a:cs typeface="+mn-cs"/>
            </a:rPr>
            <a:t>Clima</a:t>
          </a:r>
          <a:endParaRPr lang="es-ES" sz="1800" dirty="0">
            <a:solidFill>
              <a:sysClr val="window" lastClr="FFFFFF"/>
            </a:solidFill>
            <a:latin typeface="Century Schoolbook"/>
            <a:ea typeface="+mn-ea"/>
            <a:cs typeface="+mn-cs"/>
          </a:endParaRPr>
        </a:p>
      </dgm:t>
    </dgm:pt>
    <dgm:pt modelId="{B71DAAD7-0EC0-46C6-8BA4-8C7B91C43081}" type="parTrans" cxnId="{48B37009-2AA3-4289-BB76-BD74C7357DFD}">
      <dgm:prSet/>
      <dgm:spPr/>
      <dgm:t>
        <a:bodyPr/>
        <a:lstStyle/>
        <a:p>
          <a:endParaRPr lang="es-ES"/>
        </a:p>
      </dgm:t>
    </dgm:pt>
    <dgm:pt modelId="{A004DCE6-146E-464D-8C6A-447E80F8DD48}" type="sibTrans" cxnId="{48B37009-2AA3-4289-BB76-BD74C7357DFD}">
      <dgm:prSet/>
      <dgm:spPr>
        <a:xfrm>
          <a:off x="1686923" y="620353"/>
          <a:ext cx="4148181" cy="4148181"/>
        </a:xfrm>
        <a:prstGeom prst="blockArc">
          <a:avLst>
            <a:gd name="adj1" fmla="val 16200000"/>
            <a:gd name="adj2" fmla="val 0"/>
            <a:gd name="adj3" fmla="val 4632"/>
          </a:avLst>
        </a:prstGeom>
        <a:solidFill>
          <a:srgbClr val="94C600">
            <a:tint val="60000"/>
            <a:hueOff val="0"/>
            <a:satOff val="0"/>
            <a:lumOff val="0"/>
            <a:alphaOff val="0"/>
          </a:srgbClr>
        </a:solidFill>
        <a:ln>
          <a:noFill/>
        </a:ln>
        <a:effectLst/>
        <a:sp3d z="-227350" prstMaterial="matte"/>
      </dgm:spPr>
      <dgm:t>
        <a:bodyPr/>
        <a:lstStyle/>
        <a:p>
          <a:endParaRPr lang="es-ES"/>
        </a:p>
      </dgm:t>
    </dgm:pt>
    <dgm:pt modelId="{9D8A8D9F-EF10-4DC1-BAEE-0484812C7BB6}">
      <dgm:prSet phldrT="[Texto]" custT="1"/>
      <dgm:spPr>
        <a:xfrm>
          <a:off x="5119892" y="2027268"/>
          <a:ext cx="1334352" cy="1334352"/>
        </a:xfrm>
        <a:prstGeom prst="ellipse">
          <a:avLst/>
        </a:prstGeom>
        <a:solidFill>
          <a:srgbClr val="94C600">
            <a:hueOff val="0"/>
            <a:satOff val="0"/>
            <a:lumOff val="0"/>
            <a:alphaOff val="0"/>
          </a:srgbClr>
        </a:solidFill>
        <a:ln>
          <a:noFill/>
        </a:ln>
        <a:effectLst>
          <a:outerShdw blurRad="50800" dist="20000" dir="5400000" rotWithShape="0">
            <a:srgbClr val="000000">
              <a:alpha val="42000"/>
            </a:srgbClr>
          </a:outerShdw>
        </a:effectLst>
        <a:sp3d extrusionH="152250" prstMaterial="matte">
          <a:bevelT w="165100" prst="coolSlant"/>
        </a:sp3d>
      </dgm:spPr>
      <dgm:t>
        <a:bodyPr/>
        <a:lstStyle/>
        <a:p>
          <a:r>
            <a:rPr lang="es-ES" sz="1800" dirty="0" smtClean="0">
              <a:solidFill>
                <a:sysClr val="window" lastClr="FFFFFF"/>
              </a:solidFill>
              <a:latin typeface="Century Schoolbook"/>
              <a:ea typeface="+mn-ea"/>
              <a:cs typeface="+mn-cs"/>
            </a:rPr>
            <a:t>Suelo</a:t>
          </a:r>
          <a:endParaRPr lang="es-ES" sz="1800" dirty="0">
            <a:solidFill>
              <a:sysClr val="window" lastClr="FFFFFF"/>
            </a:solidFill>
            <a:latin typeface="Century Schoolbook"/>
            <a:ea typeface="+mn-ea"/>
            <a:cs typeface="+mn-cs"/>
          </a:endParaRPr>
        </a:p>
      </dgm:t>
    </dgm:pt>
    <dgm:pt modelId="{DF38F598-AA87-4CF6-A56D-80199A88BDE6}" type="parTrans" cxnId="{7A65D73A-7651-43B1-BE53-5E7AE73E05BA}">
      <dgm:prSet/>
      <dgm:spPr/>
      <dgm:t>
        <a:bodyPr/>
        <a:lstStyle/>
        <a:p>
          <a:endParaRPr lang="es-ES"/>
        </a:p>
      </dgm:t>
    </dgm:pt>
    <dgm:pt modelId="{D4E23C46-607B-444C-B333-53AAF285BBBE}" type="sibTrans" cxnId="{7A65D73A-7651-43B1-BE53-5E7AE73E05BA}">
      <dgm:prSet/>
      <dgm:spPr>
        <a:xfrm>
          <a:off x="1686923" y="620353"/>
          <a:ext cx="4148181" cy="4148181"/>
        </a:xfrm>
        <a:prstGeom prst="blockArc">
          <a:avLst>
            <a:gd name="adj1" fmla="val 0"/>
            <a:gd name="adj2" fmla="val 5400000"/>
            <a:gd name="adj3" fmla="val 4632"/>
          </a:avLst>
        </a:prstGeom>
        <a:solidFill>
          <a:srgbClr val="94C600">
            <a:tint val="60000"/>
            <a:hueOff val="0"/>
            <a:satOff val="0"/>
            <a:lumOff val="0"/>
            <a:alphaOff val="0"/>
          </a:srgbClr>
        </a:solidFill>
        <a:ln>
          <a:noFill/>
        </a:ln>
        <a:effectLst/>
        <a:sp3d z="-227350" prstMaterial="matte"/>
      </dgm:spPr>
      <dgm:t>
        <a:bodyPr/>
        <a:lstStyle/>
        <a:p>
          <a:endParaRPr lang="es-ES"/>
        </a:p>
      </dgm:t>
    </dgm:pt>
    <dgm:pt modelId="{F878D28D-D65B-4844-BF9E-5B523C9D827E}">
      <dgm:prSet phldrT="[Texto]" custT="1"/>
      <dgm:spPr>
        <a:xfrm>
          <a:off x="3093838" y="4053322"/>
          <a:ext cx="1334352" cy="1334352"/>
        </a:xfrm>
        <a:prstGeom prst="ellipse">
          <a:avLst/>
        </a:prstGeom>
        <a:solidFill>
          <a:srgbClr val="94C600">
            <a:hueOff val="0"/>
            <a:satOff val="0"/>
            <a:lumOff val="0"/>
            <a:alphaOff val="0"/>
          </a:srgbClr>
        </a:solidFill>
        <a:ln>
          <a:noFill/>
        </a:ln>
        <a:effectLst>
          <a:outerShdw blurRad="50800" dist="20000" dir="5400000" rotWithShape="0">
            <a:srgbClr val="000000">
              <a:alpha val="42000"/>
            </a:srgbClr>
          </a:outerShdw>
        </a:effectLst>
        <a:sp3d extrusionH="152250" prstMaterial="matte">
          <a:bevelT w="165100" prst="coolSlant"/>
        </a:sp3d>
      </dgm:spPr>
      <dgm:t>
        <a:bodyPr/>
        <a:lstStyle/>
        <a:p>
          <a:r>
            <a:rPr lang="es-ES" sz="1800" dirty="0" smtClean="0">
              <a:solidFill>
                <a:sysClr val="window" lastClr="FFFFFF"/>
              </a:solidFill>
              <a:latin typeface="Century Schoolbook"/>
              <a:ea typeface="+mn-ea"/>
              <a:cs typeface="+mn-cs"/>
            </a:rPr>
            <a:t>N</a:t>
          </a:r>
          <a:endParaRPr lang="es-ES" sz="1800" dirty="0">
            <a:solidFill>
              <a:sysClr val="window" lastClr="FFFFFF"/>
            </a:solidFill>
            <a:latin typeface="Century Schoolbook"/>
            <a:ea typeface="+mn-ea"/>
            <a:cs typeface="+mn-cs"/>
          </a:endParaRPr>
        </a:p>
      </dgm:t>
    </dgm:pt>
    <dgm:pt modelId="{EFC28C60-04AF-4328-8F7B-1D944295C52F}" type="parTrans" cxnId="{B9DC9197-AC1E-41E0-BDED-F1808D3C511E}">
      <dgm:prSet/>
      <dgm:spPr/>
      <dgm:t>
        <a:bodyPr/>
        <a:lstStyle/>
        <a:p>
          <a:endParaRPr lang="es-ES"/>
        </a:p>
      </dgm:t>
    </dgm:pt>
    <dgm:pt modelId="{6FD1A50F-FF09-4B01-969B-16D877648B2E}" type="sibTrans" cxnId="{B9DC9197-AC1E-41E0-BDED-F1808D3C511E}">
      <dgm:prSet/>
      <dgm:spPr>
        <a:xfrm>
          <a:off x="1686923" y="620353"/>
          <a:ext cx="4148181" cy="4148181"/>
        </a:xfrm>
        <a:prstGeom prst="blockArc">
          <a:avLst>
            <a:gd name="adj1" fmla="val 5400000"/>
            <a:gd name="adj2" fmla="val 10800000"/>
            <a:gd name="adj3" fmla="val 4632"/>
          </a:avLst>
        </a:prstGeom>
        <a:solidFill>
          <a:srgbClr val="94C600">
            <a:tint val="60000"/>
            <a:hueOff val="0"/>
            <a:satOff val="0"/>
            <a:lumOff val="0"/>
            <a:alphaOff val="0"/>
          </a:srgbClr>
        </a:solidFill>
        <a:ln>
          <a:noFill/>
        </a:ln>
        <a:effectLst/>
        <a:sp3d z="-227350" prstMaterial="matte"/>
      </dgm:spPr>
      <dgm:t>
        <a:bodyPr/>
        <a:lstStyle/>
        <a:p>
          <a:endParaRPr lang="es-ES"/>
        </a:p>
      </dgm:t>
    </dgm:pt>
    <dgm:pt modelId="{BD22B6D8-3461-4D73-97EE-558D35697B91}">
      <dgm:prSet phldrT="[Texto]" custT="1"/>
      <dgm:spPr>
        <a:xfrm>
          <a:off x="1067784" y="2027268"/>
          <a:ext cx="1334352" cy="1334352"/>
        </a:xfrm>
        <a:prstGeom prst="ellipse">
          <a:avLst/>
        </a:prstGeom>
        <a:solidFill>
          <a:srgbClr val="94C600">
            <a:hueOff val="0"/>
            <a:satOff val="0"/>
            <a:lumOff val="0"/>
            <a:alphaOff val="0"/>
          </a:srgbClr>
        </a:solidFill>
        <a:ln>
          <a:noFill/>
        </a:ln>
        <a:effectLst>
          <a:outerShdw blurRad="50800" dist="20000" dir="5400000" rotWithShape="0">
            <a:srgbClr val="000000">
              <a:alpha val="42000"/>
            </a:srgbClr>
          </a:outerShdw>
        </a:effectLst>
        <a:sp3d extrusionH="152250" prstMaterial="matte">
          <a:bevelT w="165100" prst="coolSlant"/>
        </a:sp3d>
      </dgm:spPr>
      <dgm:t>
        <a:bodyPr/>
        <a:lstStyle/>
        <a:p>
          <a:r>
            <a:rPr lang="es-ES" sz="1800" dirty="0" smtClean="0">
              <a:solidFill>
                <a:sysClr val="window" lastClr="FFFFFF"/>
              </a:solidFill>
              <a:latin typeface="Century Schoolbook"/>
              <a:ea typeface="+mn-ea"/>
              <a:cs typeface="+mn-cs"/>
            </a:rPr>
            <a:t>Riego</a:t>
          </a:r>
          <a:endParaRPr lang="es-ES" sz="1800" dirty="0">
            <a:solidFill>
              <a:sysClr val="window" lastClr="FFFFFF"/>
            </a:solidFill>
            <a:latin typeface="Century Schoolbook"/>
            <a:ea typeface="+mn-ea"/>
            <a:cs typeface="+mn-cs"/>
          </a:endParaRPr>
        </a:p>
      </dgm:t>
    </dgm:pt>
    <dgm:pt modelId="{4DDE9535-9D13-4FC5-BABD-2CB25AFE4CD1}" type="parTrans" cxnId="{58AE9BDC-148C-4BB2-812C-F49AF6D6F3EF}">
      <dgm:prSet/>
      <dgm:spPr/>
      <dgm:t>
        <a:bodyPr/>
        <a:lstStyle/>
        <a:p>
          <a:endParaRPr lang="es-ES"/>
        </a:p>
      </dgm:t>
    </dgm:pt>
    <dgm:pt modelId="{E296AFC0-221E-4D92-B08E-7BBC0FB0CFB7}" type="sibTrans" cxnId="{58AE9BDC-148C-4BB2-812C-F49AF6D6F3EF}">
      <dgm:prSet/>
      <dgm:spPr>
        <a:xfrm>
          <a:off x="1686923" y="620353"/>
          <a:ext cx="4148181" cy="4148181"/>
        </a:xfrm>
        <a:prstGeom prst="blockArc">
          <a:avLst>
            <a:gd name="adj1" fmla="val 10800000"/>
            <a:gd name="adj2" fmla="val 16200000"/>
            <a:gd name="adj3" fmla="val 4632"/>
          </a:avLst>
        </a:prstGeom>
        <a:solidFill>
          <a:srgbClr val="94C600">
            <a:tint val="60000"/>
            <a:hueOff val="0"/>
            <a:satOff val="0"/>
            <a:lumOff val="0"/>
            <a:alphaOff val="0"/>
          </a:srgbClr>
        </a:solidFill>
        <a:ln>
          <a:noFill/>
        </a:ln>
        <a:effectLst/>
        <a:sp3d z="-227350" prstMaterial="matte"/>
      </dgm:spPr>
      <dgm:t>
        <a:bodyPr/>
        <a:lstStyle/>
        <a:p>
          <a:endParaRPr lang="es-ES"/>
        </a:p>
      </dgm:t>
    </dgm:pt>
    <dgm:pt modelId="{E4024614-CFDC-4386-BD1C-E94D43395AF3}" type="pres">
      <dgm:prSet presAssocID="{5F4BC908-F4E9-47D0-87C4-0CEB12D759A3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1D78F06C-6DB3-4181-8954-6ACD1026570A}" type="pres">
      <dgm:prSet presAssocID="{A1747278-E108-4011-9C17-350138F9BB61}" presName="centerShape" presStyleLbl="node0" presStyleIdx="0" presStyleCnt="1"/>
      <dgm:spPr/>
      <dgm:t>
        <a:bodyPr/>
        <a:lstStyle/>
        <a:p>
          <a:endParaRPr lang="es-ES"/>
        </a:p>
      </dgm:t>
    </dgm:pt>
    <dgm:pt modelId="{2176C093-2B3B-4B05-B88A-6EAD36F09798}" type="pres">
      <dgm:prSet presAssocID="{63138B63-35C6-4B8E-A291-59E93E752D85}" presName="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7EF1A493-D203-4EDD-8DAA-EA1256F28BC8}" type="pres">
      <dgm:prSet presAssocID="{63138B63-35C6-4B8E-A291-59E93E752D85}" presName="dummy" presStyleCnt="0"/>
      <dgm:spPr/>
      <dgm:t>
        <a:bodyPr/>
        <a:lstStyle/>
        <a:p>
          <a:endParaRPr lang="es-ES"/>
        </a:p>
      </dgm:t>
    </dgm:pt>
    <dgm:pt modelId="{A4EF8489-50FA-4597-8E24-489D2D45082B}" type="pres">
      <dgm:prSet presAssocID="{A004DCE6-146E-464D-8C6A-447E80F8DD48}" presName="sibTrans" presStyleLbl="sibTrans2D1" presStyleIdx="0" presStyleCnt="4"/>
      <dgm:spPr/>
      <dgm:t>
        <a:bodyPr/>
        <a:lstStyle/>
        <a:p>
          <a:endParaRPr lang="es-ES"/>
        </a:p>
      </dgm:t>
    </dgm:pt>
    <dgm:pt modelId="{BB3ACD5A-5051-47E0-BCAA-1A9B32D82EA8}" type="pres">
      <dgm:prSet presAssocID="{9D8A8D9F-EF10-4DC1-BAEE-0484812C7BB6}" presName="node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42263A94-A604-4B43-9D51-D4D8721C64B7}" type="pres">
      <dgm:prSet presAssocID="{9D8A8D9F-EF10-4DC1-BAEE-0484812C7BB6}" presName="dummy" presStyleCnt="0"/>
      <dgm:spPr/>
      <dgm:t>
        <a:bodyPr/>
        <a:lstStyle/>
        <a:p>
          <a:endParaRPr lang="es-ES"/>
        </a:p>
      </dgm:t>
    </dgm:pt>
    <dgm:pt modelId="{3A47A4DB-03E9-4F6E-AE5A-0203E3744375}" type="pres">
      <dgm:prSet presAssocID="{D4E23C46-607B-444C-B333-53AAF285BBBE}" presName="sibTrans" presStyleLbl="sibTrans2D1" presStyleIdx="1" presStyleCnt="4"/>
      <dgm:spPr/>
      <dgm:t>
        <a:bodyPr/>
        <a:lstStyle/>
        <a:p>
          <a:endParaRPr lang="es-ES"/>
        </a:p>
      </dgm:t>
    </dgm:pt>
    <dgm:pt modelId="{CECE9760-95E5-4D7D-AD71-5C286EBF10C2}" type="pres">
      <dgm:prSet presAssocID="{F878D28D-D65B-4844-BF9E-5B523C9D827E}" presName="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C0DF8BF3-E863-4F90-82BB-6B8203D5E443}" type="pres">
      <dgm:prSet presAssocID="{F878D28D-D65B-4844-BF9E-5B523C9D827E}" presName="dummy" presStyleCnt="0"/>
      <dgm:spPr/>
      <dgm:t>
        <a:bodyPr/>
        <a:lstStyle/>
        <a:p>
          <a:endParaRPr lang="es-ES"/>
        </a:p>
      </dgm:t>
    </dgm:pt>
    <dgm:pt modelId="{E99C7C45-8E80-4A91-AEF3-7EE21B373BCC}" type="pres">
      <dgm:prSet presAssocID="{6FD1A50F-FF09-4B01-969B-16D877648B2E}" presName="sibTrans" presStyleLbl="sibTrans2D1" presStyleIdx="2" presStyleCnt="4"/>
      <dgm:spPr/>
      <dgm:t>
        <a:bodyPr/>
        <a:lstStyle/>
        <a:p>
          <a:endParaRPr lang="es-ES"/>
        </a:p>
      </dgm:t>
    </dgm:pt>
    <dgm:pt modelId="{EE79D5E1-736E-401D-B905-E01E7E542648}" type="pres">
      <dgm:prSet presAssocID="{BD22B6D8-3461-4D73-97EE-558D35697B91}" presName="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7CF5219F-B726-4D78-B443-EBDF7036569B}" type="pres">
      <dgm:prSet presAssocID="{BD22B6D8-3461-4D73-97EE-558D35697B91}" presName="dummy" presStyleCnt="0"/>
      <dgm:spPr/>
      <dgm:t>
        <a:bodyPr/>
        <a:lstStyle/>
        <a:p>
          <a:endParaRPr lang="es-ES"/>
        </a:p>
      </dgm:t>
    </dgm:pt>
    <dgm:pt modelId="{E95C657C-3518-4164-889B-68642723186D}" type="pres">
      <dgm:prSet presAssocID="{E296AFC0-221E-4D92-B08E-7BBC0FB0CFB7}" presName="sibTrans" presStyleLbl="sibTrans2D1" presStyleIdx="3" presStyleCnt="4"/>
      <dgm:spPr/>
      <dgm:t>
        <a:bodyPr/>
        <a:lstStyle/>
        <a:p>
          <a:endParaRPr lang="es-ES"/>
        </a:p>
      </dgm:t>
    </dgm:pt>
  </dgm:ptLst>
  <dgm:cxnLst>
    <dgm:cxn modelId="{E66AB260-D70C-4135-BB06-BD97AB5D258B}" srcId="{5F4BC908-F4E9-47D0-87C4-0CEB12D759A3}" destId="{A1747278-E108-4011-9C17-350138F9BB61}" srcOrd="0" destOrd="0" parTransId="{E00FF646-B103-41FE-8CEA-FA11FEC6CB94}" sibTransId="{A000C0C0-DA25-410A-AE6C-98AC25889408}"/>
    <dgm:cxn modelId="{7A65D73A-7651-43B1-BE53-5E7AE73E05BA}" srcId="{A1747278-E108-4011-9C17-350138F9BB61}" destId="{9D8A8D9F-EF10-4DC1-BAEE-0484812C7BB6}" srcOrd="1" destOrd="0" parTransId="{DF38F598-AA87-4CF6-A56D-80199A88BDE6}" sibTransId="{D4E23C46-607B-444C-B333-53AAF285BBBE}"/>
    <dgm:cxn modelId="{02BC8E9A-3028-4B3B-AA77-C0A5BA8E6B60}" type="presOf" srcId="{5F4BC908-F4E9-47D0-87C4-0CEB12D759A3}" destId="{E4024614-CFDC-4386-BD1C-E94D43395AF3}" srcOrd="0" destOrd="0" presId="urn:microsoft.com/office/officeart/2005/8/layout/radial6"/>
    <dgm:cxn modelId="{FF1BF4E9-F98F-45A0-9DF0-9E5DD9D1D0E3}" type="presOf" srcId="{F878D28D-D65B-4844-BF9E-5B523C9D827E}" destId="{CECE9760-95E5-4D7D-AD71-5C286EBF10C2}" srcOrd="0" destOrd="0" presId="urn:microsoft.com/office/officeart/2005/8/layout/radial6"/>
    <dgm:cxn modelId="{02FE27CC-B10A-436C-9714-4610D45F4766}" type="presOf" srcId="{9D8A8D9F-EF10-4DC1-BAEE-0484812C7BB6}" destId="{BB3ACD5A-5051-47E0-BCAA-1A9B32D82EA8}" srcOrd="0" destOrd="0" presId="urn:microsoft.com/office/officeart/2005/8/layout/radial6"/>
    <dgm:cxn modelId="{4AC7BB5D-9402-448E-AFD7-D58F8A822D1E}" type="presOf" srcId="{63138B63-35C6-4B8E-A291-59E93E752D85}" destId="{2176C093-2B3B-4B05-B88A-6EAD36F09798}" srcOrd="0" destOrd="0" presId="urn:microsoft.com/office/officeart/2005/8/layout/radial6"/>
    <dgm:cxn modelId="{84EA8B6C-0599-4D59-8FCC-A6840347CE70}" type="presOf" srcId="{D4E23C46-607B-444C-B333-53AAF285BBBE}" destId="{3A47A4DB-03E9-4F6E-AE5A-0203E3744375}" srcOrd="0" destOrd="0" presId="urn:microsoft.com/office/officeart/2005/8/layout/radial6"/>
    <dgm:cxn modelId="{48B37009-2AA3-4289-BB76-BD74C7357DFD}" srcId="{A1747278-E108-4011-9C17-350138F9BB61}" destId="{63138B63-35C6-4B8E-A291-59E93E752D85}" srcOrd="0" destOrd="0" parTransId="{B71DAAD7-0EC0-46C6-8BA4-8C7B91C43081}" sibTransId="{A004DCE6-146E-464D-8C6A-447E80F8DD48}"/>
    <dgm:cxn modelId="{FB9EBF15-67DC-474E-978D-521CCBEAAD27}" type="presOf" srcId="{6FD1A50F-FF09-4B01-969B-16D877648B2E}" destId="{E99C7C45-8E80-4A91-AEF3-7EE21B373BCC}" srcOrd="0" destOrd="0" presId="urn:microsoft.com/office/officeart/2005/8/layout/radial6"/>
    <dgm:cxn modelId="{23787FA6-4EB3-4659-B297-28818F576750}" type="presOf" srcId="{E296AFC0-221E-4D92-B08E-7BBC0FB0CFB7}" destId="{E95C657C-3518-4164-889B-68642723186D}" srcOrd="0" destOrd="0" presId="urn:microsoft.com/office/officeart/2005/8/layout/radial6"/>
    <dgm:cxn modelId="{86DD9D8F-405C-4957-8840-2C90CF8D3671}" type="presOf" srcId="{A1747278-E108-4011-9C17-350138F9BB61}" destId="{1D78F06C-6DB3-4181-8954-6ACD1026570A}" srcOrd="0" destOrd="0" presId="urn:microsoft.com/office/officeart/2005/8/layout/radial6"/>
    <dgm:cxn modelId="{58AE9BDC-148C-4BB2-812C-F49AF6D6F3EF}" srcId="{A1747278-E108-4011-9C17-350138F9BB61}" destId="{BD22B6D8-3461-4D73-97EE-558D35697B91}" srcOrd="3" destOrd="0" parTransId="{4DDE9535-9D13-4FC5-BABD-2CB25AFE4CD1}" sibTransId="{E296AFC0-221E-4D92-B08E-7BBC0FB0CFB7}"/>
    <dgm:cxn modelId="{97BF9805-1710-40A9-9729-8A15CFF1F149}" type="presOf" srcId="{BD22B6D8-3461-4D73-97EE-558D35697B91}" destId="{EE79D5E1-736E-401D-B905-E01E7E542648}" srcOrd="0" destOrd="0" presId="urn:microsoft.com/office/officeart/2005/8/layout/radial6"/>
    <dgm:cxn modelId="{B9DC9197-AC1E-41E0-BDED-F1808D3C511E}" srcId="{A1747278-E108-4011-9C17-350138F9BB61}" destId="{F878D28D-D65B-4844-BF9E-5B523C9D827E}" srcOrd="2" destOrd="0" parTransId="{EFC28C60-04AF-4328-8F7B-1D944295C52F}" sibTransId="{6FD1A50F-FF09-4B01-969B-16D877648B2E}"/>
    <dgm:cxn modelId="{6C0E8222-3858-4C86-99C6-566EA57FB295}" type="presOf" srcId="{A004DCE6-146E-464D-8C6A-447E80F8DD48}" destId="{A4EF8489-50FA-4597-8E24-489D2D45082B}" srcOrd="0" destOrd="0" presId="urn:microsoft.com/office/officeart/2005/8/layout/radial6"/>
    <dgm:cxn modelId="{4D49011A-EFF3-439E-8D82-E58CDE1CC817}" type="presParOf" srcId="{E4024614-CFDC-4386-BD1C-E94D43395AF3}" destId="{1D78F06C-6DB3-4181-8954-6ACD1026570A}" srcOrd="0" destOrd="0" presId="urn:microsoft.com/office/officeart/2005/8/layout/radial6"/>
    <dgm:cxn modelId="{35205851-485C-45AF-907F-C23F0BA9DF7C}" type="presParOf" srcId="{E4024614-CFDC-4386-BD1C-E94D43395AF3}" destId="{2176C093-2B3B-4B05-B88A-6EAD36F09798}" srcOrd="1" destOrd="0" presId="urn:microsoft.com/office/officeart/2005/8/layout/radial6"/>
    <dgm:cxn modelId="{BFC9660B-9882-4EFB-8098-A9D2FCF42FED}" type="presParOf" srcId="{E4024614-CFDC-4386-BD1C-E94D43395AF3}" destId="{7EF1A493-D203-4EDD-8DAA-EA1256F28BC8}" srcOrd="2" destOrd="0" presId="urn:microsoft.com/office/officeart/2005/8/layout/radial6"/>
    <dgm:cxn modelId="{4602B743-52B1-42B2-ACEF-0C0C729F2953}" type="presParOf" srcId="{E4024614-CFDC-4386-BD1C-E94D43395AF3}" destId="{A4EF8489-50FA-4597-8E24-489D2D45082B}" srcOrd="3" destOrd="0" presId="urn:microsoft.com/office/officeart/2005/8/layout/radial6"/>
    <dgm:cxn modelId="{2CCA7E23-D945-408F-BB3A-AC78CCF2F56A}" type="presParOf" srcId="{E4024614-CFDC-4386-BD1C-E94D43395AF3}" destId="{BB3ACD5A-5051-47E0-BCAA-1A9B32D82EA8}" srcOrd="4" destOrd="0" presId="urn:microsoft.com/office/officeart/2005/8/layout/radial6"/>
    <dgm:cxn modelId="{A8827B83-9D30-41DE-A659-DF743DE28DDC}" type="presParOf" srcId="{E4024614-CFDC-4386-BD1C-E94D43395AF3}" destId="{42263A94-A604-4B43-9D51-D4D8721C64B7}" srcOrd="5" destOrd="0" presId="urn:microsoft.com/office/officeart/2005/8/layout/radial6"/>
    <dgm:cxn modelId="{5A94DD55-6DF6-4AEE-97AF-91A25B69DE39}" type="presParOf" srcId="{E4024614-CFDC-4386-BD1C-E94D43395AF3}" destId="{3A47A4DB-03E9-4F6E-AE5A-0203E3744375}" srcOrd="6" destOrd="0" presId="urn:microsoft.com/office/officeart/2005/8/layout/radial6"/>
    <dgm:cxn modelId="{E06A6D59-1708-4327-A9E2-398022E4C854}" type="presParOf" srcId="{E4024614-CFDC-4386-BD1C-E94D43395AF3}" destId="{CECE9760-95E5-4D7D-AD71-5C286EBF10C2}" srcOrd="7" destOrd="0" presId="urn:microsoft.com/office/officeart/2005/8/layout/radial6"/>
    <dgm:cxn modelId="{93C04DC4-4B25-4FE4-88D9-EF7D61F05094}" type="presParOf" srcId="{E4024614-CFDC-4386-BD1C-E94D43395AF3}" destId="{C0DF8BF3-E863-4F90-82BB-6B8203D5E443}" srcOrd="8" destOrd="0" presId="urn:microsoft.com/office/officeart/2005/8/layout/radial6"/>
    <dgm:cxn modelId="{146A0788-95B4-4925-A075-855C02B042A0}" type="presParOf" srcId="{E4024614-CFDC-4386-BD1C-E94D43395AF3}" destId="{E99C7C45-8E80-4A91-AEF3-7EE21B373BCC}" srcOrd="9" destOrd="0" presId="urn:microsoft.com/office/officeart/2005/8/layout/radial6"/>
    <dgm:cxn modelId="{0ED51CC6-0287-4C77-B476-2B2A884F2FEF}" type="presParOf" srcId="{E4024614-CFDC-4386-BD1C-E94D43395AF3}" destId="{EE79D5E1-736E-401D-B905-E01E7E542648}" srcOrd="10" destOrd="0" presId="urn:microsoft.com/office/officeart/2005/8/layout/radial6"/>
    <dgm:cxn modelId="{130B1ACC-115D-4B5E-903A-D3D8A5306FE1}" type="presParOf" srcId="{E4024614-CFDC-4386-BD1C-E94D43395AF3}" destId="{7CF5219F-B726-4D78-B443-EBDF7036569B}" srcOrd="11" destOrd="0" presId="urn:microsoft.com/office/officeart/2005/8/layout/radial6"/>
    <dgm:cxn modelId="{3F02FD10-F02F-4D2D-B381-A8613EB852FE}" type="presParOf" srcId="{E4024614-CFDC-4386-BD1C-E94D43395AF3}" destId="{E95C657C-3518-4164-889B-68642723186D}" srcOrd="12" destOrd="0" presId="urn:microsoft.com/office/officeart/2005/8/layout/radial6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95C657C-3518-4164-889B-68642723186D}">
      <dsp:nvSpPr>
        <dsp:cNvPr id="0" name=""/>
        <dsp:cNvSpPr/>
      </dsp:nvSpPr>
      <dsp:spPr>
        <a:xfrm>
          <a:off x="1461981" y="498270"/>
          <a:ext cx="3318929" cy="3318929"/>
        </a:xfrm>
        <a:prstGeom prst="blockArc">
          <a:avLst>
            <a:gd name="adj1" fmla="val 10800000"/>
            <a:gd name="adj2" fmla="val 16200000"/>
            <a:gd name="adj3" fmla="val 4632"/>
          </a:avLst>
        </a:prstGeom>
        <a:solidFill>
          <a:srgbClr val="94C600">
            <a:tint val="60000"/>
            <a:hueOff val="0"/>
            <a:satOff val="0"/>
            <a:lumOff val="0"/>
            <a:alphaOff val="0"/>
          </a:srgbClr>
        </a:solidFill>
        <a:ln>
          <a:noFill/>
        </a:ln>
        <a:effectLst/>
        <a:sp3d z="-227350" prstMaterial="matte"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99C7C45-8E80-4A91-AEF3-7EE21B373BCC}">
      <dsp:nvSpPr>
        <dsp:cNvPr id="0" name=""/>
        <dsp:cNvSpPr/>
      </dsp:nvSpPr>
      <dsp:spPr>
        <a:xfrm>
          <a:off x="1461981" y="498270"/>
          <a:ext cx="3318929" cy="3318929"/>
        </a:xfrm>
        <a:prstGeom prst="blockArc">
          <a:avLst>
            <a:gd name="adj1" fmla="val 5400000"/>
            <a:gd name="adj2" fmla="val 10800000"/>
            <a:gd name="adj3" fmla="val 4632"/>
          </a:avLst>
        </a:prstGeom>
        <a:solidFill>
          <a:srgbClr val="94C600">
            <a:tint val="60000"/>
            <a:hueOff val="0"/>
            <a:satOff val="0"/>
            <a:lumOff val="0"/>
            <a:alphaOff val="0"/>
          </a:srgbClr>
        </a:solidFill>
        <a:ln>
          <a:noFill/>
        </a:ln>
        <a:effectLst/>
        <a:sp3d z="-227350" prstMaterial="matte"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A47A4DB-03E9-4F6E-AE5A-0203E3744375}">
      <dsp:nvSpPr>
        <dsp:cNvPr id="0" name=""/>
        <dsp:cNvSpPr/>
      </dsp:nvSpPr>
      <dsp:spPr>
        <a:xfrm>
          <a:off x="1461981" y="498270"/>
          <a:ext cx="3318929" cy="3318929"/>
        </a:xfrm>
        <a:prstGeom prst="blockArc">
          <a:avLst>
            <a:gd name="adj1" fmla="val 0"/>
            <a:gd name="adj2" fmla="val 5400000"/>
            <a:gd name="adj3" fmla="val 4632"/>
          </a:avLst>
        </a:prstGeom>
        <a:solidFill>
          <a:srgbClr val="94C600">
            <a:tint val="60000"/>
            <a:hueOff val="0"/>
            <a:satOff val="0"/>
            <a:lumOff val="0"/>
            <a:alphaOff val="0"/>
          </a:srgbClr>
        </a:solidFill>
        <a:ln>
          <a:noFill/>
        </a:ln>
        <a:effectLst/>
        <a:sp3d z="-227350" prstMaterial="matte"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4EF8489-50FA-4597-8E24-489D2D45082B}">
      <dsp:nvSpPr>
        <dsp:cNvPr id="0" name=""/>
        <dsp:cNvSpPr/>
      </dsp:nvSpPr>
      <dsp:spPr>
        <a:xfrm>
          <a:off x="1461981" y="498270"/>
          <a:ext cx="3318929" cy="3318929"/>
        </a:xfrm>
        <a:prstGeom prst="blockArc">
          <a:avLst>
            <a:gd name="adj1" fmla="val 16200000"/>
            <a:gd name="adj2" fmla="val 0"/>
            <a:gd name="adj3" fmla="val 4632"/>
          </a:avLst>
        </a:prstGeom>
        <a:solidFill>
          <a:srgbClr val="94C600">
            <a:tint val="60000"/>
            <a:hueOff val="0"/>
            <a:satOff val="0"/>
            <a:lumOff val="0"/>
            <a:alphaOff val="0"/>
          </a:srgbClr>
        </a:solidFill>
        <a:ln>
          <a:noFill/>
        </a:ln>
        <a:effectLst/>
        <a:sp3d z="-227350" prstMaterial="matte"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D78F06C-6DB3-4181-8954-6ACD1026570A}">
      <dsp:nvSpPr>
        <dsp:cNvPr id="0" name=""/>
        <dsp:cNvSpPr/>
      </dsp:nvSpPr>
      <dsp:spPr>
        <a:xfrm>
          <a:off x="2357088" y="1393376"/>
          <a:ext cx="1528716" cy="1528716"/>
        </a:xfrm>
        <a:prstGeom prst="ellipse">
          <a:avLst/>
        </a:prstGeom>
        <a:solidFill>
          <a:srgbClr val="94C600">
            <a:hueOff val="0"/>
            <a:satOff val="0"/>
            <a:lumOff val="0"/>
            <a:alphaOff val="0"/>
          </a:srgbClr>
        </a:solidFill>
        <a:ln>
          <a:noFill/>
        </a:ln>
        <a:effectLst>
          <a:outerShdw blurRad="50800" dist="20000" dir="5400000" rotWithShape="0">
            <a:srgbClr val="000000">
              <a:alpha val="42000"/>
            </a:srgbClr>
          </a:outerShdw>
        </a:effectLst>
        <a:sp3d extrusionH="152250" prstMaterial="matte">
          <a:bevelT w="165100" prst="coolSlant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  <a:sp3d extrusionH="28000" prstMaterial="matte"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000" kern="1200" dirty="0" smtClean="0">
              <a:solidFill>
                <a:sysClr val="window" lastClr="FFFFFF"/>
              </a:solidFill>
              <a:latin typeface="Century Schoolbook"/>
              <a:ea typeface="+mn-ea"/>
              <a:cs typeface="+mn-cs"/>
            </a:rPr>
            <a:t>Factores</a:t>
          </a:r>
          <a:endParaRPr lang="es-ES" sz="2000" kern="1200" dirty="0">
            <a:solidFill>
              <a:sysClr val="window" lastClr="FFFFFF"/>
            </a:solidFill>
            <a:latin typeface="Century Schoolbook"/>
            <a:ea typeface="+mn-ea"/>
            <a:cs typeface="+mn-cs"/>
          </a:endParaRPr>
        </a:p>
      </dsp:txBody>
      <dsp:txXfrm>
        <a:off x="2580963" y="1617251"/>
        <a:ext cx="1080966" cy="1080966"/>
      </dsp:txXfrm>
    </dsp:sp>
    <dsp:sp modelId="{2176C093-2B3B-4B05-B88A-6EAD36F09798}">
      <dsp:nvSpPr>
        <dsp:cNvPr id="0" name=""/>
        <dsp:cNvSpPr/>
      </dsp:nvSpPr>
      <dsp:spPr>
        <a:xfrm>
          <a:off x="2586395" y="1743"/>
          <a:ext cx="1070101" cy="1070101"/>
        </a:xfrm>
        <a:prstGeom prst="ellipse">
          <a:avLst/>
        </a:prstGeom>
        <a:solidFill>
          <a:srgbClr val="94C600">
            <a:hueOff val="0"/>
            <a:satOff val="0"/>
            <a:lumOff val="0"/>
            <a:alphaOff val="0"/>
          </a:srgbClr>
        </a:solidFill>
        <a:ln>
          <a:noFill/>
        </a:ln>
        <a:effectLst>
          <a:outerShdw blurRad="50800" dist="20000" dir="5400000" rotWithShape="0">
            <a:srgbClr val="000000">
              <a:alpha val="42000"/>
            </a:srgbClr>
          </a:outerShdw>
        </a:effectLst>
        <a:sp3d extrusionH="152250" prstMaterial="matte">
          <a:bevelT w="165100" prst="coolSlant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  <a:sp3d extrusionH="28000" prstMaterial="matte"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800" kern="1200" dirty="0" smtClean="0">
              <a:solidFill>
                <a:sysClr val="window" lastClr="FFFFFF"/>
              </a:solidFill>
              <a:latin typeface="Century Schoolbook"/>
              <a:ea typeface="+mn-ea"/>
              <a:cs typeface="+mn-cs"/>
            </a:rPr>
            <a:t>Clima</a:t>
          </a:r>
          <a:endParaRPr lang="es-ES" sz="1800" kern="1200" dirty="0">
            <a:solidFill>
              <a:sysClr val="window" lastClr="FFFFFF"/>
            </a:solidFill>
            <a:latin typeface="Century Schoolbook"/>
            <a:ea typeface="+mn-ea"/>
            <a:cs typeface="+mn-cs"/>
          </a:endParaRPr>
        </a:p>
      </dsp:txBody>
      <dsp:txXfrm>
        <a:off x="2743108" y="158456"/>
        <a:ext cx="756675" cy="756675"/>
      </dsp:txXfrm>
    </dsp:sp>
    <dsp:sp modelId="{BB3ACD5A-5051-47E0-BCAA-1A9B32D82EA8}">
      <dsp:nvSpPr>
        <dsp:cNvPr id="0" name=""/>
        <dsp:cNvSpPr/>
      </dsp:nvSpPr>
      <dsp:spPr>
        <a:xfrm>
          <a:off x="4207336" y="1622684"/>
          <a:ext cx="1070101" cy="1070101"/>
        </a:xfrm>
        <a:prstGeom prst="ellipse">
          <a:avLst/>
        </a:prstGeom>
        <a:solidFill>
          <a:srgbClr val="94C600">
            <a:hueOff val="0"/>
            <a:satOff val="0"/>
            <a:lumOff val="0"/>
            <a:alphaOff val="0"/>
          </a:srgbClr>
        </a:solidFill>
        <a:ln>
          <a:noFill/>
        </a:ln>
        <a:effectLst>
          <a:outerShdw blurRad="50800" dist="20000" dir="5400000" rotWithShape="0">
            <a:srgbClr val="000000">
              <a:alpha val="42000"/>
            </a:srgbClr>
          </a:outerShdw>
        </a:effectLst>
        <a:sp3d extrusionH="152250" prstMaterial="matte">
          <a:bevelT w="165100" prst="coolSlant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  <a:sp3d extrusionH="28000" prstMaterial="matte"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800" kern="1200" dirty="0" smtClean="0">
              <a:solidFill>
                <a:sysClr val="window" lastClr="FFFFFF"/>
              </a:solidFill>
              <a:latin typeface="Century Schoolbook"/>
              <a:ea typeface="+mn-ea"/>
              <a:cs typeface="+mn-cs"/>
            </a:rPr>
            <a:t>Suelo</a:t>
          </a:r>
          <a:endParaRPr lang="es-ES" sz="1800" kern="1200" dirty="0">
            <a:solidFill>
              <a:sysClr val="window" lastClr="FFFFFF"/>
            </a:solidFill>
            <a:latin typeface="Century Schoolbook"/>
            <a:ea typeface="+mn-ea"/>
            <a:cs typeface="+mn-cs"/>
          </a:endParaRPr>
        </a:p>
      </dsp:txBody>
      <dsp:txXfrm>
        <a:off x="4364049" y="1779397"/>
        <a:ext cx="756675" cy="756675"/>
      </dsp:txXfrm>
    </dsp:sp>
    <dsp:sp modelId="{CECE9760-95E5-4D7D-AD71-5C286EBF10C2}">
      <dsp:nvSpPr>
        <dsp:cNvPr id="0" name=""/>
        <dsp:cNvSpPr/>
      </dsp:nvSpPr>
      <dsp:spPr>
        <a:xfrm>
          <a:off x="2586395" y="3243625"/>
          <a:ext cx="1070101" cy="1070101"/>
        </a:xfrm>
        <a:prstGeom prst="ellipse">
          <a:avLst/>
        </a:prstGeom>
        <a:solidFill>
          <a:srgbClr val="94C600">
            <a:hueOff val="0"/>
            <a:satOff val="0"/>
            <a:lumOff val="0"/>
            <a:alphaOff val="0"/>
          </a:srgbClr>
        </a:solidFill>
        <a:ln>
          <a:noFill/>
        </a:ln>
        <a:effectLst>
          <a:outerShdw blurRad="50800" dist="20000" dir="5400000" rotWithShape="0">
            <a:srgbClr val="000000">
              <a:alpha val="42000"/>
            </a:srgbClr>
          </a:outerShdw>
        </a:effectLst>
        <a:sp3d extrusionH="152250" prstMaterial="matte">
          <a:bevelT w="165100" prst="coolSlant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  <a:sp3d extrusionH="28000" prstMaterial="matte"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800" kern="1200" dirty="0" smtClean="0">
              <a:solidFill>
                <a:sysClr val="window" lastClr="FFFFFF"/>
              </a:solidFill>
              <a:latin typeface="Century Schoolbook"/>
              <a:ea typeface="+mn-ea"/>
              <a:cs typeface="+mn-cs"/>
            </a:rPr>
            <a:t>N</a:t>
          </a:r>
          <a:endParaRPr lang="es-ES" sz="1800" kern="1200" dirty="0">
            <a:solidFill>
              <a:sysClr val="window" lastClr="FFFFFF"/>
            </a:solidFill>
            <a:latin typeface="Century Schoolbook"/>
            <a:ea typeface="+mn-ea"/>
            <a:cs typeface="+mn-cs"/>
          </a:endParaRPr>
        </a:p>
      </dsp:txBody>
      <dsp:txXfrm>
        <a:off x="2743108" y="3400338"/>
        <a:ext cx="756675" cy="756675"/>
      </dsp:txXfrm>
    </dsp:sp>
    <dsp:sp modelId="{EE79D5E1-736E-401D-B905-E01E7E542648}">
      <dsp:nvSpPr>
        <dsp:cNvPr id="0" name=""/>
        <dsp:cNvSpPr/>
      </dsp:nvSpPr>
      <dsp:spPr>
        <a:xfrm>
          <a:off x="965454" y="1622684"/>
          <a:ext cx="1070101" cy="1070101"/>
        </a:xfrm>
        <a:prstGeom prst="ellipse">
          <a:avLst/>
        </a:prstGeom>
        <a:solidFill>
          <a:srgbClr val="94C600">
            <a:hueOff val="0"/>
            <a:satOff val="0"/>
            <a:lumOff val="0"/>
            <a:alphaOff val="0"/>
          </a:srgbClr>
        </a:solidFill>
        <a:ln>
          <a:noFill/>
        </a:ln>
        <a:effectLst>
          <a:outerShdw blurRad="50800" dist="20000" dir="5400000" rotWithShape="0">
            <a:srgbClr val="000000">
              <a:alpha val="42000"/>
            </a:srgbClr>
          </a:outerShdw>
        </a:effectLst>
        <a:sp3d extrusionH="152250" prstMaterial="matte">
          <a:bevelT w="165100" prst="coolSlant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  <a:sp3d extrusionH="28000" prstMaterial="matte"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800" kern="1200" dirty="0" smtClean="0">
              <a:solidFill>
                <a:sysClr val="window" lastClr="FFFFFF"/>
              </a:solidFill>
              <a:latin typeface="Century Schoolbook"/>
              <a:ea typeface="+mn-ea"/>
              <a:cs typeface="+mn-cs"/>
            </a:rPr>
            <a:t>Riego</a:t>
          </a:r>
          <a:endParaRPr lang="es-ES" sz="1800" kern="1200" dirty="0">
            <a:solidFill>
              <a:sysClr val="window" lastClr="FFFFFF"/>
            </a:solidFill>
            <a:latin typeface="Century Schoolbook"/>
            <a:ea typeface="+mn-ea"/>
            <a:cs typeface="+mn-cs"/>
          </a:endParaRPr>
        </a:p>
      </dsp:txBody>
      <dsp:txXfrm>
        <a:off x="1122167" y="1779397"/>
        <a:ext cx="756675" cy="75667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6">
  <dgm:title val=""/>
  <dgm:desc val=""/>
  <dgm:catLst>
    <dgm:cat type="cycle" pri="9000"/>
    <dgm:cat type="relationship" pri="2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choose name="Name3">
          <dgm:if name="Name4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5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6">
        <dgm:choose name="Name7">
          <dgm:if name="Name8" axis="ch ch" ptType="node node" st="1 1" cnt="1 0" func="cnt" op="lte" val="1">
            <dgm:alg type="cycle">
              <dgm:param type="stAng" val="-90"/>
              <dgm:param type="spanAng" val="360"/>
              <dgm:param type="ctrShpMap" val="fNode"/>
            </dgm:alg>
          </dgm:if>
          <dgm:else name="Name9">
            <dgm:alg type="cycle">
              <dgm:param type="stAng" val="0"/>
              <dgm:param type="spanAng" val="-360"/>
              <dgm:param type="ctrShpMap" val="fNode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10">
      <dgm:if name="Name11" func="var" arg="dir" op="equ" val="norm">
        <dgm:choose name="Name12">
          <dgm:if name="Name13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des" forName="oneNode" refType="primFontSz" refFor="ch" refForName="centerShape" op="lte" fact="0.95"/>
              <dgm:constr type="diam" for="ch" forName="singleconn" refType="diam" op="equ" fact="-1"/>
              <dgm:constr type="h" for="ch" forName="singleconn" refType="w" refFor="ch" refForName="oneComp" fact="0.24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4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forName="sibTrans" refType="diam" op="equ"/>
              <dgm:constr type="h" for="ch" forName="sibTrans" refType="w" refFor="ch" refForName="node" fact="0.24"/>
              <dgm:constr type="w" for="ch" forName="dummy" val="1"/>
            </dgm:constrLst>
          </dgm:else>
        </dgm:choose>
      </dgm:if>
      <dgm:else name="Name15">
        <dgm:choose name="Name16">
          <dgm:if name="Name17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ch" forName="oneNode" refType="primFontSz" refFor="ch" refForName="centerShape" op="lte" fact="0.95"/>
              <dgm:constr type="diam" for="ch" forName="singleconn" refType="diam"/>
              <dgm:constr type="h" for="ch" forName="singleconn" refType="w" refFor="ch" refForName="oneComp" fact="0.24"/>
              <dgm:constr type="diam" for="ch" refType="diam" op="equ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8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ptType="sibTrans" refType="diam" fact="-1"/>
              <dgm:constr type="h" for="ch" forName="sibTrans" refType="w" refFor="ch" refForName="node" fact="0.24"/>
              <dgm:constr type="diam" for="ch" refType="diam" op="equ" fact="-1"/>
              <dgm:constr type="w" for="ch" forName="dummy" val="1"/>
            </dgm:constrLst>
          </dgm:else>
        </dgm:choose>
      </dgm:else>
    </dgm:choose>
    <dgm:ruleLst>
      <dgm:rule type="diam" val="INF" fact="NaN" max="NaN"/>
    </dgm:ruleLst>
    <dgm:forEach name="Name19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20" axis="ch">
        <dgm:forEach name="Name21" axis="self" ptType="node">
          <dgm:choose name="Name22">
            <dgm:if name="Name23" axis="par ch" ptType="node node" func="cnt" op="gt" val="1">
              <dgm:layoutNode name="node" styleLbl="node1">
                <dgm:varLst>
                  <dgm:bulletEnabled val="1"/>
                </dgm:varLst>
                <dgm:alg type="tx">
                  <dgm:param type="txAnchorVertCh" val="mid"/>
                </dgm:alg>
                <dgm:shape xmlns:r="http://schemas.openxmlformats.org/officeDocument/2006/relationships" type="ellipse" r:blip="">
                  <dgm:adjLst/>
                </dgm:shape>
                <dgm:presOf axis="desOrSelf" ptType="node"/>
                <dgm:constrLst>
                  <dgm:constr type="h" refType="w"/>
                  <dgm:constr type="tMarg" refType="primFontSz" fact="0.1"/>
                  <dgm:constr type="bMarg" refType="primFontSz" fact="0.1"/>
                  <dgm:constr type="lMarg" refType="primFontSz" fact="0.1"/>
                  <dgm:constr type="rMarg" refType="primFontSz" fact="0.1"/>
                </dgm:constrLst>
                <dgm:ruleLst>
                  <dgm:rule type="primFontSz" val="5" fact="NaN" max="NaN"/>
                </dgm:ruleLst>
              </dgm:layoutNode>
              <dgm:layoutNode name="dummy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" axis="followSib" ptType="sibTrans" hideLastTrans="0" cnt="1">
                <dgm:layoutNode name="sibTrans" styleLbl="sibTrans2D1">
                  <dgm:alg type="conn">
                    <dgm:param type="connRout" val="curve"/>
                    <dgm:param type="begPts" val="ctr"/>
                    <dgm:param type="endPts" val="ctr"/>
                    <dgm:param type="begSty" val="noArr"/>
                    <dgm:param type="endSty" val="noArr"/>
                    <dgm:param type="dstNode" val="node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if name="Name24" axis="par ch" ptType="node node" func="cnt" op="equ" val="1">
              <dgm:layoutNode name="oneComp">
                <dgm:alg type="composite">
                  <dgm:param type="ar" val="1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  <dgm:constr type="l" for="ch" forName="dummyConnPt" refType="w" fact="0.5"/>
                  <dgm:constr type="t" for="ch" forName="dummyConnPt" refType="w" fact="0.5"/>
                  <dgm:constr type="l" for="ch" forName="oneNode"/>
                  <dgm:constr type="t" for="ch" forName="oneNode"/>
                  <dgm:constr type="h" for="ch" forName="oneNode" refType="h"/>
                  <dgm:constr type="w" for="ch" forName="oneNode" refType="w"/>
                </dgm:constrLst>
                <dgm:ruleLst/>
                <dgm:layoutNode name="dummyConnPt" styleLbl="node1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val="1"/>
                    <dgm:constr type="h" val="1"/>
                  </dgm:constrLst>
                  <dgm:ruleLst/>
                </dgm:layoutNode>
                <dgm:layoutNode name="oneNode" styleLbl="node1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h" refType="w"/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</dgm:layoutNode>
              <dgm:layoutNode name="dummya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b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c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1" axis="followSib" ptType="sibTrans" hideLastTrans="0" cnt="1">
                <dgm:layoutNode name="singleconn" styleLbl="sibTrans2D1">
                  <dgm:alg type="conn">
                    <dgm:param type="connRout" val="longCurve"/>
                    <dgm:param type="begPts" val="bCtr"/>
                    <dgm:param type="endPts" val="tCtr"/>
                    <dgm:param type="begSty" val="noArr"/>
                    <dgm:param type="endSty" val="noArr"/>
                    <dgm:param type="srcNode" val="dummyConnPt"/>
                    <dgm:param type="dstNode" val="dummyConnPt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else name="Name25"/>
          </dgm:choos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9">
  <dgm:title val=""/>
  <dgm:desc val=""/>
  <dgm:catLst>
    <dgm:cat type="3D" pri="11900"/>
  </dgm:catLst>
  <dgm:scene3d>
    <a:camera prst="perspectiveRelaxed">
      <a:rot lat="19149996" lon="20104178" rev="1577324"/>
    </a:camera>
    <a:lightRig rig="soft" dir="t"/>
    <a:backdrop>
      <a:anchor x="0" y="0" z="-210000"/>
      <a:norm dx="0" dy="0" dz="914400"/>
      <a:up dx="0" dy="914400" dz="0"/>
    </a:backdrop>
  </dgm:scene3d>
  <dgm:styleLbl name="node0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extrusionH="152250" prstMaterial="matte">
      <a:bevelT w="165100" prst="coolSlan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 z="-22735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 z="-22735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22735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22735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22735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22735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extrusionH="152250" prstMaterial="matte">
      <a:bevelT w="165100" prst="coolSlan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152250" prstMaterial="matte">
      <a:bevelT w="165100" prst="coolSlan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22735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152250" prstMaterial="matte">
      <a:bevelT w="165100" prst="coolSlan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22735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152250" prstMaterial="matte">
      <a:bevelT w="165100" prst="coolSlan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22735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>
      <a:sp3d extrusionH="28000" prstMaterial="matte"/>
    </dgm:txPr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drawing2.xml.rels><?xml version="1.0" encoding="UTF-8" standalone="yes"?>
<Relationships xmlns="http://schemas.openxmlformats.org/package/2006/relationships"><Relationship Id="rId1" Type="http://schemas.openxmlformats.org/officeDocument/2006/relationships/image" Target="../media/image20.png"/></Relationships>
</file>

<file path=ppt/drawings/_rels/drawing3.xml.rels><?xml version="1.0" encoding="UTF-8" standalone="yes"?>
<Relationships xmlns="http://schemas.openxmlformats.org/package/2006/relationships"><Relationship Id="rId1" Type="http://schemas.openxmlformats.org/officeDocument/2006/relationships/image" Target="../media/image21.png"/></Relationships>
</file>

<file path=ppt/drawings/_rels/drawing4.xml.rels><?xml version="1.0" encoding="UTF-8" standalone="yes"?>
<Relationships xmlns="http://schemas.openxmlformats.org/package/2006/relationships"><Relationship Id="rId1" Type="http://schemas.openxmlformats.org/officeDocument/2006/relationships/image" Target="../media/image22.png"/></Relationships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0.28462</cdr:x>
      <cdr:y>0.63809</cdr:y>
    </cdr:from>
    <cdr:to>
      <cdr:x>0.3694</cdr:x>
      <cdr:y>0.70101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1701440" y="2681370"/>
          <a:ext cx="506776" cy="26440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s-ES" sz="1200" dirty="0" smtClean="0">
              <a:solidFill>
                <a:srgbClr val="399A46"/>
              </a:solidFill>
              <a:latin typeface="Arial" panose="020B0604020202020204" pitchFamily="34" charset="0"/>
              <a:cs typeface="Arial" panose="020B0604020202020204" pitchFamily="34" charset="0"/>
            </a:rPr>
            <a:t>500</a:t>
          </a:r>
          <a:endParaRPr lang="es-ES" sz="1200" dirty="0">
            <a:solidFill>
              <a:srgbClr val="399A46"/>
            </a:solidFill>
            <a:latin typeface="Arial" panose="020B0604020202020204" pitchFamily="34" charset="0"/>
            <a:cs typeface="Arial" panose="020B0604020202020204" pitchFamily="34" charset="0"/>
          </a:endParaRP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0.19305</cdr:x>
      <cdr:y>0.12789</cdr:y>
    </cdr:from>
    <cdr:to>
      <cdr:x>0.89996</cdr:x>
      <cdr:y>0.75281</cdr:y>
    </cdr:to>
    <cdr:cxnSp macro="">
      <cdr:nvCxnSpPr>
        <cdr:cNvPr id="2" name="1 Conector recto"/>
        <cdr:cNvCxnSpPr/>
      </cdr:nvCxnSpPr>
      <cdr:spPr>
        <a:xfrm xmlns:a="http://schemas.openxmlformats.org/drawingml/2006/main" flipV="1">
          <a:off x="689578" y="483944"/>
          <a:ext cx="2525110" cy="2364827"/>
        </a:xfrm>
        <a:prstGeom xmlns:a="http://schemas.openxmlformats.org/drawingml/2006/main" prst="line">
          <a:avLst/>
        </a:prstGeom>
      </cdr:spPr>
      <cdr:style>
        <a:lnRef xmlns:a="http://schemas.openxmlformats.org/drawingml/2006/main" idx="3">
          <a:schemeClr val="dk1"/>
        </a:lnRef>
        <a:fillRef xmlns:a="http://schemas.openxmlformats.org/drawingml/2006/main" idx="0">
          <a:schemeClr val="dk1"/>
        </a:fillRef>
        <a:effectRef xmlns:a="http://schemas.openxmlformats.org/drawingml/2006/main" idx="2">
          <a:schemeClr val="dk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0.23368</cdr:x>
      <cdr:y>0.19192</cdr:y>
    </cdr:from>
    <cdr:to>
      <cdr:x>0.48002</cdr:x>
      <cdr:y>0.27597</cdr:y>
    </cdr:to>
    <cdr:pic>
      <cdr:nvPicPr>
        <cdr:cNvPr id="4" name="chart"/>
        <cdr:cNvPicPr>
          <a:picLocks xmlns:a="http://schemas.openxmlformats.org/drawingml/2006/main" noChangeAspect="1"/>
        </cdr:cNvPicPr>
      </cdr:nvPicPr>
      <cdr:blipFill>
        <a:blip xmlns:a="http://schemas.openxmlformats.org/drawingml/2006/main" xmlns:r="http://schemas.openxmlformats.org/officeDocument/2006/relationships" r:embed="rId1"/>
        <a:stretch xmlns:a="http://schemas.openxmlformats.org/drawingml/2006/main">
          <a:fillRect/>
        </a:stretch>
      </cdr:blipFill>
      <cdr:spPr>
        <a:xfrm xmlns:a="http://schemas.openxmlformats.org/drawingml/2006/main">
          <a:off x="647700" y="542925"/>
          <a:ext cx="682811" cy="237765"/>
        </a:xfrm>
        <a:prstGeom xmlns:a="http://schemas.openxmlformats.org/drawingml/2006/main" prst="rect">
          <a:avLst/>
        </a:prstGeom>
      </cdr:spPr>
    </cdr:pic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0.17451</cdr:x>
      <cdr:y>0.15799</cdr:y>
    </cdr:from>
    <cdr:to>
      <cdr:x>0.93323</cdr:x>
      <cdr:y>0.79739</cdr:y>
    </cdr:to>
    <cdr:cxnSp macro="">
      <cdr:nvCxnSpPr>
        <cdr:cNvPr id="3" name="2 Conector recto"/>
        <cdr:cNvCxnSpPr/>
      </cdr:nvCxnSpPr>
      <cdr:spPr>
        <a:xfrm xmlns:a="http://schemas.openxmlformats.org/drawingml/2006/main" flipV="1">
          <a:off x="604344" y="631088"/>
          <a:ext cx="2627587" cy="2554014"/>
        </a:xfrm>
        <a:prstGeom xmlns:a="http://schemas.openxmlformats.org/drawingml/2006/main" prst="line">
          <a:avLst/>
        </a:prstGeom>
      </cdr:spPr>
      <cdr:style>
        <a:lnRef xmlns:a="http://schemas.openxmlformats.org/drawingml/2006/main" idx="3">
          <a:schemeClr val="dk1"/>
        </a:lnRef>
        <a:fillRef xmlns:a="http://schemas.openxmlformats.org/drawingml/2006/main" idx="0">
          <a:schemeClr val="dk1"/>
        </a:fillRef>
        <a:effectRef xmlns:a="http://schemas.openxmlformats.org/drawingml/2006/main" idx="2">
          <a:schemeClr val="dk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0.22059</cdr:x>
      <cdr:y>0.19848</cdr:y>
    </cdr:from>
    <cdr:to>
      <cdr:x>0.51325</cdr:x>
      <cdr:y>0.27983</cdr:y>
    </cdr:to>
    <cdr:pic>
      <cdr:nvPicPr>
        <cdr:cNvPr id="6" name="chart"/>
        <cdr:cNvPicPr>
          <a:picLocks xmlns:a="http://schemas.openxmlformats.org/drawingml/2006/main" noChangeAspect="1"/>
        </cdr:cNvPicPr>
      </cdr:nvPicPr>
      <cdr:blipFill>
        <a:blip xmlns:a="http://schemas.openxmlformats.org/drawingml/2006/main" xmlns:r="http://schemas.openxmlformats.org/officeDocument/2006/relationships" r:embed="rId1"/>
        <a:stretch xmlns:a="http://schemas.openxmlformats.org/drawingml/2006/main">
          <a:fillRect/>
        </a:stretch>
      </cdr:blipFill>
      <cdr:spPr>
        <a:xfrm xmlns:a="http://schemas.openxmlformats.org/drawingml/2006/main">
          <a:off x="571500" y="581025"/>
          <a:ext cx="758240" cy="238125"/>
        </a:xfrm>
        <a:prstGeom xmlns:a="http://schemas.openxmlformats.org/drawingml/2006/main" prst="rect">
          <a:avLst/>
        </a:prstGeom>
      </cdr:spPr>
    </cdr:pic>
  </cdr:relSizeAnchor>
</c:userShapes>
</file>

<file path=ppt/drawings/drawing4.xml><?xml version="1.0" encoding="utf-8"?>
<c:userShapes xmlns:c="http://schemas.openxmlformats.org/drawingml/2006/chart">
  <cdr:relSizeAnchor xmlns:cdr="http://schemas.openxmlformats.org/drawingml/2006/chartDrawing">
    <cdr:from>
      <cdr:x>0.14235</cdr:x>
      <cdr:y>0.11321</cdr:y>
    </cdr:from>
    <cdr:to>
      <cdr:x>0.94862</cdr:x>
      <cdr:y>0.77781</cdr:y>
    </cdr:to>
    <cdr:cxnSp macro="">
      <cdr:nvCxnSpPr>
        <cdr:cNvPr id="3" name="2 Conector recto"/>
        <cdr:cNvCxnSpPr/>
      </cdr:nvCxnSpPr>
      <cdr:spPr>
        <a:xfrm xmlns:a="http://schemas.openxmlformats.org/drawingml/2006/main" flipV="1">
          <a:off x="625365" y="428421"/>
          <a:ext cx="3541986" cy="2514944"/>
        </a:xfrm>
        <a:prstGeom xmlns:a="http://schemas.openxmlformats.org/drawingml/2006/main" prst="line">
          <a:avLst/>
        </a:prstGeom>
      </cdr:spPr>
      <cdr:style>
        <a:lnRef xmlns:a="http://schemas.openxmlformats.org/drawingml/2006/main" idx="3">
          <a:schemeClr val="dk1"/>
        </a:lnRef>
        <a:fillRef xmlns:a="http://schemas.openxmlformats.org/drawingml/2006/main" idx="0">
          <a:schemeClr val="dk1"/>
        </a:fillRef>
        <a:effectRef xmlns:a="http://schemas.openxmlformats.org/drawingml/2006/main" idx="2">
          <a:schemeClr val="dk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0.20073</cdr:x>
      <cdr:y>0.23723</cdr:y>
    </cdr:from>
    <cdr:to>
      <cdr:x>0.44017</cdr:x>
      <cdr:y>0.31315</cdr:y>
    </cdr:to>
    <cdr:pic>
      <cdr:nvPicPr>
        <cdr:cNvPr id="6" name="chart"/>
        <cdr:cNvPicPr>
          <a:picLocks xmlns:a="http://schemas.openxmlformats.org/drawingml/2006/main" noChangeAspect="1"/>
        </cdr:cNvPicPr>
      </cdr:nvPicPr>
      <cdr:blipFill>
        <a:blip xmlns:a="http://schemas.openxmlformats.org/drawingml/2006/main" xmlns:r="http://schemas.openxmlformats.org/officeDocument/2006/relationships" r:embed="rId1"/>
        <a:stretch xmlns:a="http://schemas.openxmlformats.org/drawingml/2006/main">
          <a:fillRect/>
        </a:stretch>
      </cdr:blipFill>
      <cdr:spPr>
        <a:xfrm xmlns:a="http://schemas.openxmlformats.org/drawingml/2006/main">
          <a:off x="628650" y="742950"/>
          <a:ext cx="749873" cy="237765"/>
        </a:xfrm>
        <a:prstGeom xmlns:a="http://schemas.openxmlformats.org/drawingml/2006/main" prst="rect">
          <a:avLst/>
        </a:prstGeom>
      </cdr:spPr>
    </cdr:pic>
  </cdr:relSizeAnchor>
</c:userShap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editar el estilo de subtítulo del patrón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4BE962-1E98-4CD3-BC45-6817115C556A}" type="datetimeFigureOut">
              <a:rPr lang="es-MX" smtClean="0"/>
              <a:t>09/04/2019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D97A4C-D296-4525-AF1C-D55E5578A444}" type="slidenum">
              <a:rPr lang="es-MX" smtClean="0"/>
              <a:t>‹#›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8970764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4BE962-1E98-4CD3-BC45-6817115C556A}" type="datetimeFigureOut">
              <a:rPr lang="es-MX" smtClean="0"/>
              <a:t>09/04/2019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D97A4C-D296-4525-AF1C-D55E5578A444}" type="slidenum">
              <a:rPr lang="es-MX" smtClean="0"/>
              <a:t>‹#›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2459502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4BE962-1E98-4CD3-BC45-6817115C556A}" type="datetimeFigureOut">
              <a:rPr lang="es-MX" smtClean="0"/>
              <a:t>09/04/2019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D97A4C-D296-4525-AF1C-D55E5578A444}" type="slidenum">
              <a:rPr lang="es-MX" smtClean="0"/>
              <a:t>‹#›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274087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4BE962-1E98-4CD3-BC45-6817115C556A}" type="datetimeFigureOut">
              <a:rPr lang="es-MX" smtClean="0"/>
              <a:t>09/04/2019</a:t>
            </a:fld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D97A4C-D296-4525-AF1C-D55E5578A444}" type="slidenum">
              <a:rPr lang="es-MX" smtClean="0"/>
              <a:t>‹#›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578402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7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4BE962-1E98-4CD3-BC45-6817115C556A}" type="datetimeFigureOut">
              <a:rPr lang="es-MX" smtClean="0"/>
              <a:t>09/04/2019</a:t>
            </a:fld>
            <a:endParaRPr lang="es-MX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D97A4C-D296-4525-AF1C-D55E5578A444}" type="slidenum">
              <a:rPr lang="es-MX" smtClean="0"/>
              <a:t>‹#›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409040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4BE962-1E98-4CD3-BC45-6817115C556A}" type="datetimeFigureOut">
              <a:rPr lang="es-MX" smtClean="0"/>
              <a:t>09/04/2019</a:t>
            </a:fld>
            <a:endParaRPr lang="es-MX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D97A4C-D296-4525-AF1C-D55E5578A444}" type="slidenum">
              <a:rPr lang="es-MX" smtClean="0"/>
              <a:t>‹#›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3933526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4BE962-1E98-4CD3-BC45-6817115C556A}" type="datetimeFigureOut">
              <a:rPr lang="es-MX" smtClean="0"/>
              <a:t>09/04/2019</a:t>
            </a:fld>
            <a:endParaRPr lang="es-MX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D97A4C-D296-4525-AF1C-D55E5578A444}" type="slidenum">
              <a:rPr lang="es-MX" smtClean="0"/>
              <a:t>‹#›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4925088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4BE962-1E98-4CD3-BC45-6817115C556A}" type="datetimeFigureOut">
              <a:rPr lang="es-MX" smtClean="0"/>
              <a:t>09/04/2019</a:t>
            </a:fld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D97A4C-D296-4525-AF1C-D55E5578A444}" type="slidenum">
              <a:rPr lang="es-MX" smtClean="0"/>
              <a:t>‹#›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3181055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4BE962-1E98-4CD3-BC45-6817115C556A}" type="datetimeFigureOut">
              <a:rPr lang="es-MX" smtClean="0"/>
              <a:t>09/04/2019</a:t>
            </a:fld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D97A4C-D296-4525-AF1C-D55E5578A444}" type="slidenum">
              <a:rPr lang="es-MX" smtClean="0"/>
              <a:t>‹#›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0893305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4BE962-1E98-4CD3-BC45-6817115C556A}" type="datetimeFigureOut">
              <a:rPr lang="es-MX" smtClean="0"/>
              <a:t>09/04/2019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D97A4C-D296-4525-AF1C-D55E5578A444}" type="slidenum">
              <a:rPr lang="es-MX" smtClean="0"/>
              <a:t>‹#›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005813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4BE962-1E98-4CD3-BC45-6817115C556A}" type="datetimeFigureOut">
              <a:rPr lang="es-MX" smtClean="0"/>
              <a:t>09/04/2019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D97A4C-D296-4525-AF1C-D55E5578A444}" type="slidenum">
              <a:rPr lang="es-MX" smtClean="0"/>
              <a:t>‹#›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4991997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4BE962-1E98-4CD3-BC45-6817115C556A}" type="datetimeFigureOut">
              <a:rPr lang="es-MX" smtClean="0"/>
              <a:t>09/04/2019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D97A4C-D296-4525-AF1C-D55E5578A444}" type="slidenum">
              <a:rPr lang="es-MX" smtClean="0"/>
              <a:t>‹#›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4141418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chart" Target="../charts/chart1.xml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7" Type="http://schemas.openxmlformats.org/officeDocument/2006/relationships/image" Target="../media/image16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5.xml"/><Relationship Id="rId4" Type="http://schemas.openxmlformats.org/officeDocument/2006/relationships/chart" Target="../charts/chart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916935" y="3626046"/>
            <a:ext cx="10275065" cy="2194972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graphicFrame>
        <p:nvGraphicFramePr>
          <p:cNvPr id="9" name="Tabla 8">
            <a:extLst>
              <a:ext uri="{FF2B5EF4-FFF2-40B4-BE49-F238E27FC236}">
                <a16:creationId xmlns:a16="http://schemas.microsoft.com/office/drawing/2014/main" id="{EDF3E49A-9CBF-4F6F-B6E4-7E370355451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71960750"/>
              </p:ext>
            </p:extLst>
          </p:nvPr>
        </p:nvGraphicFramePr>
        <p:xfrm>
          <a:off x="2990850" y="98408"/>
          <a:ext cx="6210299" cy="154076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989891">
                  <a:extLst>
                    <a:ext uri="{9D8B030D-6E8A-4147-A177-3AD203B41FA5}">
                      <a16:colId xmlns:a16="http://schemas.microsoft.com/office/drawing/2014/main" val="1775461118"/>
                    </a:ext>
                  </a:extLst>
                </a:gridCol>
                <a:gridCol w="4497026">
                  <a:extLst>
                    <a:ext uri="{9D8B030D-6E8A-4147-A177-3AD203B41FA5}">
                      <a16:colId xmlns:a16="http://schemas.microsoft.com/office/drawing/2014/main" val="2576048796"/>
                    </a:ext>
                  </a:extLst>
                </a:gridCol>
                <a:gridCol w="723382">
                  <a:extLst>
                    <a:ext uri="{9D8B030D-6E8A-4147-A177-3AD203B41FA5}">
                      <a16:colId xmlns:a16="http://schemas.microsoft.com/office/drawing/2014/main" val="1398108879"/>
                    </a:ext>
                  </a:extLst>
                </a:gridCol>
              </a:tblGrid>
              <a:tr h="119882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endParaRPr lang="es-C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es-ES_tradnl" sz="1400" dirty="0">
                          <a:effectLst/>
                        </a:rPr>
                        <a:t> </a:t>
                      </a:r>
                      <a:endParaRPr lang="es-CU" sz="1100" dirty="0">
                        <a:effectLst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_tradnl" sz="16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UNIVERSIDAD AGRARIA DE LA HABANA</a:t>
                      </a:r>
                      <a:endParaRPr lang="es-CU" sz="16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_tradnl" sz="16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“Fructuoso Rodríguez Pérez”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es-CU" sz="16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_tradnl" sz="16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INSTITUTO NACIONAL DE CIENCIAS AGRÍCOLAS</a:t>
                      </a:r>
                      <a:endParaRPr lang="es-CU" sz="16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endParaRPr lang="es-C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4770047"/>
                  </a:ext>
                </a:extLst>
              </a:tr>
            </a:tbl>
          </a:graphicData>
        </a:graphic>
      </p:graphicFrame>
      <p:pic>
        <p:nvPicPr>
          <p:cNvPr id="2050" name="0 Imagen">
            <a:extLst>
              <a:ext uri="{FF2B5EF4-FFF2-40B4-BE49-F238E27FC236}">
                <a16:creationId xmlns:a16="http://schemas.microsoft.com/office/drawing/2014/main" id="{3B269D53-A3F9-4E06-90FF-193F56A1FD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8284" y="412052"/>
            <a:ext cx="1028700" cy="1028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Imagen 11" descr="F:\00 Identidad\Identidad INCA-20.png">
            <a:extLst>
              <a:ext uri="{FF2B5EF4-FFF2-40B4-BE49-F238E27FC236}">
                <a16:creationId xmlns:a16="http://schemas.microsoft.com/office/drawing/2014/main" id="{CD67DC77-78EA-4FBD-A60C-3102A0982B9B}"/>
              </a:ext>
            </a:extLst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58199" y="246430"/>
            <a:ext cx="742950" cy="1359945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Subtítulo 2">
            <a:extLst>
              <a:ext uri="{FF2B5EF4-FFF2-40B4-BE49-F238E27FC236}">
                <a16:creationId xmlns:a16="http://schemas.microsoft.com/office/drawing/2014/main" id="{37CA79DD-C289-480C-B31C-91BDE6A5EDA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077815" y="2151309"/>
            <a:ext cx="4011642" cy="398948"/>
          </a:xfrm>
        </p:spPr>
        <p:txBody>
          <a:bodyPr>
            <a:normAutofit/>
          </a:bodyPr>
          <a:lstStyle/>
          <a:p>
            <a:r>
              <a:rPr lang="es-ES" sz="2000" b="1" dirty="0">
                <a:latin typeface="Arial" panose="020B0604020202020204" pitchFamily="34" charset="0"/>
                <a:cs typeface="Arial" panose="020B0604020202020204" pitchFamily="34" charset="0"/>
              </a:rPr>
              <a:t>Maestría en </a:t>
            </a:r>
            <a:r>
              <a:rPr lang="es-ES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Biomatemática</a:t>
            </a:r>
            <a:endParaRPr lang="es-MX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Subtítulo 2">
            <a:extLst>
              <a:ext uri="{FF2B5EF4-FFF2-40B4-BE49-F238E27FC236}">
                <a16:creationId xmlns:a16="http://schemas.microsoft.com/office/drawing/2014/main" id="{50C6BD8D-A622-4B1D-8B9C-3DC61DA06C32}"/>
              </a:ext>
            </a:extLst>
          </p:cNvPr>
          <p:cNvSpPr txBox="1">
            <a:spLocks/>
          </p:cNvSpPr>
          <p:nvPr/>
        </p:nvSpPr>
        <p:spPr>
          <a:xfrm>
            <a:off x="4637823" y="6467601"/>
            <a:ext cx="2891626" cy="3782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" sz="1800" dirty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Mayabeque, 2019</a:t>
            </a:r>
            <a:endParaRPr lang="es-CU" sz="1800" dirty="0">
              <a:solidFill>
                <a:schemeClr val="bg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endParaRPr lang="es-ES" sz="1600" dirty="0">
              <a:solidFill>
                <a:schemeClr val="tx2">
                  <a:lumMod val="60000"/>
                  <a:lumOff val="40000"/>
                </a:schemeClr>
              </a:solidFill>
              <a:latin typeface="ITC Officina Serif Std Book" panose="02060506040203020204" pitchFamily="18" charset="0"/>
            </a:endParaRPr>
          </a:p>
        </p:txBody>
      </p:sp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567396" y="3123993"/>
            <a:ext cx="11057206" cy="1436789"/>
          </a:xfrm>
          <a:solidFill>
            <a:srgbClr val="FFFFFF"/>
          </a:solidFill>
        </p:spPr>
        <p:txBody>
          <a:bodyPr>
            <a:normAutofit fontScale="90000"/>
          </a:bodyPr>
          <a:lstStyle/>
          <a:p>
            <a:pPr algn="just"/>
            <a:r>
              <a:rPr lang="es-ES" sz="3600" b="1" dirty="0"/>
              <a:t>Uso del Sistema de Apoyo para toma de Decisiones de Transferencia </a:t>
            </a:r>
            <a:r>
              <a:rPr lang="es-ES" sz="3600" b="1" dirty="0" err="1"/>
              <a:t>Agrotecnológica</a:t>
            </a:r>
            <a:r>
              <a:rPr lang="es-ES" sz="3600" b="1" dirty="0"/>
              <a:t> (DSSAT) para estimar la dosis óptima de fertilizante nitrogenado para la variedad de arroz J-104</a:t>
            </a:r>
            <a:endParaRPr lang="es-MX" sz="3600" dirty="0">
              <a:latin typeface="Montserrat Hairline" panose="00000300000000000000" pitchFamily="2" charset="0"/>
            </a:endParaRPr>
          </a:p>
        </p:txBody>
      </p:sp>
      <p:sp>
        <p:nvSpPr>
          <p:cNvPr id="4" name="Subtítulo 2"/>
          <p:cNvSpPr txBox="1">
            <a:spLocks/>
          </p:cNvSpPr>
          <p:nvPr/>
        </p:nvSpPr>
        <p:spPr>
          <a:xfrm>
            <a:off x="4077815" y="4920216"/>
            <a:ext cx="4586257" cy="1224094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s-ES" sz="1900" dirty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Autor: 	Ing. Osmel Rodríguez González</a:t>
            </a:r>
          </a:p>
          <a:p>
            <a:pPr algn="l">
              <a:spcBef>
                <a:spcPts val="0"/>
              </a:spcBef>
            </a:pPr>
            <a:endParaRPr lang="es-ES" sz="1900" dirty="0">
              <a:solidFill>
                <a:schemeClr val="bg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>
              <a:spcBef>
                <a:spcPts val="0"/>
              </a:spcBef>
            </a:pPr>
            <a:r>
              <a:rPr lang="es-ES" sz="1900" dirty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Tutores: 	</a:t>
            </a:r>
            <a:r>
              <a:rPr lang="es-ES" sz="1900" dirty="0" err="1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Dr.C</a:t>
            </a:r>
            <a:r>
              <a:rPr lang="es-ES" sz="1900" dirty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René Florido </a:t>
            </a:r>
            <a:r>
              <a:rPr lang="es-ES" sz="1900" dirty="0" err="1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Bacallao</a:t>
            </a:r>
            <a:endParaRPr lang="es-CU" sz="1900" dirty="0">
              <a:solidFill>
                <a:schemeClr val="bg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 fontAlgn="t">
              <a:spcBef>
                <a:spcPts val="0"/>
              </a:spcBef>
            </a:pPr>
            <a:r>
              <a:rPr lang="es-ES" sz="1900" dirty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es-ES" sz="1900" dirty="0" err="1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Dr.C</a:t>
            </a:r>
            <a:r>
              <a:rPr lang="es-ES" sz="1900" dirty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Mario Varela </a:t>
            </a:r>
            <a:r>
              <a:rPr lang="es-ES" sz="1900" dirty="0" err="1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Nualles</a:t>
            </a:r>
            <a:endParaRPr lang="es-CU" sz="1900" dirty="0">
              <a:solidFill>
                <a:schemeClr val="bg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endParaRPr lang="es-ES" sz="1600" dirty="0">
              <a:solidFill>
                <a:schemeClr val="tx2">
                  <a:lumMod val="60000"/>
                  <a:lumOff val="40000"/>
                </a:schemeClr>
              </a:solidFill>
              <a:latin typeface="ITC Officina Serif Std Book" panose="02060506040203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505710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8200" y="365128"/>
            <a:ext cx="3877019" cy="659442"/>
          </a:xfrm>
        </p:spPr>
        <p:txBody>
          <a:bodyPr>
            <a:normAutofit/>
          </a:bodyPr>
          <a:lstStyle/>
          <a:p>
            <a:r>
              <a:rPr lang="es-ES" sz="3600" dirty="0">
                <a:solidFill>
                  <a:srgbClr val="7AC142"/>
                </a:solidFill>
              </a:rPr>
              <a:t>INTRODUCCIÓN</a:t>
            </a:r>
            <a:endParaRPr lang="es-MX" sz="3600" dirty="0">
              <a:solidFill>
                <a:srgbClr val="7AC142"/>
              </a:solidFill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2825771" y="2070954"/>
            <a:ext cx="2178891" cy="739976"/>
          </a:xfrm>
        </p:spPr>
        <p:txBody>
          <a:bodyPr>
            <a:normAutofit fontScale="55000" lnSpcReduction="20000"/>
          </a:bodyPr>
          <a:lstStyle/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s-ES" sz="2400" dirty="0">
                <a:solidFill>
                  <a:srgbClr val="7AC14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 uno de los cereales de mayor producción a nivel mundial.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50028" y="1839228"/>
            <a:ext cx="1457085" cy="1092814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4777" y="3455095"/>
            <a:ext cx="1245688" cy="69741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55727" y="3455095"/>
            <a:ext cx="1245688" cy="69741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25771" y="3455094"/>
            <a:ext cx="1245688" cy="697411"/>
          </a:xfrm>
          <a:prstGeom prst="rect">
            <a:avLst/>
          </a:prstGeom>
        </p:spPr>
      </p:pic>
      <p:sp>
        <p:nvSpPr>
          <p:cNvPr id="10" name="Plus 9"/>
          <p:cNvSpPr/>
          <p:nvPr/>
        </p:nvSpPr>
        <p:spPr>
          <a:xfrm>
            <a:off x="1866957" y="2957583"/>
            <a:ext cx="423226" cy="463138"/>
          </a:xfrm>
          <a:prstGeom prst="mathPlus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graphicFrame>
        <p:nvGraphicFramePr>
          <p:cNvPr id="14" name="Gráfico 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15350391"/>
              </p:ext>
            </p:extLst>
          </p:nvPr>
        </p:nvGraphicFramePr>
        <p:xfrm>
          <a:off x="5129017" y="809337"/>
          <a:ext cx="5987002" cy="42033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sp>
        <p:nvSpPr>
          <p:cNvPr id="17" name="TextBox 16"/>
          <p:cNvSpPr txBox="1"/>
          <p:nvPr/>
        </p:nvSpPr>
        <p:spPr>
          <a:xfrm>
            <a:off x="209892" y="4596034"/>
            <a:ext cx="395448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BASE DE LA ALIMENTACIÓN HUMANA</a:t>
            </a:r>
            <a:endParaRPr lang="es-E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134777" y="4251366"/>
            <a:ext cx="4104714" cy="95003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2" name="TextBox 1"/>
          <p:cNvSpPr txBox="1"/>
          <p:nvPr/>
        </p:nvSpPr>
        <p:spPr>
          <a:xfrm>
            <a:off x="9295480" y="2381188"/>
            <a:ext cx="608684" cy="264405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es-ES" sz="1200" dirty="0" smtClean="0">
                <a:solidFill>
                  <a:srgbClr val="399A4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503,9</a:t>
            </a:r>
            <a:endParaRPr lang="es-ES" sz="1200" dirty="0">
              <a:solidFill>
                <a:srgbClr val="399A4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8339769" y="6488668"/>
            <a:ext cx="15643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>
                <a:latin typeface="Arial" panose="020B0604020202020204" pitchFamily="34" charset="0"/>
                <a:cs typeface="Arial" panose="020B0604020202020204" pitchFamily="34" charset="0"/>
              </a:rPr>
              <a:t>(FAO, 2018)</a:t>
            </a:r>
            <a:endParaRPr lang="es-E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TextBox 1"/>
          <p:cNvSpPr txBox="1"/>
          <p:nvPr/>
        </p:nvSpPr>
        <p:spPr>
          <a:xfrm>
            <a:off x="9264390" y="2070954"/>
            <a:ext cx="682486" cy="310234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es-ES" sz="1200" dirty="0" smtClean="0">
                <a:solidFill>
                  <a:srgbClr val="399A4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503,9</a:t>
            </a:r>
            <a:endParaRPr lang="es-ES" sz="1200" dirty="0">
              <a:solidFill>
                <a:srgbClr val="399A4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058645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1"/>
          <p:cNvSpPr>
            <a:spLocks noGrp="1"/>
          </p:cNvSpPr>
          <p:nvPr>
            <p:ph type="title"/>
          </p:nvPr>
        </p:nvSpPr>
        <p:spPr>
          <a:xfrm>
            <a:off x="838200" y="365128"/>
            <a:ext cx="3877019" cy="659442"/>
          </a:xfrm>
        </p:spPr>
        <p:txBody>
          <a:bodyPr>
            <a:normAutofit/>
          </a:bodyPr>
          <a:lstStyle/>
          <a:p>
            <a:r>
              <a:rPr lang="es-ES" sz="3600" dirty="0">
                <a:solidFill>
                  <a:srgbClr val="7AC142"/>
                </a:solidFill>
              </a:rPr>
              <a:t>INTRODUCCIÓN</a:t>
            </a:r>
            <a:endParaRPr lang="es-MX" sz="3600" dirty="0">
              <a:solidFill>
                <a:srgbClr val="7AC142"/>
              </a:solidFill>
            </a:endParaRPr>
          </a:p>
        </p:txBody>
      </p:sp>
      <p:sp>
        <p:nvSpPr>
          <p:cNvPr id="6" name="Rectángulo 5"/>
          <p:cNvSpPr/>
          <p:nvPr/>
        </p:nvSpPr>
        <p:spPr>
          <a:xfrm>
            <a:off x="838200" y="2690811"/>
            <a:ext cx="296387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457200"/>
            <a:r>
              <a:rPr lang="es-ES" dirty="0" smtClean="0">
                <a:solidFill>
                  <a:srgbClr val="399A4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~72 </a:t>
            </a:r>
            <a:r>
              <a:rPr lang="es-ES" dirty="0">
                <a:solidFill>
                  <a:srgbClr val="399A4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kg per cápita por </a:t>
            </a:r>
            <a:r>
              <a:rPr lang="es-ES" dirty="0" smtClean="0">
                <a:solidFill>
                  <a:srgbClr val="399A4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año </a:t>
            </a:r>
            <a:endParaRPr lang="es-ES" dirty="0">
              <a:solidFill>
                <a:srgbClr val="399A4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7" name="Gráfico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56567172"/>
              </p:ext>
            </p:extLst>
          </p:nvPr>
        </p:nvGraphicFramePr>
        <p:xfrm>
          <a:off x="276224" y="3812758"/>
          <a:ext cx="3943235" cy="219551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8" name="Rectangle 7"/>
          <p:cNvSpPr/>
          <p:nvPr/>
        </p:nvSpPr>
        <p:spPr>
          <a:xfrm>
            <a:off x="5090709" y="2875477"/>
            <a:ext cx="668632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457200"/>
            <a:r>
              <a:rPr lang="es-ES" dirty="0">
                <a:solidFill>
                  <a:srgbClr val="399A4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Los rendimientos que actualmente se obtienen no satisfacen la demanda existente ni se justifican </a:t>
            </a:r>
            <a:r>
              <a:rPr lang="es-ES" dirty="0" smtClean="0">
                <a:solidFill>
                  <a:srgbClr val="399A4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económicamente   </a:t>
            </a:r>
            <a:endParaRPr lang="es-ES" dirty="0">
              <a:solidFill>
                <a:srgbClr val="399A4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8200" y="1119503"/>
            <a:ext cx="3095625" cy="1476375"/>
          </a:xfrm>
          <a:prstGeom prst="rect">
            <a:avLst/>
          </a:prstGeom>
        </p:spPr>
      </p:pic>
      <p:grpSp>
        <p:nvGrpSpPr>
          <p:cNvPr id="9" name="Group 8"/>
          <p:cNvGrpSpPr/>
          <p:nvPr/>
        </p:nvGrpSpPr>
        <p:grpSpPr>
          <a:xfrm>
            <a:off x="6125835" y="1024570"/>
            <a:ext cx="4616067" cy="1134736"/>
            <a:chOff x="4759745" y="862204"/>
            <a:chExt cx="4616067" cy="1134736"/>
          </a:xfrm>
        </p:grpSpPr>
        <p:sp>
          <p:nvSpPr>
            <p:cNvPr id="2" name="Explosion 1 1"/>
            <p:cNvSpPr/>
            <p:nvPr/>
          </p:nvSpPr>
          <p:spPr>
            <a:xfrm>
              <a:off x="4759745" y="862204"/>
              <a:ext cx="4616067" cy="1134736"/>
            </a:xfrm>
            <a:prstGeom prst="irregularSeal1">
              <a:avLst/>
            </a:prstGeom>
            <a:noFill/>
            <a:ln w="19050"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5795789" y="1244906"/>
              <a:ext cx="254398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" dirty="0" smtClean="0">
                  <a:latin typeface="Arial" panose="020B0604020202020204" pitchFamily="34" charset="0"/>
                  <a:cs typeface="Arial" panose="020B0604020202020204" pitchFamily="34" charset="0"/>
                </a:rPr>
                <a:t>Producción alimentaria</a:t>
              </a:r>
              <a:endParaRPr lang="es-ES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aphicFrame>
        <p:nvGraphicFramePr>
          <p:cNvPr id="10" name="Table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49575233"/>
              </p:ext>
            </p:extLst>
          </p:nvPr>
        </p:nvGraphicFramePr>
        <p:xfrm>
          <a:off x="6202548" y="3989498"/>
          <a:ext cx="4028847" cy="101092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2078780">
                  <a:extLst>
                    <a:ext uri="{9D8B030D-6E8A-4147-A177-3AD203B41FA5}">
                      <a16:colId xmlns:a16="http://schemas.microsoft.com/office/drawing/2014/main" val="523813999"/>
                    </a:ext>
                  </a:extLst>
                </a:gridCol>
                <a:gridCol w="1950067">
                  <a:extLst>
                    <a:ext uri="{9D8B030D-6E8A-4147-A177-3AD203B41FA5}">
                      <a16:colId xmlns:a16="http://schemas.microsoft.com/office/drawing/2014/main" val="41945072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>
                          <a:solidFill>
                            <a:schemeClr val="bg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Potencial de rendimiento </a:t>
                      </a:r>
                      <a:endParaRPr lang="es-ES" dirty="0">
                        <a:solidFill>
                          <a:schemeClr val="bg2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>
                          <a:solidFill>
                            <a:schemeClr val="bg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Rendimiento</a:t>
                      </a:r>
                    </a:p>
                    <a:p>
                      <a:pPr algn="ctr"/>
                      <a:r>
                        <a:rPr lang="es-ES" dirty="0" smtClean="0">
                          <a:solidFill>
                            <a:schemeClr val="bg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(2016)</a:t>
                      </a:r>
                      <a:endParaRPr lang="es-ES" dirty="0">
                        <a:solidFill>
                          <a:schemeClr val="bg2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97998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>
                          <a:solidFill>
                            <a:schemeClr val="bg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≥ 7,0 t ha</a:t>
                      </a:r>
                      <a:r>
                        <a:rPr lang="es-ES" baseline="30000" dirty="0" smtClean="0">
                          <a:solidFill>
                            <a:schemeClr val="bg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-1</a:t>
                      </a:r>
                      <a:endParaRPr lang="es-ES" dirty="0">
                        <a:solidFill>
                          <a:schemeClr val="bg2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>
                          <a:solidFill>
                            <a:schemeClr val="bg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˂ 3,7 t ha</a:t>
                      </a:r>
                      <a:r>
                        <a:rPr lang="es-ES" baseline="30000" dirty="0" smtClean="0">
                          <a:solidFill>
                            <a:schemeClr val="bg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-1</a:t>
                      </a:r>
                      <a:r>
                        <a:rPr lang="es-ES" dirty="0" smtClean="0">
                          <a:solidFill>
                            <a:schemeClr val="bg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endParaRPr lang="es-ES" dirty="0">
                        <a:solidFill>
                          <a:schemeClr val="bg2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69950544"/>
                  </a:ext>
                </a:extLst>
              </a:tr>
            </a:tbl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4715219" y="6488668"/>
            <a:ext cx="55161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>
                <a:solidFill>
                  <a:srgbClr val="399A4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(FAO, 2018), (Hernández et al., 2016), (</a:t>
            </a:r>
            <a:r>
              <a:rPr lang="es-ES" dirty="0">
                <a:solidFill>
                  <a:srgbClr val="399A4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ONEI, 2017)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2294847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/>
          <p:cNvSpPr txBox="1">
            <a:spLocks/>
          </p:cNvSpPr>
          <p:nvPr/>
        </p:nvSpPr>
        <p:spPr>
          <a:xfrm>
            <a:off x="838200" y="365128"/>
            <a:ext cx="3877019" cy="65944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3600" dirty="0" smtClean="0">
                <a:solidFill>
                  <a:srgbClr val="7AC142"/>
                </a:solidFill>
              </a:rPr>
              <a:t>INTRODUCCIÓN</a:t>
            </a:r>
            <a:endParaRPr lang="es-MX" sz="3600" dirty="0">
              <a:solidFill>
                <a:srgbClr val="7AC142"/>
              </a:solidFill>
            </a:endParaRPr>
          </a:p>
        </p:txBody>
      </p:sp>
      <p:graphicFrame>
        <p:nvGraphicFramePr>
          <p:cNvPr id="7" name="Marcador de contenido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55317261"/>
              </p:ext>
            </p:extLst>
          </p:nvPr>
        </p:nvGraphicFramePr>
        <p:xfrm>
          <a:off x="2219071" y="566520"/>
          <a:ext cx="6242893" cy="431547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Right Arrow 4"/>
          <p:cNvSpPr/>
          <p:nvPr/>
        </p:nvSpPr>
        <p:spPr>
          <a:xfrm rot="7814256">
            <a:off x="4805271" y="4723098"/>
            <a:ext cx="738130" cy="319490"/>
          </a:xfrm>
          <a:prstGeom prst="rightArrow">
            <a:avLst/>
          </a:prstGeom>
          <a:solidFill>
            <a:srgbClr val="C8DFAA"/>
          </a:solidFill>
          <a:ln>
            <a:solidFill>
              <a:srgbClr val="C8DFA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Right Arrow 7"/>
          <p:cNvSpPr/>
          <p:nvPr/>
        </p:nvSpPr>
        <p:spPr>
          <a:xfrm rot="5400000">
            <a:off x="5638194" y="4995433"/>
            <a:ext cx="738130" cy="319490"/>
          </a:xfrm>
          <a:prstGeom prst="rightArrow">
            <a:avLst/>
          </a:prstGeom>
          <a:solidFill>
            <a:srgbClr val="C8DFAA"/>
          </a:solidFill>
          <a:ln>
            <a:solidFill>
              <a:srgbClr val="C8DFA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1" name="Right Arrow 10"/>
          <p:cNvSpPr/>
          <p:nvPr/>
        </p:nvSpPr>
        <p:spPr>
          <a:xfrm rot="2400000">
            <a:off x="6496174" y="4697777"/>
            <a:ext cx="738130" cy="319490"/>
          </a:xfrm>
          <a:prstGeom prst="rightArrow">
            <a:avLst/>
          </a:prstGeom>
          <a:solidFill>
            <a:srgbClr val="C8DFAA"/>
          </a:solidFill>
          <a:ln>
            <a:solidFill>
              <a:srgbClr val="C8DFA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" name="TextBox 1"/>
          <p:cNvSpPr txBox="1"/>
          <p:nvPr/>
        </p:nvSpPr>
        <p:spPr>
          <a:xfrm>
            <a:off x="4050169" y="5267766"/>
            <a:ext cx="16304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>
                <a:latin typeface="Arial" panose="020B0604020202020204" pitchFamily="34" charset="0"/>
                <a:cs typeface="Arial" panose="020B0604020202020204" pitchFamily="34" charset="0"/>
              </a:rPr>
              <a:t>Morfogénesis</a:t>
            </a:r>
            <a:endParaRPr lang="es-E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225061" y="5653542"/>
            <a:ext cx="156439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 smtClean="0">
                <a:latin typeface="Arial" panose="020B0604020202020204" pitchFamily="34" charset="0"/>
                <a:cs typeface="Arial" panose="020B0604020202020204" pitchFamily="34" charset="0"/>
              </a:rPr>
              <a:t>Crecimiento foliar</a:t>
            </a:r>
            <a:endParaRPr lang="es-E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897569" y="5267766"/>
            <a:ext cx="15643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>
                <a:latin typeface="Arial" panose="020B0604020202020204" pitchFamily="34" charset="0"/>
                <a:cs typeface="Arial" panose="020B0604020202020204" pitchFamily="34" charset="0"/>
              </a:rPr>
              <a:t>Fotosíntesis</a:t>
            </a:r>
            <a:endParaRPr lang="es-E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834165" y="3849815"/>
            <a:ext cx="31139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Aumento de la producción</a:t>
            </a:r>
            <a:endParaRPr lang="es-ES" dirty="0"/>
          </a:p>
        </p:txBody>
      </p:sp>
      <p:sp>
        <p:nvSpPr>
          <p:cNvPr id="6" name="Left Arrow 5"/>
          <p:cNvSpPr/>
          <p:nvPr/>
        </p:nvSpPr>
        <p:spPr>
          <a:xfrm>
            <a:off x="6598489" y="3954162"/>
            <a:ext cx="1235676" cy="160638"/>
          </a:xfrm>
          <a:prstGeom prst="leftArrow">
            <a:avLst/>
          </a:prstGeom>
          <a:solidFill>
            <a:srgbClr val="C8DFAA"/>
          </a:solidFill>
          <a:ln>
            <a:solidFill>
              <a:srgbClr val="C8DFA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2" name="TextBox 11"/>
          <p:cNvSpPr txBox="1"/>
          <p:nvPr/>
        </p:nvSpPr>
        <p:spPr>
          <a:xfrm>
            <a:off x="6672629" y="3690470"/>
            <a:ext cx="12794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depende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1628033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8" grpId="0" animBg="1"/>
      <p:bldP spid="11" grpId="0" animBg="1"/>
      <p:bldP spid="2" grpId="0"/>
      <p:bldP spid="9" grpId="0"/>
      <p:bldP spid="10" grpId="0"/>
      <p:bldP spid="3" grpId="0"/>
      <p:bldP spid="6" grpId="0" animBg="1"/>
      <p:bldP spid="1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1438320" y="2119527"/>
            <a:ext cx="2615888" cy="2507557"/>
            <a:chOff x="187957" y="1803400"/>
            <a:chExt cx="3761743" cy="3976942"/>
          </a:xfrm>
        </p:grpSpPr>
        <p:pic>
          <p:nvPicPr>
            <p:cNvPr id="4" name="4 Imagen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7957" y="2925932"/>
              <a:ext cx="1872909" cy="1468268"/>
            </a:xfrm>
            <a:prstGeom prst="rect">
              <a:avLst/>
            </a:prstGeom>
          </p:spPr>
        </p:pic>
        <p:pic>
          <p:nvPicPr>
            <p:cNvPr id="5" name="5 Imagen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7957" y="1803400"/>
              <a:ext cx="2895884" cy="1013490"/>
            </a:xfrm>
            <a:prstGeom prst="rect">
              <a:avLst/>
            </a:prstGeom>
          </p:spPr>
        </p:pic>
        <p:pic>
          <p:nvPicPr>
            <p:cNvPr id="7" name="6 Imagen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00936" y="2623831"/>
              <a:ext cx="2348764" cy="838376"/>
            </a:xfrm>
            <a:prstGeom prst="rect">
              <a:avLst/>
            </a:prstGeom>
          </p:spPr>
        </p:pic>
        <p:pic>
          <p:nvPicPr>
            <p:cNvPr id="8" name="7 Imagen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060866" y="3462207"/>
              <a:ext cx="1850519" cy="1227915"/>
            </a:xfrm>
            <a:prstGeom prst="rect">
              <a:avLst/>
            </a:prstGeom>
          </p:spPr>
        </p:pic>
        <p:pic>
          <p:nvPicPr>
            <p:cNvPr id="9" name="8 Imagen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0999" y="4066282"/>
              <a:ext cx="1714060" cy="1714060"/>
            </a:xfrm>
            <a:prstGeom prst="rect">
              <a:avLst/>
            </a:prstGeom>
          </p:spPr>
        </p:pic>
      </p:grpSp>
      <p:sp>
        <p:nvSpPr>
          <p:cNvPr id="10" name="9 Abrir llave"/>
          <p:cNvSpPr/>
          <p:nvPr/>
        </p:nvSpPr>
        <p:spPr>
          <a:xfrm>
            <a:off x="4669758" y="1023740"/>
            <a:ext cx="622300" cy="3754792"/>
          </a:xfrm>
          <a:prstGeom prst="leftBrace">
            <a:avLst/>
          </a:prstGeom>
          <a:ln>
            <a:solidFill>
              <a:srgbClr val="399A4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1" name="10 CuadroTexto"/>
          <p:cNvSpPr txBox="1"/>
          <p:nvPr/>
        </p:nvSpPr>
        <p:spPr>
          <a:xfrm>
            <a:off x="5279496" y="1054476"/>
            <a:ext cx="4572000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>
                <a:latin typeface="Arial" panose="020B0604020202020204" pitchFamily="34" charset="0"/>
                <a:cs typeface="Arial" panose="020B0604020202020204" pitchFamily="34" charset="0"/>
              </a:rPr>
              <a:t>Permiten 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s-ES" dirty="0">
                <a:latin typeface="Arial" panose="020B0604020202020204" pitchFamily="34" charset="0"/>
                <a:cs typeface="Arial" panose="020B0604020202020204" pitchFamily="34" charset="0"/>
              </a:rPr>
              <a:t>Evaluar los recursos disponibles</a:t>
            </a:r>
          </a:p>
          <a:p>
            <a:pPr marL="285750" indent="-285750">
              <a:buFont typeface="Arial" pitchFamily="34" charset="0"/>
              <a:buChar char="•"/>
            </a:pPr>
            <a:endParaRPr lang="es-E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es-ES" dirty="0">
                <a:latin typeface="Arial" panose="020B0604020202020204" pitchFamily="34" charset="0"/>
                <a:cs typeface="Arial" panose="020B0604020202020204" pitchFamily="34" charset="0"/>
              </a:rPr>
              <a:t>Evaluar un gran número de interacciones planta-ambiente-manejo</a:t>
            </a:r>
          </a:p>
          <a:p>
            <a:pPr marL="285750" indent="-285750">
              <a:buFont typeface="Arial" pitchFamily="34" charset="0"/>
              <a:buChar char="•"/>
            </a:pPr>
            <a:endParaRPr lang="es-E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es-ES" dirty="0">
                <a:latin typeface="Arial" panose="020B0604020202020204" pitchFamily="34" charset="0"/>
                <a:cs typeface="Arial" panose="020B0604020202020204" pitchFamily="34" charset="0"/>
              </a:rPr>
              <a:t>Facilitar la toma de decisiones</a:t>
            </a:r>
          </a:p>
          <a:p>
            <a:pPr marL="285750" indent="-285750">
              <a:buFont typeface="Arial" pitchFamily="34" charset="0"/>
              <a:buChar char="•"/>
            </a:pPr>
            <a:endParaRPr lang="es-E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es-ES" dirty="0">
                <a:latin typeface="Arial" panose="020B0604020202020204" pitchFamily="34" charset="0"/>
                <a:cs typeface="Arial" panose="020B0604020202020204" pitchFamily="34" charset="0"/>
              </a:rPr>
              <a:t>Realizar análisis de factibilidad de la producción agrícola</a:t>
            </a:r>
          </a:p>
          <a:p>
            <a:pPr marL="285750" indent="-285750">
              <a:buFont typeface="Arial" pitchFamily="34" charset="0"/>
              <a:buChar char="•"/>
            </a:pPr>
            <a:endParaRPr lang="es-E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es-ES" dirty="0">
                <a:latin typeface="Arial" panose="020B0604020202020204" pitchFamily="34" charset="0"/>
                <a:cs typeface="Arial" panose="020B0604020202020204" pitchFamily="34" charset="0"/>
              </a:rPr>
              <a:t>Realizar la predicción de rendimientos medios y potenciales</a:t>
            </a:r>
          </a:p>
        </p:txBody>
      </p:sp>
      <p:sp>
        <p:nvSpPr>
          <p:cNvPr id="12" name="Título 1"/>
          <p:cNvSpPr txBox="1">
            <a:spLocks/>
          </p:cNvSpPr>
          <p:nvPr/>
        </p:nvSpPr>
        <p:spPr>
          <a:xfrm>
            <a:off x="838200" y="365128"/>
            <a:ext cx="3877019" cy="65944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3600" dirty="0" smtClean="0">
                <a:solidFill>
                  <a:srgbClr val="7AC142"/>
                </a:solidFill>
              </a:rPr>
              <a:t>INTRODUCCIÓN</a:t>
            </a:r>
            <a:endParaRPr lang="es-MX" sz="3600" dirty="0">
              <a:solidFill>
                <a:srgbClr val="7AC142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780264" y="6488668"/>
            <a:ext cx="76488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>
                <a:solidFill>
                  <a:srgbClr val="399A4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(Jones et al., 2003), (Hernández et al., 2009), (</a:t>
            </a:r>
            <a:r>
              <a:rPr lang="es-ES" dirty="0" err="1" smtClean="0">
                <a:solidFill>
                  <a:srgbClr val="399A4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Choudhury</a:t>
            </a:r>
            <a:r>
              <a:rPr lang="es-ES" dirty="0" smtClean="0">
                <a:solidFill>
                  <a:srgbClr val="399A4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et al., 2018) </a:t>
            </a:r>
            <a:endParaRPr lang="es-ES" dirty="0"/>
          </a:p>
        </p:txBody>
      </p:sp>
      <p:sp>
        <p:nvSpPr>
          <p:cNvPr id="14" name="TextBox 13"/>
          <p:cNvSpPr txBox="1"/>
          <p:nvPr/>
        </p:nvSpPr>
        <p:spPr>
          <a:xfrm>
            <a:off x="2231280" y="4674530"/>
            <a:ext cx="12794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depende</a:t>
            </a:r>
            <a:endParaRPr lang="es-ES" dirty="0"/>
          </a:p>
        </p:txBody>
      </p:sp>
      <p:sp>
        <p:nvSpPr>
          <p:cNvPr id="6" name="Down Arrow 5"/>
          <p:cNvSpPr/>
          <p:nvPr/>
        </p:nvSpPr>
        <p:spPr>
          <a:xfrm>
            <a:off x="2168532" y="4627084"/>
            <a:ext cx="92754" cy="565550"/>
          </a:xfrm>
          <a:prstGeom prst="downArrow">
            <a:avLst/>
          </a:prstGeom>
          <a:solidFill>
            <a:srgbClr val="C8DFAA"/>
          </a:solidFill>
          <a:ln>
            <a:solidFill>
              <a:srgbClr val="C8DFA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5" name="TextBox 14"/>
          <p:cNvSpPr txBox="1"/>
          <p:nvPr/>
        </p:nvSpPr>
        <p:spPr>
          <a:xfrm>
            <a:off x="1534705" y="5240080"/>
            <a:ext cx="14531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Calibración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7941986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/>
      <p:bldP spid="14" grpId="0"/>
      <p:bldP spid="6" grpId="0" animBg="1"/>
      <p:bldP spid="1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sz="3600" dirty="0" smtClean="0">
                <a:solidFill>
                  <a:srgbClr val="7AC142"/>
                </a:solidFill>
              </a:rPr>
              <a:t>PROBLEMA</a:t>
            </a:r>
            <a:endParaRPr lang="es-MX" sz="3600" dirty="0">
              <a:solidFill>
                <a:srgbClr val="7AC142"/>
              </a:solidFill>
            </a:endParaRPr>
          </a:p>
        </p:txBody>
      </p:sp>
      <p:sp>
        <p:nvSpPr>
          <p:cNvPr id="12" name="Marcador de contenido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10896600" cy="13716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s-ES" dirty="0">
                <a:latin typeface="Arial" panose="020B0604020202020204" pitchFamily="34" charset="0"/>
                <a:cs typeface="Arial" panose="020B0604020202020204" pitchFamily="34" charset="0"/>
              </a:rPr>
              <a:t>¿Cómo </a:t>
            </a:r>
            <a:r>
              <a:rPr lang="es-ES" dirty="0" smtClean="0">
                <a:latin typeface="Arial" panose="020B0604020202020204" pitchFamily="34" charset="0"/>
                <a:cs typeface="Arial" panose="020B0604020202020204" pitchFamily="34" charset="0"/>
              </a:rPr>
              <a:t>garantizar </a:t>
            </a:r>
            <a:r>
              <a:rPr lang="es-ES" dirty="0">
                <a:latin typeface="Arial" panose="020B0604020202020204" pitchFamily="34" charset="0"/>
                <a:cs typeface="Arial" panose="020B0604020202020204" pitchFamily="34" charset="0"/>
              </a:rPr>
              <a:t>un uso eficiente del nitrógeno para incrementar el rendimiento de la variedad de arroz J-104?</a:t>
            </a:r>
          </a:p>
        </p:txBody>
      </p:sp>
      <p:sp>
        <p:nvSpPr>
          <p:cNvPr id="13" name="Título 1"/>
          <p:cNvSpPr txBox="1">
            <a:spLocks/>
          </p:cNvSpPr>
          <p:nvPr/>
        </p:nvSpPr>
        <p:spPr>
          <a:xfrm>
            <a:off x="838200" y="3195412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3600" dirty="0">
                <a:solidFill>
                  <a:srgbClr val="7AC142"/>
                </a:solidFill>
              </a:rPr>
              <a:t>HIPÓTESIS</a:t>
            </a:r>
            <a:endParaRPr lang="es-MX" sz="3600" dirty="0">
              <a:solidFill>
                <a:srgbClr val="7AC142"/>
              </a:solidFill>
            </a:endParaRPr>
          </a:p>
        </p:txBody>
      </p:sp>
      <p:sp>
        <p:nvSpPr>
          <p:cNvPr id="15" name="Marcador de contenido 2"/>
          <p:cNvSpPr txBox="1">
            <a:spLocks/>
          </p:cNvSpPr>
          <p:nvPr/>
        </p:nvSpPr>
        <p:spPr>
          <a:xfrm>
            <a:off x="457199" y="4481172"/>
            <a:ext cx="10463049" cy="1841500"/>
          </a:xfrm>
          <a:prstGeom prst="rect">
            <a:avLst/>
          </a:prstGeom>
        </p:spPr>
        <p:txBody>
          <a:bodyPr vert="horz">
            <a:normAutofit/>
          </a:bodyPr>
          <a:lstStyle>
            <a:lvl1pPr marL="274320" indent="-274320" algn="l" rtl="0" eaLnBrk="1" latinLnBrk="0" hangingPunct="1">
              <a:spcBef>
                <a:spcPts val="600"/>
              </a:spcBef>
              <a:buClr>
                <a:schemeClr val="accent1"/>
              </a:buClr>
              <a:buSzPct val="70000"/>
              <a:buFont typeface="Wingdings"/>
              <a:buChar char="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0000"/>
              <a:buFont typeface="Wingdings 2"/>
              <a:buChar char=""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182880" algn="l" rtl="0" eaLnBrk="1" latinLnBrk="0" hangingPunct="1">
              <a:spcBef>
                <a:spcPct val="20000"/>
              </a:spcBef>
              <a:buClr>
                <a:schemeClr val="accent1">
                  <a:shade val="75000"/>
                </a:schemeClr>
              </a:buClr>
              <a:buSzPct val="60000"/>
              <a:buFont typeface="Wingdings"/>
              <a:buChar char="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720" indent="-182880" algn="l" rtl="0" eaLnBrk="1" latinLnBrk="0" hangingPunct="1">
              <a:spcBef>
                <a:spcPct val="20000"/>
              </a:spcBef>
              <a:buClr>
                <a:schemeClr val="accent1">
                  <a:tint val="60000"/>
                </a:schemeClr>
              </a:buClr>
              <a:buSzPct val="60000"/>
              <a:buFont typeface="Wingdings"/>
              <a:buChar char="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3040" indent="-182880" algn="l" rtl="0" eaLnBrk="1" latinLnBrk="0" hangingPunct="1">
              <a:spcBef>
                <a:spcPct val="20000"/>
              </a:spcBef>
              <a:buClr>
                <a:schemeClr val="accent2">
                  <a:tint val="60000"/>
                </a:schemeClr>
              </a:buClr>
              <a:buSzPct val="68000"/>
              <a:buFont typeface="Wingdings 2"/>
              <a:buChar char="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182880" algn="l" rtl="0" eaLnBrk="1" latinLnBrk="0" hangingPunct="1">
              <a:spcBef>
                <a:spcPct val="20000"/>
              </a:spcBef>
              <a:buClr>
                <a:schemeClr val="accent1"/>
              </a:buClr>
              <a:buChar char="•"/>
              <a:defRPr kumimoji="0"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011680" indent="-182880" algn="l" rtl="0" eaLnBrk="1" latinLnBrk="0" hangingPunct="1">
              <a:spcBef>
                <a:spcPct val="20000"/>
              </a:spcBef>
              <a:buClr>
                <a:schemeClr val="accent1">
                  <a:tint val="60000"/>
                </a:schemeClr>
              </a:buClr>
              <a:buSzPct val="60000"/>
              <a:buFont typeface="Wingdings"/>
              <a:buChar char=""/>
              <a:defRPr kumimoji="0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286000" indent="-182880" algn="l" rtl="0" eaLnBrk="1" latinLnBrk="0" hangingPunct="1">
              <a:spcBef>
                <a:spcPct val="20000"/>
              </a:spcBef>
              <a:buClr>
                <a:schemeClr val="accent2"/>
              </a:buClr>
              <a:buChar char="•"/>
              <a:defRPr kumimoji="0" sz="1400" kern="1200" cap="small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560320" indent="-182880" algn="l" rtl="0" eaLnBrk="1" latinLnBrk="0" hangingPunct="1">
              <a:spcBef>
                <a:spcPct val="20000"/>
              </a:spcBef>
              <a:buClr>
                <a:schemeClr val="accent1">
                  <a:shade val="75000"/>
                </a:schemeClr>
              </a:buClr>
              <a:buChar char="•"/>
              <a:defRPr kumimoji="0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 defTabSz="457200">
              <a:buClr>
                <a:srgbClr val="94C600"/>
              </a:buClr>
              <a:buNone/>
            </a:pPr>
            <a:r>
              <a:rPr lang="es-ES" sz="2800" dirty="0">
                <a:latin typeface="Arial" panose="020B0604020202020204" pitchFamily="34" charset="0"/>
                <a:cs typeface="Arial" panose="020B0604020202020204" pitchFamily="34" charset="0"/>
              </a:rPr>
              <a:t>La estimación de dosis óptimas de fertilización nitrogenada mediante el modelo DSSAT para la variedad de arroz J-104, permite incrementar los rendimientos y la rentabilidad del cultivo.</a:t>
            </a:r>
          </a:p>
        </p:txBody>
      </p:sp>
    </p:spTree>
    <p:extLst>
      <p:ext uri="{BB962C8B-B14F-4D97-AF65-F5344CB8AC3E}">
        <p14:creationId xmlns:p14="http://schemas.microsoft.com/office/powerpoint/2010/main" val="19331903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8200" y="16791"/>
            <a:ext cx="10515600" cy="1325563"/>
          </a:xfrm>
        </p:spPr>
        <p:txBody>
          <a:bodyPr>
            <a:normAutofit/>
          </a:bodyPr>
          <a:lstStyle/>
          <a:p>
            <a:r>
              <a:rPr lang="es-ES" sz="3600" dirty="0" smtClean="0">
                <a:solidFill>
                  <a:srgbClr val="7AC142"/>
                </a:solidFill>
              </a:rPr>
              <a:t>OBJETIVO GENERAL</a:t>
            </a:r>
            <a:endParaRPr lang="es-MX" sz="3600" dirty="0">
              <a:solidFill>
                <a:srgbClr val="7AC142"/>
              </a:solidFill>
            </a:endParaRPr>
          </a:p>
        </p:txBody>
      </p:sp>
      <p:sp>
        <p:nvSpPr>
          <p:cNvPr id="12" name="Marcador de contenido 2"/>
          <p:cNvSpPr>
            <a:spLocks noGrp="1"/>
          </p:cNvSpPr>
          <p:nvPr>
            <p:ph sz="quarter" idx="1"/>
          </p:nvPr>
        </p:nvSpPr>
        <p:spPr>
          <a:xfrm>
            <a:off x="622985" y="2196843"/>
            <a:ext cx="11190073" cy="2325729"/>
          </a:xfrm>
        </p:spPr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es-ES" dirty="0">
                <a:latin typeface="Arial" panose="020B0604020202020204" pitchFamily="34" charset="0"/>
                <a:cs typeface="Arial" panose="020B0604020202020204" pitchFamily="34" charset="0"/>
              </a:rPr>
              <a:t>Aplicar la herramienta de modelación DSSAT para estimar la dosis óptima de fertilizante nitrogenado en función del rendimiento esperado de la variedad de arroz J-104</a:t>
            </a:r>
          </a:p>
        </p:txBody>
      </p:sp>
    </p:spTree>
    <p:extLst>
      <p:ext uri="{BB962C8B-B14F-4D97-AF65-F5344CB8AC3E}">
        <p14:creationId xmlns:p14="http://schemas.microsoft.com/office/powerpoint/2010/main" val="20619826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/>
          <p:cNvSpPr txBox="1">
            <a:spLocks/>
          </p:cNvSpPr>
          <p:nvPr/>
        </p:nvSpPr>
        <p:spPr>
          <a:xfrm>
            <a:off x="638504" y="0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3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7AC142"/>
                </a:solidFill>
                <a:effectLst/>
                <a:uLnTx/>
                <a:uFillTx/>
                <a:latin typeface="Montserrat Light"/>
                <a:ea typeface="+mj-ea"/>
                <a:cs typeface="+mj-cs"/>
              </a:rPr>
              <a:t>OBJETIVOS ESPECÍFICOS</a:t>
            </a:r>
            <a:endParaRPr kumimoji="0" lang="es-MX" sz="3600" b="0" i="0" u="none" strike="noStrike" kern="1200" cap="none" spc="0" normalizeH="0" baseline="0" noProof="0" dirty="0">
              <a:ln>
                <a:noFill/>
              </a:ln>
              <a:solidFill>
                <a:srgbClr val="7AC142"/>
              </a:solidFill>
              <a:effectLst/>
              <a:uLnTx/>
              <a:uFillTx/>
              <a:latin typeface="Montserrat Light"/>
              <a:ea typeface="+mj-ea"/>
              <a:cs typeface="+mj-cs"/>
            </a:endParaRPr>
          </a:p>
        </p:txBody>
      </p:sp>
      <p:sp>
        <p:nvSpPr>
          <p:cNvPr id="5" name="Marcador de contenido 2"/>
          <p:cNvSpPr txBox="1">
            <a:spLocks/>
          </p:cNvSpPr>
          <p:nvPr/>
        </p:nvSpPr>
        <p:spPr>
          <a:xfrm>
            <a:off x="425668" y="1164990"/>
            <a:ext cx="11419491" cy="3528729"/>
          </a:xfrm>
          <a:prstGeom prst="rect">
            <a:avLst/>
          </a:prstGeom>
        </p:spPr>
        <p:txBody>
          <a:bodyPr vert="horz">
            <a:noAutofit/>
          </a:bodyPr>
          <a:lstStyle>
            <a:lvl1pPr marL="274320" indent="-274320" algn="l" rtl="0" eaLnBrk="1" latinLnBrk="0" hangingPunct="1">
              <a:spcBef>
                <a:spcPts val="600"/>
              </a:spcBef>
              <a:buClr>
                <a:schemeClr val="accent1"/>
              </a:buClr>
              <a:buSzPct val="70000"/>
              <a:buFont typeface="Wingdings"/>
              <a:buChar char="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0000"/>
              <a:buFont typeface="Wingdings 2"/>
              <a:buChar char=""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182880" algn="l" rtl="0" eaLnBrk="1" latinLnBrk="0" hangingPunct="1">
              <a:spcBef>
                <a:spcPct val="20000"/>
              </a:spcBef>
              <a:buClr>
                <a:schemeClr val="accent1">
                  <a:shade val="75000"/>
                </a:schemeClr>
              </a:buClr>
              <a:buSzPct val="60000"/>
              <a:buFont typeface="Wingdings"/>
              <a:buChar char="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720" indent="-182880" algn="l" rtl="0" eaLnBrk="1" latinLnBrk="0" hangingPunct="1">
              <a:spcBef>
                <a:spcPct val="20000"/>
              </a:spcBef>
              <a:buClr>
                <a:schemeClr val="accent1">
                  <a:tint val="60000"/>
                </a:schemeClr>
              </a:buClr>
              <a:buSzPct val="60000"/>
              <a:buFont typeface="Wingdings"/>
              <a:buChar char="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3040" indent="-182880" algn="l" rtl="0" eaLnBrk="1" latinLnBrk="0" hangingPunct="1">
              <a:spcBef>
                <a:spcPct val="20000"/>
              </a:spcBef>
              <a:buClr>
                <a:schemeClr val="accent2">
                  <a:tint val="60000"/>
                </a:schemeClr>
              </a:buClr>
              <a:buSzPct val="68000"/>
              <a:buFont typeface="Wingdings 2"/>
              <a:buChar char="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182880" algn="l" rtl="0" eaLnBrk="1" latinLnBrk="0" hangingPunct="1">
              <a:spcBef>
                <a:spcPct val="20000"/>
              </a:spcBef>
              <a:buClr>
                <a:schemeClr val="accent1"/>
              </a:buClr>
              <a:buChar char="•"/>
              <a:defRPr kumimoji="0"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011680" indent="-182880" algn="l" rtl="0" eaLnBrk="1" latinLnBrk="0" hangingPunct="1">
              <a:spcBef>
                <a:spcPct val="20000"/>
              </a:spcBef>
              <a:buClr>
                <a:schemeClr val="accent1">
                  <a:tint val="60000"/>
                </a:schemeClr>
              </a:buClr>
              <a:buSzPct val="60000"/>
              <a:buFont typeface="Wingdings"/>
              <a:buChar char=""/>
              <a:defRPr kumimoji="0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286000" indent="-182880" algn="l" rtl="0" eaLnBrk="1" latinLnBrk="0" hangingPunct="1">
              <a:spcBef>
                <a:spcPct val="20000"/>
              </a:spcBef>
              <a:buClr>
                <a:schemeClr val="accent2"/>
              </a:buClr>
              <a:buChar char="•"/>
              <a:defRPr kumimoji="0" sz="1400" kern="1200" cap="small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560320" indent="-182880" algn="l" rtl="0" eaLnBrk="1" latinLnBrk="0" hangingPunct="1">
              <a:spcBef>
                <a:spcPct val="20000"/>
              </a:spcBef>
              <a:buClr>
                <a:schemeClr val="accent1">
                  <a:shade val="75000"/>
                </a:schemeClr>
              </a:buClr>
              <a:buChar char="•"/>
              <a:defRPr kumimoji="0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2438" indent="-452438" algn="just">
              <a:lnSpc>
                <a:spcPct val="150000"/>
              </a:lnSpc>
              <a:buNone/>
            </a:pPr>
            <a:r>
              <a:rPr lang="es-E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1. Determinar </a:t>
            </a:r>
            <a:r>
              <a:rPr lang="es-ES" sz="2800" dirty="0">
                <a:latin typeface="Arial" panose="020B0604020202020204" pitchFamily="34" charset="0"/>
                <a:cs typeface="Arial" panose="020B0604020202020204" pitchFamily="34" charset="0"/>
              </a:rPr>
              <a:t>los valores de los coeficientes genéticos que describen el comportamiento de la variedad de arroz J-104 en las condiciones de Cuba</a:t>
            </a:r>
            <a:r>
              <a:rPr lang="es-E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s-ES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2438" indent="-452438" algn="just">
              <a:lnSpc>
                <a:spcPct val="150000"/>
              </a:lnSpc>
              <a:buNone/>
            </a:pPr>
            <a:r>
              <a:rPr lang="es-ES" sz="2800" dirty="0">
                <a:latin typeface="Arial" panose="020B0604020202020204" pitchFamily="34" charset="0"/>
                <a:cs typeface="Arial" panose="020B0604020202020204" pitchFamily="34" charset="0"/>
              </a:rPr>
              <a:t>2. Simular el comportamiento del rendimiento de la variedad de arroz J-104 bajo el efecto de diferentes niveles de fertilización nitrogenada.</a:t>
            </a:r>
          </a:p>
          <a:p>
            <a:pPr marL="347663" indent="-347663" algn="just">
              <a:lnSpc>
                <a:spcPct val="150000"/>
              </a:lnSpc>
              <a:buNone/>
            </a:pPr>
            <a:r>
              <a:rPr lang="es-ES" sz="2800" dirty="0">
                <a:latin typeface="Arial" panose="020B0604020202020204" pitchFamily="34" charset="0"/>
                <a:cs typeface="Arial" panose="020B0604020202020204" pitchFamily="34" charset="0"/>
              </a:rPr>
              <a:t>3. Realizar evaluación económica de la propuesta.</a:t>
            </a:r>
          </a:p>
        </p:txBody>
      </p:sp>
    </p:spTree>
    <p:extLst>
      <p:ext uri="{BB962C8B-B14F-4D97-AF65-F5344CB8AC3E}">
        <p14:creationId xmlns:p14="http://schemas.microsoft.com/office/powerpoint/2010/main" val="30563360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155185" y="1173819"/>
            <a:ext cx="1061246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dirty="0">
                <a:latin typeface="Arial" panose="020B0604020202020204" pitchFamily="34" charset="0"/>
                <a:cs typeface="Arial" panose="020B0604020202020204" pitchFamily="34" charset="0"/>
              </a:rPr>
              <a:t>Un modelo de cultivo representa, de manera </a:t>
            </a:r>
            <a:r>
              <a:rPr lang="es-ES" sz="20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sencilla y sintética</a:t>
            </a:r>
            <a:r>
              <a:rPr lang="es-ES" sz="2000" dirty="0">
                <a:latin typeface="Arial" panose="020B0604020202020204" pitchFamily="34" charset="0"/>
                <a:cs typeface="Arial" panose="020B0604020202020204" pitchFamily="34" charset="0"/>
              </a:rPr>
              <a:t>, los procesos </a:t>
            </a:r>
            <a:r>
              <a:rPr lang="es-ES" sz="20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fisiológicos y ecológicos</a:t>
            </a:r>
            <a:r>
              <a:rPr lang="es-ES" sz="2000" dirty="0">
                <a:latin typeface="Arial" panose="020B0604020202020204" pitchFamily="34" charset="0"/>
                <a:cs typeface="Arial" panose="020B0604020202020204" pitchFamily="34" charset="0"/>
              </a:rPr>
              <a:t> del crecimiento y desarrollo de las plantas utilizando </a:t>
            </a:r>
            <a:r>
              <a:rPr lang="es-ES" sz="20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ecuaciones matemáticas</a:t>
            </a:r>
            <a:r>
              <a:rPr lang="es-E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s-E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Left-Right-Up Arrow 2"/>
          <p:cNvSpPr/>
          <p:nvPr/>
        </p:nvSpPr>
        <p:spPr>
          <a:xfrm>
            <a:off x="4283725" y="1949166"/>
            <a:ext cx="3624549" cy="1089567"/>
          </a:xfrm>
          <a:prstGeom prst="leftRightUpArrow">
            <a:avLst/>
          </a:prstGeom>
          <a:solidFill>
            <a:schemeClr val="tx1"/>
          </a:solidFill>
          <a:ln>
            <a:solidFill>
              <a:srgbClr val="399A4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" name="TextBox 4"/>
          <p:cNvSpPr txBox="1"/>
          <p:nvPr/>
        </p:nvSpPr>
        <p:spPr>
          <a:xfrm>
            <a:off x="2710149" y="2624434"/>
            <a:ext cx="133304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Empíricos</a:t>
            </a:r>
            <a:endParaRPr lang="es-E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8148809" y="2618256"/>
            <a:ext cx="16672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Mecanicistas</a:t>
            </a:r>
            <a:endParaRPr lang="es-E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260390" y="3398108"/>
            <a:ext cx="399951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>
                <a:latin typeface="Arial" panose="020B0604020202020204" pitchFamily="34" charset="0"/>
                <a:cs typeface="Arial" panose="020B0604020202020204" pitchFamily="34" charset="0"/>
              </a:rPr>
              <a:t>Son descriptivos.</a:t>
            </a:r>
          </a:p>
          <a:p>
            <a:r>
              <a:rPr lang="es-ES" dirty="0" smtClean="0">
                <a:latin typeface="Arial" panose="020B0604020202020204" pitchFamily="34" charset="0"/>
                <a:cs typeface="Arial" panose="020B0604020202020204" pitchFamily="34" charset="0"/>
              </a:rPr>
              <a:t>No involucran </a:t>
            </a:r>
            <a:r>
              <a:rPr lang="es-ES" dirty="0">
                <a:latin typeface="Arial" panose="020B0604020202020204" pitchFamily="34" charset="0"/>
                <a:cs typeface="Arial" panose="020B0604020202020204" pitchFamily="34" charset="0"/>
              </a:rPr>
              <a:t>procesos </a:t>
            </a:r>
            <a:r>
              <a:rPr lang="es-ES" dirty="0" smtClean="0">
                <a:latin typeface="Arial" panose="020B0604020202020204" pitchFamily="34" charset="0"/>
                <a:cs typeface="Arial" panose="020B0604020202020204" pitchFamily="34" charset="0"/>
              </a:rPr>
              <a:t>fisiológicos.</a:t>
            </a:r>
          </a:p>
          <a:p>
            <a:r>
              <a:rPr lang="es-ES" dirty="0" smtClean="0">
                <a:latin typeface="Arial" panose="020B0604020202020204" pitchFamily="34" charset="0"/>
                <a:cs typeface="Arial" panose="020B0604020202020204" pitchFamily="34" charset="0"/>
              </a:rPr>
              <a:t>Escasa </a:t>
            </a:r>
            <a:r>
              <a:rPr lang="es-ES" dirty="0">
                <a:latin typeface="Arial" panose="020B0604020202020204" pitchFamily="34" charset="0"/>
                <a:cs typeface="Arial" panose="020B0604020202020204" pitchFamily="34" charset="0"/>
              </a:rPr>
              <a:t>capacidad </a:t>
            </a:r>
            <a:r>
              <a:rPr lang="es-ES" dirty="0" smtClean="0">
                <a:latin typeface="Arial" panose="020B0604020202020204" pitchFamily="34" charset="0"/>
                <a:cs typeface="Arial" panose="020B0604020202020204" pitchFamily="34" charset="0"/>
              </a:rPr>
              <a:t>explicativa.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79524" y="3398108"/>
            <a:ext cx="5894173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>
                <a:latin typeface="Arial" panose="020B0604020202020204" pitchFamily="34" charset="0"/>
                <a:cs typeface="Arial" panose="020B0604020202020204" pitchFamily="34" charset="0"/>
              </a:rPr>
              <a:t>Intentan </a:t>
            </a:r>
            <a:r>
              <a:rPr lang="es-ES" dirty="0">
                <a:latin typeface="Arial" panose="020B0604020202020204" pitchFamily="34" charset="0"/>
                <a:cs typeface="Arial" panose="020B0604020202020204" pitchFamily="34" charset="0"/>
              </a:rPr>
              <a:t>describir los posibles mecanismos de los procesos internos y sus interacciones en la vía más </a:t>
            </a:r>
            <a:r>
              <a:rPr lang="es-ES" dirty="0" smtClean="0">
                <a:latin typeface="Arial" panose="020B0604020202020204" pitchFamily="34" charset="0"/>
                <a:cs typeface="Arial" panose="020B0604020202020204" pitchFamily="34" charset="0"/>
              </a:rPr>
              <a:t>fundamental.</a:t>
            </a:r>
          </a:p>
          <a:p>
            <a:r>
              <a:rPr lang="es-ES" dirty="0" smtClean="0">
                <a:latin typeface="Arial" panose="020B0604020202020204" pitchFamily="34" charset="0"/>
                <a:cs typeface="Arial" panose="020B0604020202020204" pitchFamily="34" charset="0"/>
              </a:rPr>
              <a:t>Suministran información </a:t>
            </a:r>
            <a:r>
              <a:rPr lang="es-ES" dirty="0">
                <a:latin typeface="Arial" panose="020B0604020202020204" pitchFamily="34" charset="0"/>
                <a:cs typeface="Arial" panose="020B0604020202020204" pitchFamily="34" charset="0"/>
              </a:rPr>
              <a:t>de los procesos a través de los cuales son gobernados los fenómenos bajo estudio. </a:t>
            </a:r>
            <a:endParaRPr lang="es-ES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ES" dirty="0" smtClean="0">
                <a:latin typeface="Arial" panose="020B0604020202020204" pitchFamily="34" charset="0"/>
                <a:cs typeface="Arial" panose="020B0604020202020204" pitchFamily="34" charset="0"/>
              </a:rPr>
              <a:t>El </a:t>
            </a:r>
            <a:r>
              <a:rPr lang="es-ES" dirty="0">
                <a:latin typeface="Arial" panose="020B0604020202020204" pitchFamily="34" charset="0"/>
                <a:cs typeface="Arial" panose="020B0604020202020204" pitchFamily="34" charset="0"/>
              </a:rPr>
              <a:t>crecimiento del cultivo </a:t>
            </a:r>
            <a:r>
              <a:rPr lang="es-ES" dirty="0" smtClean="0">
                <a:latin typeface="Arial" panose="020B0604020202020204" pitchFamily="34" charset="0"/>
                <a:cs typeface="Arial" panose="020B0604020202020204" pitchFamily="34" charset="0"/>
              </a:rPr>
              <a:t>está </a:t>
            </a:r>
            <a:r>
              <a:rPr lang="es-ES" dirty="0">
                <a:latin typeface="Arial" panose="020B0604020202020204" pitchFamily="34" charset="0"/>
                <a:cs typeface="Arial" panose="020B0604020202020204" pitchFamily="34" charset="0"/>
              </a:rPr>
              <a:t>construido sobre la base del conocimiento de los procesos fisiológicos, físicos y químicos inherentes y el efecto de los factores ambientales sobre estos</a:t>
            </a:r>
            <a:r>
              <a:rPr lang="es-ES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s-E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ítulo 1"/>
          <p:cNvSpPr txBox="1">
            <a:spLocks/>
          </p:cNvSpPr>
          <p:nvPr/>
        </p:nvSpPr>
        <p:spPr>
          <a:xfrm>
            <a:off x="838201" y="365128"/>
            <a:ext cx="4808838" cy="65944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3600" dirty="0" smtClean="0">
                <a:solidFill>
                  <a:srgbClr val="7AC142"/>
                </a:solidFill>
              </a:rPr>
              <a:t>Fundamentos teóricos</a:t>
            </a:r>
            <a:endParaRPr lang="es-MX" sz="3600" dirty="0">
              <a:solidFill>
                <a:srgbClr val="7AC142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9816029" y="1949166"/>
            <a:ext cx="17917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(Gálvez, 2008)</a:t>
            </a:r>
            <a:endParaRPr lang="es-ES" dirty="0"/>
          </a:p>
        </p:txBody>
      </p:sp>
      <p:sp>
        <p:nvSpPr>
          <p:cNvPr id="11" name="TextBox 10"/>
          <p:cNvSpPr txBox="1"/>
          <p:nvPr/>
        </p:nvSpPr>
        <p:spPr>
          <a:xfrm>
            <a:off x="6227330" y="6488668"/>
            <a:ext cx="38429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>
                <a:solidFill>
                  <a:srgbClr val="399A4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(Villegas et al., 2004), (Link, 2005)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3492160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/>
      <p:bldP spid="6" grpId="0"/>
      <p:bldP spid="7" grpId="0"/>
      <p:bldP spid="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65891" y="1342354"/>
            <a:ext cx="6830965" cy="2068384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5" name="Group 4"/>
          <p:cNvGrpSpPr/>
          <p:nvPr/>
        </p:nvGrpSpPr>
        <p:grpSpPr>
          <a:xfrm>
            <a:off x="1603456" y="4699485"/>
            <a:ext cx="8123237" cy="1160462"/>
            <a:chOff x="1603456" y="4699485"/>
            <a:chExt cx="8123237" cy="1160462"/>
          </a:xfrm>
        </p:grpSpPr>
        <p:sp>
          <p:nvSpPr>
            <p:cNvPr id="6" name="Freeform 5"/>
            <p:cNvSpPr/>
            <p:nvPr/>
          </p:nvSpPr>
          <p:spPr>
            <a:xfrm>
              <a:off x="1603456" y="4699485"/>
              <a:ext cx="2901156" cy="1160462"/>
            </a:xfrm>
            <a:custGeom>
              <a:avLst/>
              <a:gdLst>
                <a:gd name="connsiteX0" fmla="*/ 0 w 2901156"/>
                <a:gd name="connsiteY0" fmla="*/ 0 h 1160462"/>
                <a:gd name="connsiteX1" fmla="*/ 2320925 w 2901156"/>
                <a:gd name="connsiteY1" fmla="*/ 0 h 1160462"/>
                <a:gd name="connsiteX2" fmla="*/ 2901156 w 2901156"/>
                <a:gd name="connsiteY2" fmla="*/ 580231 h 1160462"/>
                <a:gd name="connsiteX3" fmla="*/ 2320925 w 2901156"/>
                <a:gd name="connsiteY3" fmla="*/ 1160462 h 1160462"/>
                <a:gd name="connsiteX4" fmla="*/ 0 w 2901156"/>
                <a:gd name="connsiteY4" fmla="*/ 1160462 h 1160462"/>
                <a:gd name="connsiteX5" fmla="*/ 580231 w 2901156"/>
                <a:gd name="connsiteY5" fmla="*/ 580231 h 1160462"/>
                <a:gd name="connsiteX6" fmla="*/ 0 w 2901156"/>
                <a:gd name="connsiteY6" fmla="*/ 0 h 11604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901156" h="1160462">
                  <a:moveTo>
                    <a:pt x="0" y="0"/>
                  </a:moveTo>
                  <a:lnTo>
                    <a:pt x="2320925" y="0"/>
                  </a:lnTo>
                  <a:lnTo>
                    <a:pt x="2901156" y="580231"/>
                  </a:lnTo>
                  <a:lnTo>
                    <a:pt x="2320925" y="1160462"/>
                  </a:lnTo>
                  <a:lnTo>
                    <a:pt x="0" y="1160462"/>
                  </a:lnTo>
                  <a:lnTo>
                    <a:pt x="580231" y="580231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dk2">
                <a:shade val="80000"/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2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80244" tIns="33338" rIns="613569" bIns="33338" numCol="1" spcCol="1270" anchor="ctr" anchorCtr="0">
              <a:noAutofit/>
            </a:bodyPr>
            <a:lstStyle/>
            <a:p>
              <a:pPr lvl="0" algn="ctr" defTabSz="11112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2500" kern="1200" dirty="0" err="1" smtClean="0">
                  <a:solidFill>
                    <a:schemeClr val="bg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Calibración</a:t>
              </a:r>
              <a:endParaRPr lang="en-US" sz="2500" kern="1200" dirty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" name="Freeform 6"/>
            <p:cNvSpPr/>
            <p:nvPr/>
          </p:nvSpPr>
          <p:spPr>
            <a:xfrm>
              <a:off x="4214496" y="4699485"/>
              <a:ext cx="2901156" cy="1160462"/>
            </a:xfrm>
            <a:custGeom>
              <a:avLst/>
              <a:gdLst>
                <a:gd name="connsiteX0" fmla="*/ 0 w 2901156"/>
                <a:gd name="connsiteY0" fmla="*/ 0 h 1160462"/>
                <a:gd name="connsiteX1" fmla="*/ 2320925 w 2901156"/>
                <a:gd name="connsiteY1" fmla="*/ 0 h 1160462"/>
                <a:gd name="connsiteX2" fmla="*/ 2901156 w 2901156"/>
                <a:gd name="connsiteY2" fmla="*/ 580231 h 1160462"/>
                <a:gd name="connsiteX3" fmla="*/ 2320925 w 2901156"/>
                <a:gd name="connsiteY3" fmla="*/ 1160462 h 1160462"/>
                <a:gd name="connsiteX4" fmla="*/ 0 w 2901156"/>
                <a:gd name="connsiteY4" fmla="*/ 1160462 h 1160462"/>
                <a:gd name="connsiteX5" fmla="*/ 580231 w 2901156"/>
                <a:gd name="connsiteY5" fmla="*/ 580231 h 1160462"/>
                <a:gd name="connsiteX6" fmla="*/ 0 w 2901156"/>
                <a:gd name="connsiteY6" fmla="*/ 0 h 11604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901156" h="1160462">
                  <a:moveTo>
                    <a:pt x="0" y="0"/>
                  </a:moveTo>
                  <a:lnTo>
                    <a:pt x="2320925" y="0"/>
                  </a:lnTo>
                  <a:lnTo>
                    <a:pt x="2901156" y="580231"/>
                  </a:lnTo>
                  <a:lnTo>
                    <a:pt x="2320925" y="1160462"/>
                  </a:lnTo>
                  <a:lnTo>
                    <a:pt x="0" y="1160462"/>
                  </a:lnTo>
                  <a:lnTo>
                    <a:pt x="580231" y="580231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dk2">
                <a:shade val="80000"/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2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80244" tIns="33338" rIns="613569" bIns="33338" numCol="1" spcCol="1270" anchor="ctr" anchorCtr="0">
              <a:noAutofit/>
            </a:bodyPr>
            <a:lstStyle/>
            <a:p>
              <a:pPr lvl="0" algn="ctr" defTabSz="11112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2500" kern="1200" dirty="0" err="1" smtClean="0">
                  <a:solidFill>
                    <a:schemeClr val="bg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Validación</a:t>
              </a:r>
              <a:endParaRPr lang="en-US" sz="2500" kern="1200" dirty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" name="Freeform 7"/>
            <p:cNvSpPr/>
            <p:nvPr/>
          </p:nvSpPr>
          <p:spPr>
            <a:xfrm>
              <a:off x="6825537" y="4699485"/>
              <a:ext cx="2901156" cy="1160462"/>
            </a:xfrm>
            <a:custGeom>
              <a:avLst/>
              <a:gdLst>
                <a:gd name="connsiteX0" fmla="*/ 0 w 2901156"/>
                <a:gd name="connsiteY0" fmla="*/ 0 h 1160462"/>
                <a:gd name="connsiteX1" fmla="*/ 2320925 w 2901156"/>
                <a:gd name="connsiteY1" fmla="*/ 0 h 1160462"/>
                <a:gd name="connsiteX2" fmla="*/ 2901156 w 2901156"/>
                <a:gd name="connsiteY2" fmla="*/ 580231 h 1160462"/>
                <a:gd name="connsiteX3" fmla="*/ 2320925 w 2901156"/>
                <a:gd name="connsiteY3" fmla="*/ 1160462 h 1160462"/>
                <a:gd name="connsiteX4" fmla="*/ 0 w 2901156"/>
                <a:gd name="connsiteY4" fmla="*/ 1160462 h 1160462"/>
                <a:gd name="connsiteX5" fmla="*/ 580231 w 2901156"/>
                <a:gd name="connsiteY5" fmla="*/ 580231 h 1160462"/>
                <a:gd name="connsiteX6" fmla="*/ 0 w 2901156"/>
                <a:gd name="connsiteY6" fmla="*/ 0 h 11604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901156" h="1160462">
                  <a:moveTo>
                    <a:pt x="0" y="0"/>
                  </a:moveTo>
                  <a:lnTo>
                    <a:pt x="2320925" y="0"/>
                  </a:lnTo>
                  <a:lnTo>
                    <a:pt x="2901156" y="580231"/>
                  </a:lnTo>
                  <a:lnTo>
                    <a:pt x="2320925" y="1160462"/>
                  </a:lnTo>
                  <a:lnTo>
                    <a:pt x="0" y="1160462"/>
                  </a:lnTo>
                  <a:lnTo>
                    <a:pt x="580231" y="580231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dk2">
                <a:shade val="80000"/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2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80244" tIns="33338" rIns="613569" bIns="33338" numCol="1" spcCol="1270" anchor="ctr" anchorCtr="0">
              <a:noAutofit/>
            </a:bodyPr>
            <a:lstStyle/>
            <a:p>
              <a:pPr lvl="0" algn="ctr" defTabSz="11112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2500" kern="1200" dirty="0" err="1" smtClean="0">
                  <a:solidFill>
                    <a:schemeClr val="bg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Simulación</a:t>
              </a:r>
              <a:endParaRPr lang="en-US" sz="2500" kern="1200" dirty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10" name="Título 1"/>
          <p:cNvSpPr txBox="1">
            <a:spLocks/>
          </p:cNvSpPr>
          <p:nvPr/>
        </p:nvSpPr>
        <p:spPr>
          <a:xfrm>
            <a:off x="838201" y="365128"/>
            <a:ext cx="4808838" cy="65944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3600" dirty="0" smtClean="0">
                <a:solidFill>
                  <a:srgbClr val="7AC142"/>
                </a:solidFill>
              </a:rPr>
              <a:t>Fundamentos teóricos</a:t>
            </a:r>
            <a:endParaRPr lang="es-MX" sz="3600" dirty="0">
              <a:solidFill>
                <a:srgbClr val="7AC142"/>
              </a:solidFill>
            </a:endParaRPr>
          </a:p>
        </p:txBody>
      </p:sp>
      <p:sp>
        <p:nvSpPr>
          <p:cNvPr id="2" name="Left Brace 1"/>
          <p:cNvSpPr/>
          <p:nvPr/>
        </p:nvSpPr>
        <p:spPr>
          <a:xfrm rot="5400000">
            <a:off x="5429268" y="-97288"/>
            <a:ext cx="471615" cy="8123236"/>
          </a:xfrm>
          <a:prstGeom prst="leftBrace">
            <a:avLst/>
          </a:prstGeom>
          <a:ln>
            <a:solidFill>
              <a:srgbClr val="399A4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360289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31754680"/>
              </p:ext>
            </p:extLst>
          </p:nvPr>
        </p:nvGraphicFramePr>
        <p:xfrm>
          <a:off x="420130" y="1280952"/>
          <a:ext cx="11219935" cy="5305198"/>
        </p:xfrm>
        <a:graphic>
          <a:graphicData uri="http://schemas.openxmlformats.org/drawingml/2006/table">
            <a:tbl>
              <a:tblPr firstRow="1" bandRow="1"/>
              <a:tblGrid>
                <a:gridCol w="1408670">
                  <a:extLst>
                    <a:ext uri="{9D8B030D-6E8A-4147-A177-3AD203B41FA5}">
                      <a16:colId xmlns:a16="http://schemas.microsoft.com/office/drawing/2014/main" val="3611950100"/>
                    </a:ext>
                  </a:extLst>
                </a:gridCol>
                <a:gridCol w="8637373">
                  <a:extLst>
                    <a:ext uri="{9D8B030D-6E8A-4147-A177-3AD203B41FA5}">
                      <a16:colId xmlns:a16="http://schemas.microsoft.com/office/drawing/2014/main" val="4143147518"/>
                    </a:ext>
                  </a:extLst>
                </a:gridCol>
                <a:gridCol w="1173892">
                  <a:extLst>
                    <a:ext uri="{9D8B030D-6E8A-4147-A177-3AD203B41FA5}">
                      <a16:colId xmlns:a16="http://schemas.microsoft.com/office/drawing/2014/main" val="555064612"/>
                    </a:ext>
                  </a:extLst>
                </a:gridCol>
              </a:tblGrid>
              <a:tr h="436006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8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</a:rPr>
                        <a:t>Coeficiente</a:t>
                      </a:r>
                      <a:endParaRPr lang="es-ES" sz="18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</a:endParaRPr>
                    </a:p>
                  </a:txBody>
                  <a:tcPr marL="37512" marR="37512" marT="0" marB="0">
                    <a:lnL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38135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8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</a:rPr>
                        <a:t>Definición</a:t>
                      </a:r>
                      <a:endParaRPr lang="es-ES" sz="18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</a:endParaRPr>
                    </a:p>
                  </a:txBody>
                  <a:tcPr marL="37512" marR="37512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38135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8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</a:rPr>
                        <a:t>Unidad</a:t>
                      </a:r>
                      <a:endParaRPr lang="es-ES" sz="18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</a:endParaRPr>
                    </a:p>
                  </a:txBody>
                  <a:tcPr marL="37512" marR="37512" marT="0" marB="0">
                    <a:lnL>
                      <a:noFill/>
                    </a:lnL>
                    <a:lnR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3813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59327451"/>
                  </a:ext>
                </a:extLst>
              </a:tr>
              <a:tr h="635957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</a:rPr>
                        <a:t>P1</a:t>
                      </a:r>
                    </a:p>
                  </a:txBody>
                  <a:tcPr marL="37512" marR="37512" marT="0" marB="0">
                    <a:lnL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9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</a:rPr>
                        <a:t>Grados días de calor acumulado a partir de la emergencia de las plántulas durante el cual la planta de arroz no responde a los cambios en el </a:t>
                      </a:r>
                      <a:r>
                        <a:rPr lang="es-ES" sz="120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</a:rPr>
                        <a:t>fotoperíodo</a:t>
                      </a:r>
                      <a:r>
                        <a:rPr lang="es-ES" sz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</a:rPr>
                        <a:t>. </a:t>
                      </a:r>
                    </a:p>
                  </a:txBody>
                  <a:tcPr marL="37512" marR="37512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9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2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</a:rPr>
                        <a:t>ºC </a:t>
                      </a:r>
                    </a:p>
                  </a:txBody>
                  <a:tcPr marL="37512" marR="37512" marT="0" marB="0">
                    <a:lnL>
                      <a:noFill/>
                    </a:lnL>
                    <a:lnR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0143164"/>
                  </a:ext>
                </a:extLst>
              </a:tr>
              <a:tr h="476968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</a:rPr>
                        <a:t>P2O</a:t>
                      </a:r>
                    </a:p>
                  </a:txBody>
                  <a:tcPr marL="37512" marR="37512" marT="0" marB="0">
                    <a:lnL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9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20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</a:rPr>
                        <a:t>Fotoperíodo</a:t>
                      </a:r>
                      <a:r>
                        <a:rPr lang="es-ES" sz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</a:rPr>
                        <a:t> crítico o la duración más larga del día en la que el desarrollo ocurre a una velocidad máxima.</a:t>
                      </a:r>
                    </a:p>
                  </a:txBody>
                  <a:tcPr marL="37512" marR="37512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9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2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</a:rPr>
                        <a:t>Horas (h)</a:t>
                      </a:r>
                    </a:p>
                  </a:txBody>
                  <a:tcPr marL="37512" marR="37512" marT="0" marB="0">
                    <a:lnL>
                      <a:noFill/>
                    </a:lnL>
                    <a:lnR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99094881"/>
                  </a:ext>
                </a:extLst>
              </a:tr>
              <a:tr h="581341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</a:rPr>
                        <a:t>P2R</a:t>
                      </a:r>
                    </a:p>
                  </a:txBody>
                  <a:tcPr marL="37512" marR="37512" marT="0" marB="0">
                    <a:lnL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9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</a:rPr>
                        <a:t>Grado en que el desarrollo </a:t>
                      </a:r>
                      <a:r>
                        <a:rPr lang="es-ES" sz="120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</a:rPr>
                        <a:t>fásico</a:t>
                      </a:r>
                      <a:r>
                        <a:rPr lang="es-ES" sz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</a:rPr>
                        <a:t> que conduce a la iniciación de la panícula se retrasa por cada hora de incremento en el </a:t>
                      </a:r>
                      <a:r>
                        <a:rPr lang="es-ES" sz="120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</a:rPr>
                        <a:t>fotoperíodo</a:t>
                      </a:r>
                      <a:r>
                        <a:rPr lang="es-ES" sz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</a:rPr>
                        <a:t> por encima de P2O.</a:t>
                      </a:r>
                    </a:p>
                  </a:txBody>
                  <a:tcPr marL="37512" marR="37512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9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2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</a:rPr>
                        <a:t>ºC </a:t>
                      </a:r>
                    </a:p>
                  </a:txBody>
                  <a:tcPr marL="37512" marR="37512" marT="0" marB="0">
                    <a:lnL>
                      <a:noFill/>
                    </a:lnL>
                    <a:lnR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87664762"/>
                  </a:ext>
                </a:extLst>
              </a:tr>
              <a:tr h="317978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2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</a:rPr>
                        <a:t>P5</a:t>
                      </a:r>
                    </a:p>
                  </a:txBody>
                  <a:tcPr marL="37512" marR="37512" marT="0" marB="0">
                    <a:lnL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9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</a:rPr>
                        <a:t>Grados días de calor acumulado desde el comienzo de llenado del grano hasta la madurez fisiológica.</a:t>
                      </a:r>
                    </a:p>
                  </a:txBody>
                  <a:tcPr marL="37512" marR="37512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9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2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</a:rPr>
                        <a:t>ºC</a:t>
                      </a:r>
                    </a:p>
                  </a:txBody>
                  <a:tcPr marL="37512" marR="37512" marT="0" marB="0">
                    <a:lnL>
                      <a:noFill/>
                    </a:lnL>
                    <a:lnR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02082554"/>
                  </a:ext>
                </a:extLst>
              </a:tr>
              <a:tr h="581341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</a:rPr>
                        <a:t>G1</a:t>
                      </a:r>
                    </a:p>
                  </a:txBody>
                  <a:tcPr marL="37512" marR="37512" marT="0" marB="0">
                    <a:lnL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9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</a:rPr>
                        <a:t>Número de espiguillas, potencial estimado a partir del número de espiguillas por gramo de peso seco del </a:t>
                      </a:r>
                      <a:r>
                        <a:rPr lang="es-ES" sz="120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</a:rPr>
                        <a:t>culmo</a:t>
                      </a:r>
                      <a:r>
                        <a:rPr lang="es-ES" sz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</a:rPr>
                        <a:t> principal en antesis. Un valor típico es 55.</a:t>
                      </a:r>
                    </a:p>
                  </a:txBody>
                  <a:tcPr marL="37512" marR="37512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9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</a:rPr>
                        <a:t>Espiguillas por gramos</a:t>
                      </a:r>
                    </a:p>
                  </a:txBody>
                  <a:tcPr marL="37512" marR="37512" marT="0" marB="0">
                    <a:lnL>
                      <a:noFill/>
                    </a:lnL>
                    <a:lnR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32358197"/>
                  </a:ext>
                </a:extLst>
              </a:tr>
              <a:tr h="581341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2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</a:rPr>
                        <a:t>G2</a:t>
                      </a:r>
                    </a:p>
                  </a:txBody>
                  <a:tcPr marL="37512" marR="37512" marT="0" marB="0">
                    <a:lnL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9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</a:rPr>
                        <a:t>Peso de un grano en condiciones ideales de cultivo, es decir, luz, agua y nutrientes no limitantes y ausencia de plagas y enfermedades.</a:t>
                      </a:r>
                    </a:p>
                  </a:txBody>
                  <a:tcPr marL="37512" marR="37512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9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</a:rPr>
                        <a:t>gramos</a:t>
                      </a:r>
                    </a:p>
                  </a:txBody>
                  <a:tcPr marL="37512" marR="37512" marT="0" marB="0">
                    <a:lnL>
                      <a:noFill/>
                    </a:lnL>
                    <a:lnR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53335798"/>
                  </a:ext>
                </a:extLst>
              </a:tr>
              <a:tr h="581341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2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</a:rPr>
                        <a:t>G3</a:t>
                      </a:r>
                    </a:p>
                  </a:txBody>
                  <a:tcPr marL="37512" marR="37512" marT="0" marB="0">
                    <a:lnL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9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</a:rPr>
                        <a:t>Coeficiente de </a:t>
                      </a:r>
                      <a:r>
                        <a:rPr lang="es-ES" sz="120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</a:rPr>
                        <a:t>ahijamiento</a:t>
                      </a:r>
                      <a:r>
                        <a:rPr lang="es-ES" sz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</a:rPr>
                        <a:t> relativo al cultivar IR64 bajo condiciones ideales. Un cultivar de </a:t>
                      </a:r>
                      <a:r>
                        <a:rPr lang="es-ES" sz="120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</a:rPr>
                        <a:t>ahijamiento</a:t>
                      </a:r>
                      <a:r>
                        <a:rPr lang="es-ES" sz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</a:rPr>
                        <a:t> más alto tendría un coeficiente mayor que 1,0.</a:t>
                      </a:r>
                    </a:p>
                  </a:txBody>
                  <a:tcPr marL="37512" marR="37512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9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</a:rPr>
                        <a:t>-</a:t>
                      </a:r>
                    </a:p>
                  </a:txBody>
                  <a:tcPr marL="37512" marR="37512" marT="0" marB="0">
                    <a:lnL>
                      <a:noFill/>
                    </a:lnL>
                    <a:lnR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55733365"/>
                  </a:ext>
                </a:extLst>
              </a:tr>
              <a:tr h="1112925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2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</a:rPr>
                        <a:t>G4</a:t>
                      </a:r>
                    </a:p>
                  </a:txBody>
                  <a:tcPr marL="37512" marR="37512" marT="0" marB="0">
                    <a:lnL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9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</a:rPr>
                        <a:t>Coeficiente de tolerancia de temperatura, usualmente 1,0 para las variedades cultivadas en ambientes normales. G4 para el cultivo de arroz tipo japónica en un ambiente más cálido sería 1,0 o mayor. Del mismo modo, el valor de G4 para el arroz tipo índica en ambientes o temporadas muy fríos sería menor que 1,0.</a:t>
                      </a:r>
                    </a:p>
                  </a:txBody>
                  <a:tcPr marL="37512" marR="37512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9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</a:rPr>
                        <a:t>-</a:t>
                      </a:r>
                    </a:p>
                  </a:txBody>
                  <a:tcPr marL="37512" marR="37512" marT="0" marB="0">
                    <a:lnL>
                      <a:noFill/>
                    </a:lnL>
                    <a:lnR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50424420"/>
                  </a:ext>
                </a:extLst>
              </a:tr>
            </a:tbl>
          </a:graphicData>
        </a:graphic>
      </p:graphicFrame>
      <p:sp>
        <p:nvSpPr>
          <p:cNvPr id="4" name="Título 1"/>
          <p:cNvSpPr txBox="1">
            <a:spLocks/>
          </p:cNvSpPr>
          <p:nvPr/>
        </p:nvSpPr>
        <p:spPr>
          <a:xfrm>
            <a:off x="838201" y="365128"/>
            <a:ext cx="4808838" cy="65944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3600" dirty="0" smtClean="0">
                <a:solidFill>
                  <a:srgbClr val="7AC142"/>
                </a:solidFill>
              </a:rPr>
              <a:t>Fundamentos teóricos</a:t>
            </a:r>
            <a:endParaRPr lang="es-MX" sz="3600" dirty="0">
              <a:solidFill>
                <a:srgbClr val="7AC142"/>
              </a:solidFill>
            </a:endParaRPr>
          </a:p>
        </p:txBody>
      </p:sp>
      <p:sp>
        <p:nvSpPr>
          <p:cNvPr id="2" name="Oval 1"/>
          <p:cNvSpPr/>
          <p:nvPr/>
        </p:nvSpPr>
        <p:spPr>
          <a:xfrm>
            <a:off x="259490" y="1569309"/>
            <a:ext cx="580768" cy="2150076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" name="Right Arrow 5"/>
          <p:cNvSpPr/>
          <p:nvPr/>
        </p:nvSpPr>
        <p:spPr>
          <a:xfrm rot="19556813">
            <a:off x="739346" y="1594022"/>
            <a:ext cx="718750" cy="185351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7" name="TextBox 6"/>
          <p:cNvSpPr txBox="1"/>
          <p:nvPr/>
        </p:nvSpPr>
        <p:spPr>
          <a:xfrm>
            <a:off x="1098721" y="1159272"/>
            <a:ext cx="31396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Aspectos fenológicos</a:t>
            </a:r>
            <a:endParaRPr lang="es-ES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Oval 7"/>
          <p:cNvSpPr/>
          <p:nvPr/>
        </p:nvSpPr>
        <p:spPr>
          <a:xfrm>
            <a:off x="284203" y="3719385"/>
            <a:ext cx="543697" cy="2162431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" name="Right Arrow 8"/>
          <p:cNvSpPr/>
          <p:nvPr/>
        </p:nvSpPr>
        <p:spPr>
          <a:xfrm rot="1807849">
            <a:off x="614183" y="5916999"/>
            <a:ext cx="699288" cy="172994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0" name="TextBox 9"/>
          <p:cNvSpPr txBox="1"/>
          <p:nvPr/>
        </p:nvSpPr>
        <p:spPr>
          <a:xfrm>
            <a:off x="1188873" y="6140869"/>
            <a:ext cx="26911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Rendimiento potencial</a:t>
            </a:r>
            <a:endParaRPr lang="es-ES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787796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6" grpId="0" animBg="1"/>
      <p:bldP spid="7" grpId="0"/>
      <p:bldP spid="8" grpId="0" animBg="1"/>
      <p:bldP spid="9" grpId="0" animBg="1"/>
      <p:bldP spid="10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/>
        </p:nvGrpSpPr>
        <p:grpSpPr>
          <a:xfrm>
            <a:off x="1961802" y="2108799"/>
            <a:ext cx="8123237" cy="1160462"/>
            <a:chOff x="2530213" y="1132615"/>
            <a:chExt cx="8123237" cy="1160462"/>
          </a:xfrm>
        </p:grpSpPr>
        <p:sp>
          <p:nvSpPr>
            <p:cNvPr id="7" name="Freeform 6"/>
            <p:cNvSpPr/>
            <p:nvPr/>
          </p:nvSpPr>
          <p:spPr>
            <a:xfrm>
              <a:off x="2530213" y="1132615"/>
              <a:ext cx="2901156" cy="1160462"/>
            </a:xfrm>
            <a:custGeom>
              <a:avLst/>
              <a:gdLst>
                <a:gd name="connsiteX0" fmla="*/ 0 w 2901156"/>
                <a:gd name="connsiteY0" fmla="*/ 0 h 1160462"/>
                <a:gd name="connsiteX1" fmla="*/ 2320925 w 2901156"/>
                <a:gd name="connsiteY1" fmla="*/ 0 h 1160462"/>
                <a:gd name="connsiteX2" fmla="*/ 2901156 w 2901156"/>
                <a:gd name="connsiteY2" fmla="*/ 580231 h 1160462"/>
                <a:gd name="connsiteX3" fmla="*/ 2320925 w 2901156"/>
                <a:gd name="connsiteY3" fmla="*/ 1160462 h 1160462"/>
                <a:gd name="connsiteX4" fmla="*/ 0 w 2901156"/>
                <a:gd name="connsiteY4" fmla="*/ 1160462 h 1160462"/>
                <a:gd name="connsiteX5" fmla="*/ 580231 w 2901156"/>
                <a:gd name="connsiteY5" fmla="*/ 580231 h 1160462"/>
                <a:gd name="connsiteX6" fmla="*/ 0 w 2901156"/>
                <a:gd name="connsiteY6" fmla="*/ 0 h 11604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901156" h="1160462">
                  <a:moveTo>
                    <a:pt x="0" y="0"/>
                  </a:moveTo>
                  <a:lnTo>
                    <a:pt x="2320925" y="0"/>
                  </a:lnTo>
                  <a:lnTo>
                    <a:pt x="2901156" y="580231"/>
                  </a:lnTo>
                  <a:lnTo>
                    <a:pt x="2320925" y="1160462"/>
                  </a:lnTo>
                  <a:lnTo>
                    <a:pt x="0" y="1160462"/>
                  </a:lnTo>
                  <a:lnTo>
                    <a:pt x="580231" y="580231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dk2">
                <a:shade val="80000"/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2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80244" tIns="33338" rIns="613569" bIns="33338" numCol="1" spcCol="1270" anchor="ctr" anchorCtr="0">
              <a:noAutofit/>
            </a:bodyPr>
            <a:lstStyle/>
            <a:p>
              <a:pPr lvl="0" algn="ctr" defTabSz="11112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2500" kern="1200" dirty="0" err="1" smtClean="0">
                  <a:solidFill>
                    <a:schemeClr val="bg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Calibración</a:t>
              </a:r>
              <a:endParaRPr lang="en-US" sz="2500" kern="1200" dirty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" name="Freeform 7"/>
            <p:cNvSpPr/>
            <p:nvPr/>
          </p:nvSpPr>
          <p:spPr>
            <a:xfrm>
              <a:off x="5141253" y="1132615"/>
              <a:ext cx="2901156" cy="1160462"/>
            </a:xfrm>
            <a:custGeom>
              <a:avLst/>
              <a:gdLst>
                <a:gd name="connsiteX0" fmla="*/ 0 w 2901156"/>
                <a:gd name="connsiteY0" fmla="*/ 0 h 1160462"/>
                <a:gd name="connsiteX1" fmla="*/ 2320925 w 2901156"/>
                <a:gd name="connsiteY1" fmla="*/ 0 h 1160462"/>
                <a:gd name="connsiteX2" fmla="*/ 2901156 w 2901156"/>
                <a:gd name="connsiteY2" fmla="*/ 580231 h 1160462"/>
                <a:gd name="connsiteX3" fmla="*/ 2320925 w 2901156"/>
                <a:gd name="connsiteY3" fmla="*/ 1160462 h 1160462"/>
                <a:gd name="connsiteX4" fmla="*/ 0 w 2901156"/>
                <a:gd name="connsiteY4" fmla="*/ 1160462 h 1160462"/>
                <a:gd name="connsiteX5" fmla="*/ 580231 w 2901156"/>
                <a:gd name="connsiteY5" fmla="*/ 580231 h 1160462"/>
                <a:gd name="connsiteX6" fmla="*/ 0 w 2901156"/>
                <a:gd name="connsiteY6" fmla="*/ 0 h 11604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901156" h="1160462">
                  <a:moveTo>
                    <a:pt x="0" y="0"/>
                  </a:moveTo>
                  <a:lnTo>
                    <a:pt x="2320925" y="0"/>
                  </a:lnTo>
                  <a:lnTo>
                    <a:pt x="2901156" y="580231"/>
                  </a:lnTo>
                  <a:lnTo>
                    <a:pt x="2320925" y="1160462"/>
                  </a:lnTo>
                  <a:lnTo>
                    <a:pt x="0" y="1160462"/>
                  </a:lnTo>
                  <a:lnTo>
                    <a:pt x="580231" y="580231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dk2">
                <a:shade val="80000"/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2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80244" tIns="33338" rIns="613569" bIns="33338" numCol="1" spcCol="1270" anchor="ctr" anchorCtr="0">
              <a:noAutofit/>
            </a:bodyPr>
            <a:lstStyle/>
            <a:p>
              <a:pPr lvl="0" algn="ctr" defTabSz="11112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2500" kern="1200" dirty="0" err="1" smtClean="0">
                  <a:solidFill>
                    <a:schemeClr val="bg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Validación</a:t>
              </a:r>
              <a:endParaRPr lang="en-US" sz="2500" kern="1200" dirty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" name="Freeform 8"/>
            <p:cNvSpPr/>
            <p:nvPr/>
          </p:nvSpPr>
          <p:spPr>
            <a:xfrm>
              <a:off x="7752294" y="1132615"/>
              <a:ext cx="2901156" cy="1160462"/>
            </a:xfrm>
            <a:custGeom>
              <a:avLst/>
              <a:gdLst>
                <a:gd name="connsiteX0" fmla="*/ 0 w 2901156"/>
                <a:gd name="connsiteY0" fmla="*/ 0 h 1160462"/>
                <a:gd name="connsiteX1" fmla="*/ 2320925 w 2901156"/>
                <a:gd name="connsiteY1" fmla="*/ 0 h 1160462"/>
                <a:gd name="connsiteX2" fmla="*/ 2901156 w 2901156"/>
                <a:gd name="connsiteY2" fmla="*/ 580231 h 1160462"/>
                <a:gd name="connsiteX3" fmla="*/ 2320925 w 2901156"/>
                <a:gd name="connsiteY3" fmla="*/ 1160462 h 1160462"/>
                <a:gd name="connsiteX4" fmla="*/ 0 w 2901156"/>
                <a:gd name="connsiteY4" fmla="*/ 1160462 h 1160462"/>
                <a:gd name="connsiteX5" fmla="*/ 580231 w 2901156"/>
                <a:gd name="connsiteY5" fmla="*/ 580231 h 1160462"/>
                <a:gd name="connsiteX6" fmla="*/ 0 w 2901156"/>
                <a:gd name="connsiteY6" fmla="*/ 0 h 11604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901156" h="1160462">
                  <a:moveTo>
                    <a:pt x="0" y="0"/>
                  </a:moveTo>
                  <a:lnTo>
                    <a:pt x="2320925" y="0"/>
                  </a:lnTo>
                  <a:lnTo>
                    <a:pt x="2901156" y="580231"/>
                  </a:lnTo>
                  <a:lnTo>
                    <a:pt x="2320925" y="1160462"/>
                  </a:lnTo>
                  <a:lnTo>
                    <a:pt x="0" y="1160462"/>
                  </a:lnTo>
                  <a:lnTo>
                    <a:pt x="580231" y="580231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dk2">
                <a:shade val="80000"/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2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80244" tIns="33338" rIns="613569" bIns="33338" numCol="1" spcCol="1270" anchor="ctr" anchorCtr="0">
              <a:noAutofit/>
            </a:bodyPr>
            <a:lstStyle/>
            <a:p>
              <a:pPr lvl="0" algn="ctr" defTabSz="11112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2500" kern="1200" dirty="0" err="1" smtClean="0">
                  <a:solidFill>
                    <a:schemeClr val="bg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Simulación</a:t>
              </a:r>
              <a:endParaRPr lang="en-US" sz="2500" kern="1200" dirty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4" name="Título 1"/>
          <p:cNvSpPr txBox="1">
            <a:spLocks/>
          </p:cNvSpPr>
          <p:nvPr/>
        </p:nvSpPr>
        <p:spPr>
          <a:xfrm>
            <a:off x="838200" y="365128"/>
            <a:ext cx="6032157" cy="65944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3600" dirty="0" smtClean="0">
                <a:solidFill>
                  <a:srgbClr val="7AC142"/>
                </a:solidFill>
              </a:rPr>
              <a:t>MATERIALES Y MÉTODOS</a:t>
            </a:r>
            <a:endParaRPr lang="es-MX" sz="3600" dirty="0">
              <a:solidFill>
                <a:srgbClr val="7AC142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186642" y="3723166"/>
            <a:ext cx="2451475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Primera Etapa</a:t>
            </a:r>
          </a:p>
          <a:p>
            <a:endParaRPr lang="es-ES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s-ES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Obtener los valores de los coeficientes genéticos</a:t>
            </a:r>
            <a:endParaRPr lang="es-ES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800636" y="3723166"/>
            <a:ext cx="366765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Segunda Etapa</a:t>
            </a:r>
          </a:p>
          <a:p>
            <a:endParaRPr lang="es-ES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s-ES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Simular el rendimiento al utilizar diferentes dosis de nitrógeno</a:t>
            </a:r>
          </a:p>
          <a:p>
            <a:pPr algn="ctr"/>
            <a:endParaRPr lang="es-ES" dirty="0" smtClean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s-ES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Realizar la evaluación económica</a:t>
            </a:r>
            <a:endParaRPr lang="es-ES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Oval 1"/>
          <p:cNvSpPr/>
          <p:nvPr/>
        </p:nvSpPr>
        <p:spPr>
          <a:xfrm>
            <a:off x="1680519" y="1816443"/>
            <a:ext cx="3182439" cy="1853514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0" name="Oval 9"/>
          <p:cNvSpPr/>
          <p:nvPr/>
        </p:nvSpPr>
        <p:spPr>
          <a:xfrm>
            <a:off x="6902599" y="1816443"/>
            <a:ext cx="3182439" cy="1853514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565179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1" grpId="0"/>
      <p:bldP spid="2" grpId="0" animBg="1"/>
      <p:bldP spid="10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/>
          <p:cNvSpPr txBox="1">
            <a:spLocks/>
          </p:cNvSpPr>
          <p:nvPr/>
        </p:nvSpPr>
        <p:spPr>
          <a:xfrm>
            <a:off x="838200" y="365128"/>
            <a:ext cx="6032157" cy="65944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3600" dirty="0" smtClean="0">
                <a:solidFill>
                  <a:srgbClr val="7AC142"/>
                </a:solidFill>
              </a:rPr>
              <a:t>MATERIALES Y MÉTODOS</a:t>
            </a:r>
            <a:endParaRPr lang="es-MX" sz="3600" dirty="0">
              <a:solidFill>
                <a:srgbClr val="7AC142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836955" y="4005949"/>
            <a:ext cx="12974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>
                <a:latin typeface="Arial" panose="020B0604020202020204" pitchFamily="34" charset="0"/>
                <a:cs typeface="Arial" panose="020B0604020202020204" pitchFamily="34" charset="0"/>
              </a:rPr>
              <a:t>Se evaluó</a:t>
            </a:r>
            <a:endParaRPr lang="es-E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030560" y="4005949"/>
            <a:ext cx="12974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>
                <a:latin typeface="Arial" panose="020B0604020202020204" pitchFamily="34" charset="0"/>
                <a:cs typeface="Arial" panose="020B0604020202020204" pitchFamily="34" charset="0"/>
              </a:rPr>
              <a:t>Se registró</a:t>
            </a:r>
            <a:endParaRPr lang="es-E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5419" y="1431965"/>
            <a:ext cx="2645141" cy="2351255"/>
          </a:xfrm>
          <a:prstGeom prst="rect">
            <a:avLst/>
          </a:prstGeom>
        </p:spPr>
      </p:pic>
      <p:sp>
        <p:nvSpPr>
          <p:cNvPr id="13" name="7 CuadroTexto"/>
          <p:cNvSpPr txBox="1"/>
          <p:nvPr/>
        </p:nvSpPr>
        <p:spPr>
          <a:xfrm>
            <a:off x="385419" y="3865871"/>
            <a:ext cx="254388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UCTB Los Palacios</a:t>
            </a:r>
          </a:p>
          <a:p>
            <a:r>
              <a:rPr lang="es-ES" dirty="0"/>
              <a:t>22°44’ </a:t>
            </a:r>
            <a:r>
              <a:rPr lang="es-ES" dirty="0" smtClean="0"/>
              <a:t>Norte</a:t>
            </a:r>
          </a:p>
          <a:p>
            <a:r>
              <a:rPr lang="es-ES" dirty="0" smtClean="0"/>
              <a:t>83°45</a:t>
            </a:r>
            <a:r>
              <a:rPr lang="es-ES" dirty="0"/>
              <a:t>’ </a:t>
            </a:r>
            <a:r>
              <a:rPr lang="es-ES" dirty="0" smtClean="0"/>
              <a:t>Oeste</a:t>
            </a:r>
            <a:endParaRPr lang="es-ES" dirty="0"/>
          </a:p>
        </p:txBody>
      </p:sp>
      <p:graphicFrame>
        <p:nvGraphicFramePr>
          <p:cNvPr id="16" name="Table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59850641"/>
              </p:ext>
            </p:extLst>
          </p:nvPr>
        </p:nvGraphicFramePr>
        <p:xfrm>
          <a:off x="7239319" y="478141"/>
          <a:ext cx="4857115" cy="3291840"/>
        </p:xfrm>
        <a:graphic>
          <a:graphicData uri="http://schemas.openxmlformats.org/drawingml/2006/table">
            <a:tbl>
              <a:tblPr firstCol="1" bandRow="1"/>
              <a:tblGrid>
                <a:gridCol w="3101340">
                  <a:extLst>
                    <a:ext uri="{9D8B030D-6E8A-4147-A177-3AD203B41FA5}">
                      <a16:colId xmlns:a16="http://schemas.microsoft.com/office/drawing/2014/main" val="4030078993"/>
                    </a:ext>
                  </a:extLst>
                </a:gridCol>
                <a:gridCol w="1755775">
                  <a:extLst>
                    <a:ext uri="{9D8B030D-6E8A-4147-A177-3AD203B41FA5}">
                      <a16:colId xmlns:a16="http://schemas.microsoft.com/office/drawing/2014/main" val="1743438999"/>
                    </a:ext>
                  </a:extLst>
                </a:gridCol>
              </a:tblGrid>
              <a:tr h="0">
                <a:tc gridSpan="2"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200" b="1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Variedad</a:t>
                      </a:r>
                      <a:r>
                        <a:rPr lang="es-ES" sz="1200" b="1" baseline="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J-104</a:t>
                      </a:r>
                      <a:endParaRPr lang="es-ES" sz="1100" b="1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38135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es-E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1494169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Duración del ciclo (días)</a:t>
                      </a:r>
                      <a:endParaRPr lang="es-E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   Época “poco lluviosa”</a:t>
                      </a:r>
                      <a:endParaRPr lang="es-E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   Época “lluviosa”</a:t>
                      </a:r>
                      <a:endParaRPr lang="es-E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3813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2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s-ES" sz="11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2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150</a:t>
                      </a:r>
                      <a:endParaRPr lang="es-ES" sz="11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2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133</a:t>
                      </a:r>
                      <a:endParaRPr lang="es-ES" sz="11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108586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2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Clasificación según el ciclo</a:t>
                      </a:r>
                      <a:endParaRPr lang="es-ES" sz="11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3813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2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Medio</a:t>
                      </a:r>
                      <a:endParaRPr lang="es-ES" sz="11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2190238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2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Altura de la planta (cm)</a:t>
                      </a:r>
                      <a:endParaRPr lang="es-ES" sz="11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3813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2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101,5</a:t>
                      </a:r>
                      <a:endParaRPr lang="es-ES" sz="11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2180083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Longitud de la panícula (cm)</a:t>
                      </a:r>
                      <a:endParaRPr lang="es-E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3813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2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26,7</a:t>
                      </a:r>
                      <a:endParaRPr lang="es-ES" sz="11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7679248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2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Número de granos por panícula</a:t>
                      </a:r>
                      <a:endParaRPr lang="es-ES" sz="11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3813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2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127</a:t>
                      </a:r>
                      <a:endParaRPr lang="es-ES" sz="11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7624131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2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Masa de mil granos (g)</a:t>
                      </a:r>
                      <a:endParaRPr lang="es-ES" sz="11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3813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2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31</a:t>
                      </a:r>
                      <a:endParaRPr lang="es-ES" sz="11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3513151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Rendimiento potencial (t ha</a:t>
                      </a:r>
                      <a:r>
                        <a:rPr lang="es-ES" sz="1200" baseline="30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-1</a:t>
                      </a:r>
                      <a:r>
                        <a:rPr lang="es-ES" sz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)</a:t>
                      </a:r>
                      <a:endParaRPr lang="es-E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   Época “poco lluviosa”</a:t>
                      </a:r>
                      <a:endParaRPr lang="es-E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   Época “lluviosa”</a:t>
                      </a:r>
                      <a:endParaRPr lang="es-E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53813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s-E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8,5</a:t>
                      </a:r>
                      <a:endParaRPr lang="es-E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5,9</a:t>
                      </a:r>
                      <a:endParaRPr lang="es-E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E2EF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84302539"/>
                  </a:ext>
                </a:extLst>
              </a:tr>
            </a:tbl>
          </a:graphicData>
        </a:graphic>
      </p:graphicFrame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0336348"/>
              </p:ext>
            </p:extLst>
          </p:nvPr>
        </p:nvGraphicFramePr>
        <p:xfrm>
          <a:off x="3399522" y="1071478"/>
          <a:ext cx="3201432" cy="1920240"/>
        </p:xfrm>
        <a:graphic>
          <a:graphicData uri="http://schemas.openxmlformats.org/drawingml/2006/table">
            <a:tbl>
              <a:tblPr firstRow="1" firstCol="1" bandRow="1"/>
              <a:tblGrid>
                <a:gridCol w="575627">
                  <a:extLst>
                    <a:ext uri="{9D8B030D-6E8A-4147-A177-3AD203B41FA5}">
                      <a16:colId xmlns:a16="http://schemas.microsoft.com/office/drawing/2014/main" val="1981781910"/>
                    </a:ext>
                  </a:extLst>
                </a:gridCol>
                <a:gridCol w="633452">
                  <a:extLst>
                    <a:ext uri="{9D8B030D-6E8A-4147-A177-3AD203B41FA5}">
                      <a16:colId xmlns:a16="http://schemas.microsoft.com/office/drawing/2014/main" val="3028168086"/>
                    </a:ext>
                  </a:extLst>
                </a:gridCol>
                <a:gridCol w="1217841">
                  <a:extLst>
                    <a:ext uri="{9D8B030D-6E8A-4147-A177-3AD203B41FA5}">
                      <a16:colId xmlns:a16="http://schemas.microsoft.com/office/drawing/2014/main" val="2934684396"/>
                    </a:ext>
                  </a:extLst>
                </a:gridCol>
                <a:gridCol w="774512">
                  <a:extLst>
                    <a:ext uri="{9D8B030D-6E8A-4147-A177-3AD203B41FA5}">
                      <a16:colId xmlns:a16="http://schemas.microsoft.com/office/drawing/2014/main" val="1224584846"/>
                    </a:ext>
                  </a:extLst>
                </a:gridCol>
              </a:tblGrid>
              <a:tr h="611304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4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No</a:t>
                      </a:r>
                      <a:endParaRPr lang="es-ES" sz="14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5E0B3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4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Época de frío o </a:t>
                      </a:r>
                      <a:r>
                        <a:rPr lang="es-ES" sz="1400" b="1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poco</a:t>
                      </a:r>
                      <a:r>
                        <a:rPr lang="es-ES" sz="1400" b="1" baseline="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lluviosa</a:t>
                      </a:r>
                      <a:endParaRPr lang="es-ES" sz="14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4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(noviembre-febrero)</a:t>
                      </a:r>
                      <a:endParaRPr lang="es-ES" sz="14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5E0B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8642445"/>
                  </a:ext>
                </a:extLst>
              </a:tr>
              <a:tr h="288266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4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E0B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4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Día</a:t>
                      </a:r>
                      <a:endParaRPr lang="es-ES" sz="14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E0B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4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Mes</a:t>
                      </a:r>
                      <a:endParaRPr lang="es-ES" sz="14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E0B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4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Año</a:t>
                      </a:r>
                      <a:endParaRPr lang="es-ES" sz="14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E0B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83616214"/>
                  </a:ext>
                </a:extLst>
              </a:tr>
              <a:tr h="288266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4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3813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4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15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4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enero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4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2004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93727918"/>
                  </a:ext>
                </a:extLst>
              </a:tr>
              <a:tr h="288266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4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3813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4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4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diciembre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4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2004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61436154"/>
                  </a:ext>
                </a:extLst>
              </a:tr>
              <a:tr h="288266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4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53813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4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10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E2EF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4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febrero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E2EF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4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2005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E2EF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63448006"/>
                  </a:ext>
                </a:extLst>
              </a:tr>
            </a:tbl>
          </a:graphicData>
        </a:graphic>
      </p:graphicFrame>
      <p:sp>
        <p:nvSpPr>
          <p:cNvPr id="10" name="Rounded Rectangle 9"/>
          <p:cNvSpPr/>
          <p:nvPr/>
        </p:nvSpPr>
        <p:spPr>
          <a:xfrm>
            <a:off x="2325418" y="4422189"/>
            <a:ext cx="2707744" cy="1418279"/>
          </a:xfrm>
          <a:prstGeom prst="roundRect">
            <a:avLst/>
          </a:prstGeom>
          <a:solidFill>
            <a:srgbClr val="7AC142"/>
          </a:solidFill>
          <a:ln>
            <a:solidFill>
              <a:srgbClr val="7AC14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es-ES" sz="1600" dirty="0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Densidad de plantación.</a:t>
            </a:r>
          </a:p>
          <a:p>
            <a:pPr lvl="0"/>
            <a:r>
              <a:rPr lang="es-ES" sz="1600" dirty="0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Labores </a:t>
            </a:r>
            <a:r>
              <a:rPr lang="es-ES" sz="1600" dirty="0" err="1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fitotécnicas</a:t>
            </a:r>
            <a:r>
              <a:rPr lang="es-ES" sz="1600" dirty="0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lvl="0"/>
            <a:r>
              <a:rPr lang="es-ES" sz="1600" dirty="0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Fecha de aplicación de fertilizantes.</a:t>
            </a:r>
          </a:p>
          <a:p>
            <a:pPr lvl="0"/>
            <a:r>
              <a:rPr lang="es-ES" sz="1600" dirty="0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Riego.</a:t>
            </a:r>
            <a:endParaRPr lang="es-ES" sz="1600" dirty="0">
              <a:solidFill>
                <a:schemeClr val="bg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5330329" y="4444850"/>
            <a:ext cx="2310713" cy="1418279"/>
          </a:xfrm>
          <a:prstGeom prst="roundRect">
            <a:avLst/>
          </a:prstGeom>
          <a:solidFill>
            <a:srgbClr val="7AC142"/>
          </a:solidFill>
          <a:ln>
            <a:solidFill>
              <a:srgbClr val="7AC14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es-ES" sz="1600" dirty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Duración en días de las </a:t>
            </a:r>
            <a:r>
              <a:rPr lang="es-ES" sz="1600" dirty="0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fases </a:t>
            </a:r>
            <a:r>
              <a:rPr lang="es-ES" sz="1600" dirty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fenológicas del cultivo</a:t>
            </a:r>
            <a:r>
              <a:rPr lang="es-ES" sz="1600" dirty="0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lvl="0"/>
            <a:r>
              <a:rPr lang="es-ES" sz="1600" dirty="0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Rendimiento </a:t>
            </a:r>
            <a:r>
              <a:rPr lang="es-ES" sz="1600" dirty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agrícola y sus componentes.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444835" y="3983288"/>
            <a:ext cx="12974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>
                <a:latin typeface="Arial" panose="020B0604020202020204" pitchFamily="34" charset="0"/>
                <a:cs typeface="Arial" panose="020B0604020202020204" pitchFamily="34" charset="0"/>
              </a:rPr>
              <a:t>Se calculó</a:t>
            </a:r>
            <a:endParaRPr lang="es-E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Rounded Rectangle 17"/>
          <p:cNvSpPr/>
          <p:nvPr/>
        </p:nvSpPr>
        <p:spPr>
          <a:xfrm>
            <a:off x="7938209" y="4422190"/>
            <a:ext cx="2688602" cy="1440940"/>
          </a:xfrm>
          <a:prstGeom prst="roundRect">
            <a:avLst/>
          </a:prstGeom>
          <a:solidFill>
            <a:srgbClr val="7AC142"/>
          </a:solidFill>
          <a:ln>
            <a:solidFill>
              <a:srgbClr val="7AC14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es-ES" sz="1600" dirty="0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Medias.</a:t>
            </a:r>
          </a:p>
          <a:p>
            <a:pPr lvl="0"/>
            <a:r>
              <a:rPr lang="es-ES" sz="1600" dirty="0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Desviación estándar.</a:t>
            </a:r>
          </a:p>
          <a:p>
            <a:pPr lvl="0"/>
            <a:r>
              <a:rPr lang="es-ES" sz="1600" dirty="0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Coeficiente de variación.</a:t>
            </a:r>
          </a:p>
          <a:p>
            <a:pPr lvl="0"/>
            <a:r>
              <a:rPr lang="es-ES" sz="1600" dirty="0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ANOVA.</a:t>
            </a:r>
          </a:p>
          <a:p>
            <a:pPr lvl="0"/>
            <a:endParaRPr lang="es-ES" sz="1600" dirty="0">
              <a:solidFill>
                <a:schemeClr val="bg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r>
              <a:rPr lang="es-ES" sz="1600" dirty="0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SPSS v21.0</a:t>
            </a:r>
            <a:endParaRPr lang="es-ES" sz="1600" dirty="0">
              <a:solidFill>
                <a:schemeClr val="bg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682911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/>
          <p:cNvSpPr txBox="1">
            <a:spLocks/>
          </p:cNvSpPr>
          <p:nvPr/>
        </p:nvSpPr>
        <p:spPr>
          <a:xfrm>
            <a:off x="838200" y="365128"/>
            <a:ext cx="6032157" cy="65944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3600" dirty="0" smtClean="0">
                <a:solidFill>
                  <a:srgbClr val="7AC142"/>
                </a:solidFill>
              </a:rPr>
              <a:t>MATERIALES Y MÉTODOS</a:t>
            </a:r>
            <a:endParaRPr lang="es-MX" sz="3600" dirty="0">
              <a:solidFill>
                <a:srgbClr val="7AC142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789671" y="2975332"/>
            <a:ext cx="17480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>
                <a:latin typeface="Arial" panose="020B0604020202020204" pitchFamily="34" charset="0"/>
                <a:cs typeface="Arial" panose="020B0604020202020204" pitchFamily="34" charset="0"/>
              </a:rPr>
              <a:t>Fichero suelo</a:t>
            </a:r>
            <a:endParaRPr lang="es-E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8046308" y="1229395"/>
            <a:ext cx="17480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>
                <a:latin typeface="Arial" panose="020B0604020202020204" pitchFamily="34" charset="0"/>
                <a:cs typeface="Arial" panose="020B0604020202020204" pitchFamily="34" charset="0"/>
              </a:rPr>
              <a:t>Fichero clima</a:t>
            </a:r>
            <a:endParaRPr lang="es-E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838200" y="1293217"/>
            <a:ext cx="17480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>
                <a:latin typeface="Arial" panose="020B0604020202020204" pitchFamily="34" charset="0"/>
                <a:cs typeface="Arial" panose="020B0604020202020204" pitchFamily="34" charset="0"/>
              </a:rPr>
              <a:t>Ficheros A y T</a:t>
            </a:r>
            <a:endParaRPr lang="es-E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615249" y="1245724"/>
            <a:ext cx="17480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>
                <a:latin typeface="Arial" panose="020B0604020202020204" pitchFamily="34" charset="0"/>
                <a:cs typeface="Arial" panose="020B0604020202020204" pitchFamily="34" charset="0"/>
              </a:rPr>
              <a:t>Fichero X</a:t>
            </a:r>
            <a:endParaRPr lang="es-E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7656847" y="3745862"/>
            <a:ext cx="25269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 smtClean="0">
                <a:latin typeface="Arial" panose="020B0604020202020204" pitchFamily="34" charset="0"/>
                <a:cs typeface="Arial" panose="020B0604020202020204" pitchFamily="34" charset="0"/>
              </a:rPr>
              <a:t>Fichero de coeficientes genéticos</a:t>
            </a:r>
            <a:endParaRPr lang="es-E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14" name="Table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76532813"/>
              </p:ext>
            </p:extLst>
          </p:nvPr>
        </p:nvGraphicFramePr>
        <p:xfrm>
          <a:off x="7452840" y="4392193"/>
          <a:ext cx="2934970" cy="2194560"/>
        </p:xfrm>
        <a:graphic>
          <a:graphicData uri="http://schemas.openxmlformats.org/drawingml/2006/table">
            <a:tbl>
              <a:tblPr firstRow="1" firstCol="1" bandRow="1"/>
              <a:tblGrid>
                <a:gridCol w="1179195">
                  <a:extLst>
                    <a:ext uri="{9D8B030D-6E8A-4147-A177-3AD203B41FA5}">
                      <a16:colId xmlns:a16="http://schemas.microsoft.com/office/drawing/2014/main" val="4084641674"/>
                    </a:ext>
                  </a:extLst>
                </a:gridCol>
                <a:gridCol w="1755775">
                  <a:extLst>
                    <a:ext uri="{9D8B030D-6E8A-4147-A177-3AD203B41FA5}">
                      <a16:colId xmlns:a16="http://schemas.microsoft.com/office/drawing/2014/main" val="2424134167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2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Coeficientes</a:t>
                      </a:r>
                      <a:endParaRPr lang="es-E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E0B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2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Indicadores fisiológicos</a:t>
                      </a:r>
                      <a:endParaRPr lang="es-E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E0B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9407602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2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P1, P2O, P2R</a:t>
                      </a:r>
                      <a:endParaRPr lang="es-ES" sz="11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9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2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Antesis</a:t>
                      </a:r>
                      <a:endParaRPr lang="es-ES" sz="11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959398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2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P5</a:t>
                      </a:r>
                      <a:endParaRPr lang="es-ES" sz="11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9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2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Maduración</a:t>
                      </a:r>
                      <a:endParaRPr lang="es-ES" sz="11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0787941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2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G1, G2</a:t>
                      </a:r>
                      <a:endParaRPr lang="es-ES" sz="11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9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2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Rendimiento del grano</a:t>
                      </a:r>
                      <a:endParaRPr lang="es-ES" sz="11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6955661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2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G1</a:t>
                      </a:r>
                      <a:endParaRPr lang="es-ES" sz="11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9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2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Número de granos</a:t>
                      </a:r>
                      <a:endParaRPr lang="es-ES" sz="11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5131885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2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G2</a:t>
                      </a:r>
                      <a:endParaRPr lang="es-ES" sz="11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9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2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Peso de un grano</a:t>
                      </a:r>
                      <a:endParaRPr lang="es-ES" sz="11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9318696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2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G3, G4</a:t>
                      </a:r>
                      <a:endParaRPr lang="es-ES" sz="11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E2EFD9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Número de hijos</a:t>
                      </a:r>
                      <a:endParaRPr lang="es-E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E2EF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83582624"/>
                  </a:ext>
                </a:extLst>
              </a:tr>
            </a:tbl>
          </a:graphicData>
        </a:graphic>
      </p:graphicFrame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79328033"/>
              </p:ext>
            </p:extLst>
          </p:nvPr>
        </p:nvGraphicFramePr>
        <p:xfrm>
          <a:off x="107692" y="4311451"/>
          <a:ext cx="5984189" cy="2194560"/>
        </p:xfrm>
        <a:graphic>
          <a:graphicData uri="http://schemas.openxmlformats.org/drawingml/2006/table">
            <a:tbl>
              <a:tblPr firstRow="1" firstCol="1" bandRow="1"/>
              <a:tblGrid>
                <a:gridCol w="1088298">
                  <a:extLst>
                    <a:ext uri="{9D8B030D-6E8A-4147-A177-3AD203B41FA5}">
                      <a16:colId xmlns:a16="http://schemas.microsoft.com/office/drawing/2014/main" val="2545693319"/>
                    </a:ext>
                  </a:extLst>
                </a:gridCol>
                <a:gridCol w="612309">
                  <a:extLst>
                    <a:ext uri="{9D8B030D-6E8A-4147-A177-3AD203B41FA5}">
                      <a16:colId xmlns:a16="http://schemas.microsoft.com/office/drawing/2014/main" val="2580202442"/>
                    </a:ext>
                  </a:extLst>
                </a:gridCol>
                <a:gridCol w="545277">
                  <a:extLst>
                    <a:ext uri="{9D8B030D-6E8A-4147-A177-3AD203B41FA5}">
                      <a16:colId xmlns:a16="http://schemas.microsoft.com/office/drawing/2014/main" val="4128329473"/>
                    </a:ext>
                  </a:extLst>
                </a:gridCol>
                <a:gridCol w="698676">
                  <a:extLst>
                    <a:ext uri="{9D8B030D-6E8A-4147-A177-3AD203B41FA5}">
                      <a16:colId xmlns:a16="http://schemas.microsoft.com/office/drawing/2014/main" val="1354579601"/>
                    </a:ext>
                  </a:extLst>
                </a:gridCol>
                <a:gridCol w="679985">
                  <a:extLst>
                    <a:ext uri="{9D8B030D-6E8A-4147-A177-3AD203B41FA5}">
                      <a16:colId xmlns:a16="http://schemas.microsoft.com/office/drawing/2014/main" val="3843223082"/>
                    </a:ext>
                  </a:extLst>
                </a:gridCol>
                <a:gridCol w="440862">
                  <a:extLst>
                    <a:ext uri="{9D8B030D-6E8A-4147-A177-3AD203B41FA5}">
                      <a16:colId xmlns:a16="http://schemas.microsoft.com/office/drawing/2014/main" val="1994738434"/>
                    </a:ext>
                  </a:extLst>
                </a:gridCol>
                <a:gridCol w="1048659">
                  <a:extLst>
                    <a:ext uri="{9D8B030D-6E8A-4147-A177-3AD203B41FA5}">
                      <a16:colId xmlns:a16="http://schemas.microsoft.com/office/drawing/2014/main" val="1200889796"/>
                    </a:ext>
                  </a:extLst>
                </a:gridCol>
                <a:gridCol w="870123">
                  <a:extLst>
                    <a:ext uri="{9D8B030D-6E8A-4147-A177-3AD203B41FA5}">
                      <a16:colId xmlns:a16="http://schemas.microsoft.com/office/drawing/2014/main" val="2731660028"/>
                    </a:ext>
                  </a:extLst>
                </a:gridCol>
              </a:tblGrid>
              <a:tr h="179705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2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Profundidad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2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(cm)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3813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2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Arcilla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2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(%)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3813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2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Limo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2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(%)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3813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2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Arena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2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(%)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3813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2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MO*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2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(%)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3813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2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pH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3813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2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CIC**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2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(cmol/kg)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3813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2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Nitrógeno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2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(%)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3813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7169859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200" b="0" dirty="0">
                          <a:solidFill>
                            <a:schemeClr val="bg2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0-15</a:t>
                      </a:r>
                      <a:endParaRPr lang="es-ES" sz="1100" b="0" dirty="0">
                        <a:solidFill>
                          <a:schemeClr val="bg2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200" b="0">
                          <a:solidFill>
                            <a:schemeClr val="bg2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10,4</a:t>
                      </a:r>
                      <a:endParaRPr lang="es-ES" sz="1100" b="0">
                        <a:solidFill>
                          <a:schemeClr val="bg2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200" b="0">
                          <a:solidFill>
                            <a:schemeClr val="bg2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11,1</a:t>
                      </a:r>
                      <a:endParaRPr lang="es-ES" sz="1100" b="0">
                        <a:solidFill>
                          <a:schemeClr val="bg2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200" b="0">
                          <a:solidFill>
                            <a:schemeClr val="bg2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78,5</a:t>
                      </a:r>
                      <a:endParaRPr lang="es-ES" sz="1100" b="0">
                        <a:solidFill>
                          <a:schemeClr val="bg2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200" b="0">
                          <a:solidFill>
                            <a:schemeClr val="bg2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2,9</a:t>
                      </a:r>
                      <a:endParaRPr lang="es-ES" sz="1100" b="0">
                        <a:solidFill>
                          <a:schemeClr val="bg2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200" b="0">
                          <a:solidFill>
                            <a:schemeClr val="bg2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5,4</a:t>
                      </a:r>
                      <a:endParaRPr lang="es-ES" sz="1100" b="0">
                        <a:solidFill>
                          <a:schemeClr val="bg2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200" b="0">
                          <a:solidFill>
                            <a:schemeClr val="bg2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8,2</a:t>
                      </a:r>
                      <a:endParaRPr lang="es-ES" sz="1100" b="0">
                        <a:solidFill>
                          <a:schemeClr val="bg2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200" b="0">
                          <a:solidFill>
                            <a:schemeClr val="bg2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0,21</a:t>
                      </a:r>
                      <a:endParaRPr lang="es-ES" sz="1100" b="0">
                        <a:solidFill>
                          <a:schemeClr val="bg2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7830510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200" b="0">
                          <a:solidFill>
                            <a:schemeClr val="bg2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15-30</a:t>
                      </a:r>
                      <a:endParaRPr lang="es-ES" sz="1100" b="0">
                        <a:solidFill>
                          <a:schemeClr val="bg2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200" b="0">
                          <a:solidFill>
                            <a:schemeClr val="bg2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11,6</a:t>
                      </a:r>
                      <a:endParaRPr lang="es-ES" sz="1100" b="0">
                        <a:solidFill>
                          <a:schemeClr val="bg2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200" b="0">
                          <a:solidFill>
                            <a:schemeClr val="bg2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8,1</a:t>
                      </a:r>
                      <a:endParaRPr lang="es-ES" sz="1100" b="0">
                        <a:solidFill>
                          <a:schemeClr val="bg2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200" b="0">
                          <a:solidFill>
                            <a:schemeClr val="bg2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80,3</a:t>
                      </a:r>
                      <a:endParaRPr lang="es-ES" sz="1100" b="0">
                        <a:solidFill>
                          <a:schemeClr val="bg2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200" b="0">
                          <a:solidFill>
                            <a:schemeClr val="bg2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2,4</a:t>
                      </a:r>
                      <a:endParaRPr lang="es-ES" sz="1100" b="0">
                        <a:solidFill>
                          <a:schemeClr val="bg2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200" b="0">
                          <a:solidFill>
                            <a:schemeClr val="bg2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5,3</a:t>
                      </a:r>
                      <a:endParaRPr lang="es-ES" sz="1100" b="0">
                        <a:solidFill>
                          <a:schemeClr val="bg2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200" b="0">
                          <a:solidFill>
                            <a:schemeClr val="bg2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13,2</a:t>
                      </a:r>
                      <a:endParaRPr lang="es-ES" sz="1100" b="0">
                        <a:solidFill>
                          <a:schemeClr val="bg2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200" b="0">
                          <a:solidFill>
                            <a:schemeClr val="bg2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0,19</a:t>
                      </a:r>
                      <a:endParaRPr lang="es-ES" sz="1100" b="0">
                        <a:solidFill>
                          <a:schemeClr val="bg2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5255184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200" b="0">
                          <a:solidFill>
                            <a:schemeClr val="bg2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30-50</a:t>
                      </a:r>
                      <a:endParaRPr lang="es-ES" sz="1100" b="0">
                        <a:solidFill>
                          <a:schemeClr val="bg2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200" b="0">
                          <a:solidFill>
                            <a:schemeClr val="bg2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24,1</a:t>
                      </a:r>
                      <a:endParaRPr lang="es-ES" sz="1100" b="0">
                        <a:solidFill>
                          <a:schemeClr val="bg2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200" b="0">
                          <a:solidFill>
                            <a:schemeClr val="bg2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8,4</a:t>
                      </a:r>
                      <a:endParaRPr lang="es-ES" sz="1100" b="0">
                        <a:solidFill>
                          <a:schemeClr val="bg2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200" b="0">
                          <a:solidFill>
                            <a:schemeClr val="bg2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67,5</a:t>
                      </a:r>
                      <a:endParaRPr lang="es-ES" sz="1100" b="0">
                        <a:solidFill>
                          <a:schemeClr val="bg2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200" b="0">
                          <a:solidFill>
                            <a:schemeClr val="bg2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1,7</a:t>
                      </a:r>
                      <a:endParaRPr lang="es-ES" sz="1100" b="0">
                        <a:solidFill>
                          <a:schemeClr val="bg2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200" b="0">
                          <a:solidFill>
                            <a:schemeClr val="bg2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5,2</a:t>
                      </a:r>
                      <a:endParaRPr lang="es-ES" sz="1100" b="0">
                        <a:solidFill>
                          <a:schemeClr val="bg2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200" b="0">
                          <a:solidFill>
                            <a:schemeClr val="bg2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17,4</a:t>
                      </a:r>
                      <a:endParaRPr lang="es-ES" sz="1100" b="0">
                        <a:solidFill>
                          <a:schemeClr val="bg2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200" b="0">
                          <a:solidFill>
                            <a:schemeClr val="bg2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0,14</a:t>
                      </a:r>
                      <a:endParaRPr lang="es-ES" sz="1100" b="0">
                        <a:solidFill>
                          <a:schemeClr val="bg2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8489825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200" b="0">
                          <a:solidFill>
                            <a:schemeClr val="bg2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50-70</a:t>
                      </a:r>
                      <a:endParaRPr lang="es-ES" sz="1100" b="0">
                        <a:solidFill>
                          <a:schemeClr val="bg2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200" b="0">
                          <a:solidFill>
                            <a:schemeClr val="bg2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39,1</a:t>
                      </a:r>
                      <a:endParaRPr lang="es-ES" sz="1100" b="0">
                        <a:solidFill>
                          <a:schemeClr val="bg2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200" b="0">
                          <a:solidFill>
                            <a:schemeClr val="bg2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8,0</a:t>
                      </a:r>
                      <a:endParaRPr lang="es-ES" sz="1100" b="0">
                        <a:solidFill>
                          <a:schemeClr val="bg2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200" b="0">
                          <a:solidFill>
                            <a:schemeClr val="bg2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52,9</a:t>
                      </a:r>
                      <a:endParaRPr lang="es-ES" sz="1100" b="0">
                        <a:solidFill>
                          <a:schemeClr val="bg2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200" b="0">
                          <a:solidFill>
                            <a:schemeClr val="bg2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0,9</a:t>
                      </a:r>
                      <a:endParaRPr lang="es-ES" sz="1100" b="0">
                        <a:solidFill>
                          <a:schemeClr val="bg2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200" b="0">
                          <a:solidFill>
                            <a:schemeClr val="bg2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5,0</a:t>
                      </a:r>
                      <a:endParaRPr lang="es-ES" sz="1100" b="0">
                        <a:solidFill>
                          <a:schemeClr val="bg2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200" b="0">
                          <a:solidFill>
                            <a:schemeClr val="bg2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25,4</a:t>
                      </a:r>
                      <a:endParaRPr lang="es-ES" sz="1100" b="0">
                        <a:solidFill>
                          <a:schemeClr val="bg2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200" b="0">
                          <a:solidFill>
                            <a:schemeClr val="bg2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0,08</a:t>
                      </a:r>
                      <a:endParaRPr lang="es-ES" sz="1100" b="0">
                        <a:solidFill>
                          <a:schemeClr val="bg2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3131701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200" b="0">
                          <a:solidFill>
                            <a:schemeClr val="bg2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70-100</a:t>
                      </a:r>
                      <a:endParaRPr lang="es-ES" sz="1100" b="0">
                        <a:solidFill>
                          <a:schemeClr val="bg2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200" b="0">
                          <a:solidFill>
                            <a:schemeClr val="bg2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51,3</a:t>
                      </a:r>
                      <a:endParaRPr lang="es-ES" sz="1100" b="0">
                        <a:solidFill>
                          <a:schemeClr val="bg2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200" b="0">
                          <a:solidFill>
                            <a:schemeClr val="bg2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7,9</a:t>
                      </a:r>
                      <a:endParaRPr lang="es-ES" sz="1100" b="0">
                        <a:solidFill>
                          <a:schemeClr val="bg2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200" b="0">
                          <a:solidFill>
                            <a:schemeClr val="bg2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40,8</a:t>
                      </a:r>
                      <a:endParaRPr lang="es-ES" sz="1100" b="0">
                        <a:solidFill>
                          <a:schemeClr val="bg2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200" b="0">
                          <a:solidFill>
                            <a:schemeClr val="bg2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0,5</a:t>
                      </a:r>
                      <a:endParaRPr lang="es-ES" sz="1100" b="0">
                        <a:solidFill>
                          <a:schemeClr val="bg2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200" b="0">
                          <a:solidFill>
                            <a:schemeClr val="bg2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4,8</a:t>
                      </a:r>
                      <a:endParaRPr lang="es-ES" sz="1100" b="0">
                        <a:solidFill>
                          <a:schemeClr val="bg2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200" b="0">
                          <a:solidFill>
                            <a:schemeClr val="bg2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30,7</a:t>
                      </a:r>
                      <a:endParaRPr lang="es-ES" sz="1100" b="0">
                        <a:solidFill>
                          <a:schemeClr val="bg2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200" b="0" dirty="0">
                          <a:solidFill>
                            <a:schemeClr val="bg2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0,05</a:t>
                      </a:r>
                      <a:endParaRPr lang="es-ES" sz="1100" b="0" dirty="0">
                        <a:solidFill>
                          <a:schemeClr val="bg2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0238699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200" b="0">
                          <a:solidFill>
                            <a:schemeClr val="bg2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Promedio</a:t>
                      </a:r>
                      <a:endParaRPr lang="es-ES" sz="1100" b="0">
                        <a:solidFill>
                          <a:schemeClr val="bg2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200" b="0">
                          <a:solidFill>
                            <a:schemeClr val="bg2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27,3</a:t>
                      </a:r>
                      <a:endParaRPr lang="es-ES" sz="1100" b="0">
                        <a:solidFill>
                          <a:schemeClr val="bg2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200" b="0">
                          <a:solidFill>
                            <a:schemeClr val="bg2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8,7</a:t>
                      </a:r>
                      <a:endParaRPr lang="es-ES" sz="1100" b="0">
                        <a:solidFill>
                          <a:schemeClr val="bg2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200" b="0">
                          <a:solidFill>
                            <a:schemeClr val="bg2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64</a:t>
                      </a:r>
                      <a:endParaRPr lang="es-ES" sz="1100" b="0">
                        <a:solidFill>
                          <a:schemeClr val="bg2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200" b="0">
                          <a:solidFill>
                            <a:schemeClr val="bg2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1,68</a:t>
                      </a:r>
                      <a:endParaRPr lang="es-ES" sz="1100" b="0">
                        <a:solidFill>
                          <a:schemeClr val="bg2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200" b="0">
                          <a:solidFill>
                            <a:schemeClr val="bg2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5,14</a:t>
                      </a:r>
                      <a:endParaRPr lang="es-ES" sz="1100" b="0">
                        <a:solidFill>
                          <a:schemeClr val="bg2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200" b="0" dirty="0">
                          <a:solidFill>
                            <a:schemeClr val="bg2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18,98</a:t>
                      </a:r>
                      <a:endParaRPr lang="es-ES" sz="1100" b="0" dirty="0">
                        <a:solidFill>
                          <a:schemeClr val="bg2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200" b="0" dirty="0">
                          <a:solidFill>
                            <a:schemeClr val="bg2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0,13</a:t>
                      </a:r>
                      <a:endParaRPr lang="es-ES" sz="1100" b="0" dirty="0">
                        <a:solidFill>
                          <a:schemeClr val="bg2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52029458"/>
                  </a:ext>
                </a:extLst>
              </a:tr>
            </a:tbl>
          </a:graphicData>
        </a:graphic>
      </p:graphicFrame>
      <p:sp>
        <p:nvSpPr>
          <p:cNvPr id="5" name="Rounded Rectangle 4"/>
          <p:cNvSpPr/>
          <p:nvPr/>
        </p:nvSpPr>
        <p:spPr>
          <a:xfrm>
            <a:off x="1789671" y="3372659"/>
            <a:ext cx="2538866" cy="763524"/>
          </a:xfrm>
          <a:prstGeom prst="roundRect">
            <a:avLst/>
          </a:prstGeom>
          <a:solidFill>
            <a:srgbClr val="7AC142"/>
          </a:solidFill>
          <a:ln>
            <a:solidFill>
              <a:srgbClr val="7AC14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ES" sz="1400" dirty="0" err="1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Hidromórfico</a:t>
            </a:r>
            <a:r>
              <a:rPr lang="es-ES" sz="1400" dirty="0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Gley Nodular Ferruginoso </a:t>
            </a:r>
            <a:r>
              <a:rPr lang="es-ES" sz="1400" dirty="0" err="1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Petroférrico</a:t>
            </a:r>
            <a:r>
              <a:rPr lang="es-ES" sz="1400" dirty="0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(Hernández, 2015</a:t>
            </a:r>
            <a:r>
              <a:rPr lang="es-ES" sz="14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).</a:t>
            </a:r>
            <a:endParaRPr lang="es-ES" sz="1400" dirty="0">
              <a:solidFill>
                <a:prstClr val="black">
                  <a:lumMod val="75000"/>
                  <a:lumOff val="25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8046308" y="1617742"/>
            <a:ext cx="3210697" cy="1672652"/>
          </a:xfrm>
          <a:prstGeom prst="roundRect">
            <a:avLst/>
          </a:prstGeom>
          <a:solidFill>
            <a:srgbClr val="7AC142"/>
          </a:solidFill>
          <a:ln>
            <a:solidFill>
              <a:srgbClr val="7AC14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ES" sz="14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Estación Meteorológica de Paso Real de San Diego.</a:t>
            </a:r>
          </a:p>
          <a:p>
            <a:r>
              <a:rPr lang="es-ES" sz="14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Temperatura mínima.</a:t>
            </a:r>
          </a:p>
          <a:p>
            <a:r>
              <a:rPr lang="es-ES" sz="14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Temperatura máxima.</a:t>
            </a:r>
          </a:p>
          <a:p>
            <a:r>
              <a:rPr lang="es-ES" sz="14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Precipitaciones.</a:t>
            </a:r>
          </a:p>
          <a:p>
            <a:r>
              <a:rPr lang="es-ES" sz="1400" dirty="0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Radiación solar (</a:t>
            </a:r>
            <a:r>
              <a:rPr lang="es-ES" sz="1400" dirty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Allen et al., 1998</a:t>
            </a:r>
            <a:r>
              <a:rPr lang="es-ES" sz="1400" dirty="0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).</a:t>
            </a:r>
            <a:endParaRPr lang="es-ES" sz="1400" dirty="0">
              <a:solidFill>
                <a:schemeClr val="bg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4615249" y="1643051"/>
            <a:ext cx="2538866" cy="763524"/>
          </a:xfrm>
          <a:prstGeom prst="roundRect">
            <a:avLst/>
          </a:prstGeom>
          <a:solidFill>
            <a:srgbClr val="7AC142"/>
          </a:solidFill>
          <a:ln>
            <a:solidFill>
              <a:srgbClr val="7AC14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ES" sz="14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Condiciones de campo.</a:t>
            </a:r>
          </a:p>
          <a:p>
            <a:r>
              <a:rPr lang="es-ES" sz="14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Tratamientos experimentales.</a:t>
            </a:r>
            <a:endParaRPr lang="es-ES" sz="1400" dirty="0">
              <a:solidFill>
                <a:prstClr val="black">
                  <a:lumMod val="75000"/>
                  <a:lumOff val="25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838200" y="1690544"/>
            <a:ext cx="2538866" cy="763524"/>
          </a:xfrm>
          <a:prstGeom prst="roundRect">
            <a:avLst/>
          </a:prstGeom>
          <a:solidFill>
            <a:srgbClr val="7AC142"/>
          </a:solidFill>
          <a:ln>
            <a:solidFill>
              <a:srgbClr val="7AC14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ES" sz="14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Valores de las variables fisiológicas observadas en los experimentos.</a:t>
            </a:r>
            <a:endParaRPr lang="es-ES" sz="1400" dirty="0">
              <a:solidFill>
                <a:prstClr val="black">
                  <a:lumMod val="75000"/>
                  <a:lumOff val="25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818293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/>
          <p:cNvSpPr txBox="1">
            <a:spLocks/>
          </p:cNvSpPr>
          <p:nvPr/>
        </p:nvSpPr>
        <p:spPr>
          <a:xfrm>
            <a:off x="838200" y="365128"/>
            <a:ext cx="6032157" cy="65944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3600" dirty="0" smtClean="0">
                <a:solidFill>
                  <a:srgbClr val="7AC142"/>
                </a:solidFill>
              </a:rPr>
              <a:t>MATERIALES Y MÉTODOS</a:t>
            </a:r>
            <a:endParaRPr lang="es-MX" sz="3600" dirty="0">
              <a:solidFill>
                <a:srgbClr val="7AC142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Marcador de contenido 2"/>
              <p:cNvSpPr>
                <a:spLocks noGrp="1"/>
              </p:cNvSpPr>
              <p:nvPr>
                <p:ph sz="quarter" idx="1"/>
              </p:nvPr>
            </p:nvSpPr>
            <p:spPr>
              <a:xfrm>
                <a:off x="1060965" y="2557700"/>
                <a:ext cx="10529673" cy="3682462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endParaRPr lang="es-ES" i="1" dirty="0" smtClean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r>
                      <a:rPr lang="es-ES" sz="2000" b="0" i="1" smtClean="0">
                        <a:latin typeface="Cambria Math"/>
                      </a:rPr>
                      <m:t>             </m:t>
                    </m:r>
                    <m:r>
                      <a:rPr lang="es-ES" sz="2000" b="0" i="1" smtClean="0">
                        <a:latin typeface="Cambria Math" panose="02040503050406030204" pitchFamily="18" charset="0"/>
                      </a:rPr>
                      <m:t>                       </m:t>
                    </m:r>
                    <m:r>
                      <a:rPr lang="es-ES" sz="2000" i="1">
                        <a:latin typeface="Cambria Math" panose="02040503050406030204" pitchFamily="18" charset="0"/>
                      </a:rPr>
                      <m:t>𝑅𝑀𝑆𝐸</m:t>
                    </m:r>
                    <m:r>
                      <a:rPr lang="es-ES" sz="2000" i="1">
                        <a:latin typeface="Cambria Math" panose="02040503050406030204" pitchFamily="18" charset="0"/>
                      </a:rPr>
                      <m:t>= </m:t>
                    </m:r>
                    <m:rad>
                      <m:radPr>
                        <m:degHide m:val="on"/>
                        <m:ctrlPr>
                          <a:rPr lang="es-ES" sz="2000" i="1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nary>
                          <m:naryPr>
                            <m:chr m:val="∑"/>
                            <m:limLoc m:val="undOvr"/>
                            <m:ctrlPr>
                              <a:rPr lang="es-ES" sz="2000" i="1">
                                <a:latin typeface="Cambria Math" panose="02040503050406030204" pitchFamily="18" charset="0"/>
                              </a:rPr>
                            </m:ctrlPr>
                          </m:naryPr>
                          <m:sub>
                            <m:r>
                              <a:rPr lang="es-ES" sz="2000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  <m:r>
                              <a:rPr lang="es-ES" sz="2000" i="1">
                                <a:latin typeface="Cambria Math" panose="02040503050406030204" pitchFamily="18" charset="0"/>
                              </a:rPr>
                              <m:t>=1</m:t>
                            </m:r>
                          </m:sub>
                          <m:sup>
                            <m:r>
                              <a:rPr lang="es-ES" sz="2000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p>
                          <m:e>
                            <m:f>
                              <m:fPr>
                                <m:ctrlPr>
                                  <a:rPr lang="es-ES" sz="2000" i="1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sSup>
                                  <m:sSupPr>
                                    <m:ctrlPr>
                                      <a:rPr lang="es-ES" sz="20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s-ES" sz="2000" i="1">
                                        <a:latin typeface="Cambria Math" panose="02040503050406030204" pitchFamily="18" charset="0"/>
                                      </a:rPr>
                                      <m:t>(</m:t>
                                    </m:r>
                                    <m:r>
                                      <a:rPr lang="es-ES" sz="2000" i="1">
                                        <a:latin typeface="Cambria Math" panose="02040503050406030204" pitchFamily="18" charset="0"/>
                                      </a:rPr>
                                      <m:t>𝑆𝑖</m:t>
                                    </m:r>
                                    <m:r>
                                      <a:rPr lang="es-ES" sz="2000" i="1">
                                        <a:latin typeface="Cambria Math" panose="02040503050406030204" pitchFamily="18" charset="0"/>
                                      </a:rPr>
                                      <m:t>−</m:t>
                                    </m:r>
                                    <m:r>
                                      <a:rPr lang="es-ES" sz="2000" i="1">
                                        <a:latin typeface="Cambria Math" panose="02040503050406030204" pitchFamily="18" charset="0"/>
                                      </a:rPr>
                                      <m:t>𝑂𝑖</m:t>
                                    </m:r>
                                    <m:r>
                                      <a:rPr lang="es-ES" sz="2000" i="1">
                                        <a:latin typeface="Cambria Math" panose="02040503050406030204" pitchFamily="18" charset="0"/>
                                      </a:rPr>
                                      <m:t>)</m:t>
                                    </m:r>
                                  </m:e>
                                  <m:sup>
                                    <m:r>
                                      <a:rPr lang="es-ES" sz="2000" i="1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</m:num>
                              <m:den>
                                <m:r>
                                  <a:rPr lang="es-ES" sz="2000" i="1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den>
                            </m:f>
                          </m:e>
                        </m:nary>
                      </m:e>
                    </m:rad>
                  </m:oMath>
                </a14:m>
                <a:r>
                  <a:rPr lang="es-ES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s-ES" sz="2000" b="0" i="0" smtClean="0">
                        <a:latin typeface="Cambria Math"/>
                      </a:rPr>
                      <m:t>                </m:t>
                    </m:r>
                    <m:r>
                      <a:rPr lang="es-ES" sz="2000" b="0" i="0" smtClean="0">
                        <a:latin typeface="Cambria Math" panose="02040503050406030204" pitchFamily="18" charset="0"/>
                      </a:rPr>
                      <m:t>     </m:t>
                    </m:r>
                    <m:r>
                      <a:rPr lang="es-ES" sz="2000" i="1">
                        <a:latin typeface="Cambria Math" panose="02040503050406030204" pitchFamily="18" charset="0"/>
                      </a:rPr>
                      <m:t>𝑅𝑀𝑆𝐸𝑛</m:t>
                    </m:r>
                    <m:r>
                      <a:rPr lang="es-ES" sz="2000" i="1">
                        <a:latin typeface="Cambria Math" panose="02040503050406030204" pitchFamily="18" charset="0"/>
                      </a:rPr>
                      <m:t>=100∗ </m:t>
                    </m:r>
                    <m:f>
                      <m:fPr>
                        <m:ctrlPr>
                          <a:rPr lang="es-ES" sz="20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ad>
                          <m:radPr>
                            <m:degHide m:val="on"/>
                            <m:ctrlPr>
                              <a:rPr lang="es-ES" sz="2000" i="1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nary>
                              <m:naryPr>
                                <m:chr m:val="∑"/>
                                <m:limLoc m:val="undOvr"/>
                                <m:ctrlPr>
                                  <a:rPr lang="es-ES" sz="2000" i="1">
                                    <a:latin typeface="Cambria Math" panose="02040503050406030204" pitchFamily="18" charset="0"/>
                                  </a:rPr>
                                </m:ctrlPr>
                              </m:naryPr>
                              <m:sub>
                                <m:r>
                                  <a:rPr lang="es-ES" sz="2000" i="1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  <m:r>
                                  <a:rPr lang="es-ES" sz="2000" i="1">
                                    <a:latin typeface="Cambria Math" panose="02040503050406030204" pitchFamily="18" charset="0"/>
                                  </a:rPr>
                                  <m:t>=1</m:t>
                                </m:r>
                              </m:sub>
                              <m:sup>
                                <m:r>
                                  <a:rPr lang="es-ES" sz="2000" i="1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sup>
                              <m:e>
                                <m:f>
                                  <m:fPr>
                                    <m:ctrlPr>
                                      <a:rPr lang="es-ES" sz="2000" i="1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sSup>
                                      <m:sSupPr>
                                        <m:ctrlPr>
                                          <a:rPr lang="es-ES" sz="20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es-ES" sz="2000" i="1">
                                            <a:latin typeface="Cambria Math" panose="02040503050406030204" pitchFamily="18" charset="0"/>
                                          </a:rPr>
                                          <m:t>(</m:t>
                                        </m:r>
                                        <m:r>
                                          <a:rPr lang="es-ES" sz="2000" i="1">
                                            <a:latin typeface="Cambria Math" panose="02040503050406030204" pitchFamily="18" charset="0"/>
                                          </a:rPr>
                                          <m:t>𝑆𝑖</m:t>
                                        </m:r>
                                        <m:r>
                                          <a:rPr lang="es-ES" sz="2000" i="1">
                                            <a:latin typeface="Cambria Math" panose="02040503050406030204" pitchFamily="18" charset="0"/>
                                          </a:rPr>
                                          <m:t>−</m:t>
                                        </m:r>
                                        <m:r>
                                          <a:rPr lang="es-ES" sz="2000" i="1">
                                            <a:latin typeface="Cambria Math" panose="02040503050406030204" pitchFamily="18" charset="0"/>
                                          </a:rPr>
                                          <m:t>𝑂𝑖</m:t>
                                        </m:r>
                                        <m:r>
                                          <a:rPr lang="es-ES" sz="2000" i="1">
                                            <a:latin typeface="Cambria Math" panose="02040503050406030204" pitchFamily="18" charset="0"/>
                                          </a:rPr>
                                          <m:t>)</m:t>
                                        </m:r>
                                      </m:e>
                                      <m:sup>
                                        <m:r>
                                          <a:rPr lang="es-ES" sz="2000" i="1"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sup>
                                    </m:sSup>
                                  </m:num>
                                  <m:den>
                                    <m:r>
                                      <a:rPr lang="es-ES" sz="2000" i="1"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</m:den>
                                </m:f>
                              </m:e>
                            </m:nary>
                          </m:e>
                        </m:rad>
                      </m:num>
                      <m:den>
                        <m:acc>
                          <m:accPr>
                            <m:chr m:val="̅"/>
                            <m:ctrlPr>
                              <a:rPr lang="es-ES" sz="2000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s-ES" sz="2000" i="1">
                                <a:latin typeface="Cambria Math" panose="02040503050406030204" pitchFamily="18" charset="0"/>
                              </a:rPr>
                              <m:t>𝑂</m:t>
                            </m:r>
                          </m:e>
                        </m:acc>
                      </m:den>
                    </m:f>
                  </m:oMath>
                </a14:m>
                <a:endParaRPr lang="es-ES" sz="2000" dirty="0" smtClean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marL="0" indent="0">
                  <a:buNone/>
                </a:pPr>
                <a:endParaRPr lang="es-ES" sz="1400" dirty="0" smtClean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marL="0" indent="0">
                  <a:buNone/>
                </a:pPr>
                <a:endParaRPr lang="es-ES" sz="1400" dirty="0" smtClean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ES" sz="2000" i="1">
                          <a:latin typeface="Cambria Math"/>
                        </a:rPr>
                        <m:t>𝑑</m:t>
                      </m:r>
                      <m:r>
                        <a:rPr lang="es-ES" sz="2000" i="1">
                          <a:latin typeface="Cambria Math"/>
                        </a:rPr>
                        <m:t>=1−</m:t>
                      </m:r>
                      <m:f>
                        <m:fPr>
                          <m:ctrlPr>
                            <a:rPr lang="es-ES" sz="20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nary>
                            <m:naryPr>
                              <m:chr m:val="∑"/>
                              <m:limLoc m:val="undOvr"/>
                              <m:ctrlPr>
                                <a:rPr lang="es-ES" sz="2000" i="1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a:rPr lang="es-ES" sz="2000" i="1">
                                  <a:latin typeface="Cambria Math"/>
                                </a:rPr>
                                <m:t>𝑖</m:t>
                              </m:r>
                              <m:r>
                                <a:rPr lang="es-ES" sz="2000" i="1">
                                  <a:latin typeface="Cambria Math"/>
                                </a:rPr>
                                <m:t>=1</m:t>
                              </m:r>
                            </m:sub>
                            <m:sup>
                              <m:r>
                                <a:rPr lang="es-ES" sz="2000" i="1">
                                  <a:latin typeface="Cambria Math"/>
                                </a:rPr>
                                <m:t>𝑛</m:t>
                              </m:r>
                            </m:sup>
                            <m:e>
                              <m:sSup>
                                <m:sSupPr>
                                  <m:ctrlPr>
                                    <a:rPr lang="es-ES" sz="20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s-ES" sz="2000" i="1">
                                      <a:latin typeface="Cambria Math"/>
                                    </a:rPr>
                                    <m:t>(</m:t>
                                  </m:r>
                                  <m:r>
                                    <a:rPr lang="es-ES" sz="2000" i="1">
                                      <a:latin typeface="Cambria Math"/>
                                    </a:rPr>
                                    <m:t>𝑆𝑖</m:t>
                                  </m:r>
                                  <m:r>
                                    <a:rPr lang="es-ES" sz="2000" i="1">
                                      <a:latin typeface="Cambria Math"/>
                                    </a:rPr>
                                    <m:t>−</m:t>
                                  </m:r>
                                  <m:r>
                                    <a:rPr lang="es-ES" sz="2000" i="1">
                                      <a:latin typeface="Cambria Math"/>
                                    </a:rPr>
                                    <m:t>𝑂𝑖</m:t>
                                  </m:r>
                                  <m:r>
                                    <a:rPr lang="es-ES" sz="2000" i="1">
                                      <a:latin typeface="Cambria Math"/>
                                    </a:rPr>
                                    <m:t>)</m:t>
                                  </m:r>
                                </m:e>
                                <m:sup>
                                  <m:r>
                                    <a:rPr lang="es-ES" sz="2000" i="1">
                                      <a:latin typeface="Cambria Math"/>
                                    </a:rPr>
                                    <m:t>2</m:t>
                                  </m:r>
                                </m:sup>
                              </m:sSup>
                            </m:e>
                          </m:nary>
                        </m:num>
                        <m:den>
                          <m:nary>
                            <m:naryPr>
                              <m:chr m:val="∑"/>
                              <m:limLoc m:val="undOvr"/>
                              <m:ctrlPr>
                                <a:rPr lang="es-ES" sz="2000" i="1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a:rPr lang="es-ES" sz="2000" i="1">
                                  <a:latin typeface="Cambria Math"/>
                                </a:rPr>
                                <m:t>𝑖</m:t>
                              </m:r>
                              <m:r>
                                <a:rPr lang="es-ES" sz="2000" i="1">
                                  <a:latin typeface="Cambria Math"/>
                                </a:rPr>
                                <m:t>=1</m:t>
                              </m:r>
                            </m:sub>
                            <m:sup>
                              <m:r>
                                <a:rPr lang="es-ES" sz="2000" i="1">
                                  <a:latin typeface="Cambria Math"/>
                                </a:rPr>
                                <m:t>𝑛</m:t>
                              </m:r>
                            </m:sup>
                            <m:e>
                              <m:sSup>
                                <m:sSupPr>
                                  <m:ctrlPr>
                                    <a:rPr lang="es-ES" sz="20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s-ES" sz="2000" i="1">
                                      <a:latin typeface="Cambria Math"/>
                                    </a:rPr>
                                    <m:t>(</m:t>
                                  </m:r>
                                  <m:d>
                                    <m:dPr>
                                      <m:begChr m:val="|"/>
                                      <m:endChr m:val="|"/>
                                      <m:ctrlPr>
                                        <a:rPr lang="es-ES" sz="20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s-ES" sz="2000" i="1">
                                          <a:latin typeface="Cambria Math"/>
                                        </a:rPr>
                                        <m:t>𝑆𝑖</m:t>
                                      </m:r>
                                      <m:r>
                                        <a:rPr lang="es-ES" sz="2000" i="1">
                                          <a:latin typeface="Cambria Math"/>
                                        </a:rPr>
                                        <m:t>−</m:t>
                                      </m:r>
                                      <m:acc>
                                        <m:accPr>
                                          <m:chr m:val="̅"/>
                                          <m:ctrlPr>
                                            <a:rPr lang="es-ES" sz="20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accPr>
                                        <m:e>
                                          <m:r>
                                            <a:rPr lang="es-ES" sz="2000" i="1">
                                              <a:latin typeface="Cambria Math"/>
                                            </a:rPr>
                                            <m:t>𝑂</m:t>
                                          </m:r>
                                        </m:e>
                                      </m:acc>
                                    </m:e>
                                  </m:d>
                                  <m:r>
                                    <a:rPr lang="es-ES" sz="2000" i="1">
                                      <a:latin typeface="Cambria Math"/>
                                    </a:rPr>
                                    <m:t>+</m:t>
                                  </m:r>
                                  <m:d>
                                    <m:dPr>
                                      <m:begChr m:val="|"/>
                                      <m:endChr m:val="|"/>
                                      <m:ctrlPr>
                                        <a:rPr lang="es-ES" sz="20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s-ES" sz="2000" i="1">
                                          <a:latin typeface="Cambria Math"/>
                                        </a:rPr>
                                        <m:t>𝑂𝑖</m:t>
                                      </m:r>
                                      <m:r>
                                        <a:rPr lang="es-ES" sz="2000" i="1">
                                          <a:latin typeface="Cambria Math"/>
                                        </a:rPr>
                                        <m:t>−</m:t>
                                      </m:r>
                                      <m:acc>
                                        <m:accPr>
                                          <m:chr m:val="̅"/>
                                          <m:ctrlPr>
                                            <a:rPr lang="es-ES" sz="20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accPr>
                                        <m:e>
                                          <m:r>
                                            <a:rPr lang="es-ES" sz="2000" i="1">
                                              <a:latin typeface="Cambria Math"/>
                                            </a:rPr>
                                            <m:t>𝑂</m:t>
                                          </m:r>
                                        </m:e>
                                      </m:acc>
                                    </m:e>
                                  </m:d>
                                  <m:r>
                                    <a:rPr lang="es-ES" sz="2000" i="1">
                                      <a:latin typeface="Cambria Math"/>
                                    </a:rPr>
                                    <m:t>)</m:t>
                                  </m:r>
                                </m:e>
                                <m:sup>
                                  <m:r>
                                    <a:rPr lang="es-ES" sz="2000" i="1">
                                      <a:latin typeface="Cambria Math"/>
                                    </a:rPr>
                                    <m:t>2</m:t>
                                  </m:r>
                                </m:sup>
                              </m:sSup>
                            </m:e>
                          </m:nary>
                        </m:den>
                      </m:f>
                    </m:oMath>
                  </m:oMathPara>
                </a14:m>
                <a:endParaRPr lang="es-ES" sz="2000" dirty="0" smtClean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marL="0" indent="0">
                  <a:buNone/>
                </a:pPr>
                <a:endParaRPr lang="es-ES" sz="1400" dirty="0" smtClean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marL="0" indent="0">
                  <a:buNone/>
                </a:pPr>
                <a:r>
                  <a:rPr lang="es-ES" sz="14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donde </a:t>
                </a:r>
                <a:r>
                  <a:rPr lang="es-ES" sz="1400" dirty="0">
                    <a:latin typeface="Arial" panose="020B0604020202020204" pitchFamily="34" charset="0"/>
                    <a:cs typeface="Arial" panose="020B0604020202020204" pitchFamily="34" charset="0"/>
                  </a:rPr>
                  <a:t>Si y </a:t>
                </a:r>
                <a:r>
                  <a:rPr lang="es-ES" sz="140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Oi</a:t>
                </a:r>
                <a:r>
                  <a:rPr lang="es-ES" sz="1400" dirty="0">
                    <a:latin typeface="Arial" panose="020B0604020202020204" pitchFamily="34" charset="0"/>
                    <a:cs typeface="Arial" panose="020B0604020202020204" pitchFamily="34" charset="0"/>
                  </a:rPr>
                  <a:t> - valores simulados y observados, n es el número de observaciones;</a:t>
                </a: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s-ES" sz="140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s-ES" sz="1400" i="1">
                            <a:latin typeface="Cambria Math" panose="02040503050406030204" pitchFamily="18" charset="0"/>
                          </a:rPr>
                          <m:t>𝑂</m:t>
                        </m:r>
                      </m:e>
                    </m:acc>
                  </m:oMath>
                </a14:m>
                <a:r>
                  <a:rPr lang="es-ES" sz="14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s-ES" sz="1400" dirty="0">
                    <a:latin typeface="Arial" panose="020B0604020202020204" pitchFamily="34" charset="0"/>
                    <a:cs typeface="Arial" panose="020B0604020202020204" pitchFamily="34" charset="0"/>
                  </a:rPr>
                  <a:t>– media </a:t>
                </a:r>
                <a:r>
                  <a:rPr lang="es-ES" sz="14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de </a:t>
                </a:r>
                <a:r>
                  <a:rPr lang="es-ES" sz="1400" dirty="0">
                    <a:latin typeface="Arial" panose="020B0604020202020204" pitchFamily="34" charset="0"/>
                    <a:cs typeface="Arial" panose="020B0604020202020204" pitchFamily="34" charset="0"/>
                  </a:rPr>
                  <a:t>los valores de </a:t>
                </a:r>
                <a:r>
                  <a:rPr lang="es-ES" sz="140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Oi</a:t>
                </a:r>
                <a:r>
                  <a:rPr lang="es-ES" sz="14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.</a:t>
                </a:r>
              </a:p>
            </p:txBody>
          </p:sp>
        </mc:Choice>
        <mc:Fallback xmlns="">
          <p:sp>
            <p:nvSpPr>
              <p:cNvPr id="3" name="Marcador de contenido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"/>
              </p:nvPr>
            </p:nvSpPr>
            <p:spPr>
              <a:xfrm>
                <a:off x="1060965" y="2557700"/>
                <a:ext cx="10529673" cy="3682462"/>
              </a:xfrm>
              <a:blipFill>
                <a:blip r:embed="rId3"/>
                <a:stretch>
                  <a:fillRect l="-174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/>
          <p:cNvSpPr txBox="1"/>
          <p:nvPr/>
        </p:nvSpPr>
        <p:spPr>
          <a:xfrm>
            <a:off x="1223319" y="1467969"/>
            <a:ext cx="988540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>
                <a:latin typeface="Arial" panose="020B0604020202020204" pitchFamily="34" charset="0"/>
                <a:cs typeface="Arial" panose="020B0604020202020204" pitchFamily="34" charset="0"/>
              </a:rPr>
              <a:t>La efectividad de la evaluación se obtuvo mediante la raíz cuadrada del cuadrado medio del error (RMSE), la RMSE normalizada (</a:t>
            </a:r>
            <a:r>
              <a:rPr lang="es-ES" dirty="0" err="1">
                <a:latin typeface="Arial" panose="020B0604020202020204" pitchFamily="34" charset="0"/>
                <a:cs typeface="Arial" panose="020B0604020202020204" pitchFamily="34" charset="0"/>
              </a:rPr>
              <a:t>RMSEn</a:t>
            </a:r>
            <a:r>
              <a:rPr lang="es-ES" dirty="0">
                <a:latin typeface="Arial" panose="020B0604020202020204" pitchFamily="34" charset="0"/>
                <a:cs typeface="Arial" panose="020B0604020202020204" pitchFamily="34" charset="0"/>
              </a:rPr>
              <a:t>) y el índice de </a:t>
            </a:r>
            <a:r>
              <a:rPr lang="es-ES" dirty="0" err="1">
                <a:latin typeface="Arial" panose="020B0604020202020204" pitchFamily="34" charset="0"/>
                <a:cs typeface="Arial" panose="020B0604020202020204" pitchFamily="34" charset="0"/>
              </a:rPr>
              <a:t>Willmott</a:t>
            </a:r>
            <a:r>
              <a:rPr lang="es-ES" dirty="0">
                <a:latin typeface="Arial" panose="020B0604020202020204" pitchFamily="34" charset="0"/>
                <a:cs typeface="Arial" panose="020B0604020202020204" pitchFamily="34" charset="0"/>
              </a:rPr>
              <a:t> (d) </a:t>
            </a:r>
            <a:endParaRPr lang="es-ES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213654" y="6488668"/>
            <a:ext cx="58566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>
                <a:solidFill>
                  <a:srgbClr val="399A4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s-ES" dirty="0" err="1" smtClean="0">
                <a:solidFill>
                  <a:srgbClr val="399A4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Willmott</a:t>
            </a:r>
            <a:r>
              <a:rPr lang="es-ES" dirty="0" smtClean="0">
                <a:solidFill>
                  <a:srgbClr val="399A4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1982), (</a:t>
            </a:r>
            <a:r>
              <a:rPr lang="es-ES" dirty="0" err="1" smtClean="0">
                <a:solidFill>
                  <a:srgbClr val="399A4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Ray</a:t>
            </a:r>
            <a:r>
              <a:rPr lang="es-ES" dirty="0" smtClean="0">
                <a:solidFill>
                  <a:srgbClr val="399A4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et al., 2018), (Raes et al., 2018)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1052117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2 CuadroTexto"/>
          <p:cNvSpPr txBox="1"/>
          <p:nvPr/>
        </p:nvSpPr>
        <p:spPr>
          <a:xfrm>
            <a:off x="977899" y="1485213"/>
            <a:ext cx="938941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/>
            <a:r>
              <a:rPr lang="es-ES" dirty="0"/>
              <a:t>Se variaron las dosis del fertilizante de 150 a 200 kg ha</a:t>
            </a:r>
            <a:r>
              <a:rPr lang="es-ES" baseline="30000" dirty="0"/>
              <a:t>−1</a:t>
            </a:r>
            <a:r>
              <a:rPr lang="es-ES" dirty="0"/>
              <a:t> de nitrógeno con un intervalo de 10 kg ha</a:t>
            </a:r>
            <a:r>
              <a:rPr lang="es-ES" baseline="30000" dirty="0"/>
              <a:t>−1</a:t>
            </a:r>
            <a:r>
              <a:rPr lang="es-ES" dirty="0"/>
              <a:t> de nitrógeno  y se mantuvieron constantes los demás parámetros del </a:t>
            </a:r>
            <a:r>
              <a:rPr lang="es-ES" dirty="0" smtClean="0"/>
              <a:t>modelo.</a:t>
            </a:r>
            <a:endParaRPr lang="es-ES" dirty="0"/>
          </a:p>
        </p:txBody>
      </p:sp>
      <p:sp>
        <p:nvSpPr>
          <p:cNvPr id="7" name="Título 1"/>
          <p:cNvSpPr txBox="1">
            <a:spLocks/>
          </p:cNvSpPr>
          <p:nvPr/>
        </p:nvSpPr>
        <p:spPr>
          <a:xfrm>
            <a:off x="838200" y="365128"/>
            <a:ext cx="6155724" cy="65944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3600" dirty="0" smtClean="0">
                <a:solidFill>
                  <a:srgbClr val="7AC142"/>
                </a:solidFill>
              </a:rPr>
              <a:t>MATERIALES Y MÉTODOS</a:t>
            </a:r>
            <a:endParaRPr lang="es-MX" sz="3600" dirty="0">
              <a:solidFill>
                <a:srgbClr val="7AC142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977898" y="5412259"/>
            <a:ext cx="910521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/>
              <a:t>Se realizó la corrida del modelo para obtener los valores de rendimiento del grano para estos experimentos y se compararon para determinar el mejor de </a:t>
            </a:r>
            <a:r>
              <a:rPr lang="es-ES" dirty="0" smtClean="0"/>
              <a:t>ellos.</a:t>
            </a:r>
            <a:endParaRPr lang="es-ES" dirty="0"/>
          </a:p>
        </p:txBody>
      </p:sp>
      <p:sp>
        <p:nvSpPr>
          <p:cNvPr id="6" name="TextBox 5"/>
          <p:cNvSpPr txBox="1"/>
          <p:nvPr/>
        </p:nvSpPr>
        <p:spPr>
          <a:xfrm>
            <a:off x="4213654" y="6488668"/>
            <a:ext cx="58566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>
                <a:solidFill>
                  <a:srgbClr val="399A4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(MINAG et al., 2014), (Franco y Ramírez, 2000)</a:t>
            </a:r>
            <a:endParaRPr lang="es-ES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28860956"/>
              </p:ext>
            </p:extLst>
          </p:nvPr>
        </p:nvGraphicFramePr>
        <p:xfrm>
          <a:off x="2971476" y="2592187"/>
          <a:ext cx="5402263" cy="2468880"/>
        </p:xfrm>
        <a:graphic>
          <a:graphicData uri="http://schemas.openxmlformats.org/drawingml/2006/table">
            <a:tbl>
              <a:tblPr firstRow="1" firstCol="1" bandRow="1"/>
              <a:tblGrid>
                <a:gridCol w="2043748">
                  <a:extLst>
                    <a:ext uri="{9D8B030D-6E8A-4147-A177-3AD203B41FA5}">
                      <a16:colId xmlns:a16="http://schemas.microsoft.com/office/drawing/2014/main" val="1610979165"/>
                    </a:ext>
                  </a:extLst>
                </a:gridCol>
                <a:gridCol w="1170940">
                  <a:extLst>
                    <a:ext uri="{9D8B030D-6E8A-4147-A177-3AD203B41FA5}">
                      <a16:colId xmlns:a16="http://schemas.microsoft.com/office/drawing/2014/main" val="2678737798"/>
                    </a:ext>
                  </a:extLst>
                </a:gridCol>
                <a:gridCol w="2187575">
                  <a:extLst>
                    <a:ext uri="{9D8B030D-6E8A-4147-A177-3AD203B41FA5}">
                      <a16:colId xmlns:a16="http://schemas.microsoft.com/office/drawing/2014/main" val="1974945240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8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Fase fenológica</a:t>
                      </a:r>
                      <a:endParaRPr lang="es-ES" sz="18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3813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8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% de la dosis </a:t>
                      </a:r>
                      <a:endParaRPr lang="es-ES" sz="18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3813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8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Momento de aplicación (</a:t>
                      </a:r>
                      <a:r>
                        <a:rPr lang="es-ES" sz="1800" b="1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dde</a:t>
                      </a:r>
                      <a:r>
                        <a:rPr lang="es-ES" sz="18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endParaRPr lang="es-ES" sz="18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3813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2393326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8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Cuarta hoja</a:t>
                      </a:r>
                      <a:endParaRPr lang="es-ES" sz="18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8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</a:t>
                      </a:r>
                      <a:endParaRPr lang="es-ES" sz="18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8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es-ES" sz="18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8824667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8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Inicio ahijamiento</a:t>
                      </a:r>
                      <a:endParaRPr lang="es-ES" sz="18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8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25</a:t>
                      </a:r>
                      <a:endParaRPr lang="es-ES" sz="18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8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31</a:t>
                      </a:r>
                      <a:endParaRPr lang="es-ES" sz="18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9264467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8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Ahijamiento activo</a:t>
                      </a:r>
                      <a:endParaRPr lang="es-ES" sz="18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8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25</a:t>
                      </a:r>
                      <a:endParaRPr lang="es-ES" sz="18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8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59</a:t>
                      </a:r>
                      <a:endParaRPr lang="es-ES" sz="18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073149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8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Punto de algodón</a:t>
                      </a:r>
                      <a:endParaRPr lang="es-ES" sz="18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E2EF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8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30</a:t>
                      </a:r>
                      <a:endParaRPr lang="es-ES" sz="18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E2EF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8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86</a:t>
                      </a:r>
                      <a:endParaRPr lang="es-ES" sz="18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E2EF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381315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982916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2888798"/>
              </p:ext>
            </p:extLst>
          </p:nvPr>
        </p:nvGraphicFramePr>
        <p:xfrm>
          <a:off x="3497708" y="2696420"/>
          <a:ext cx="4809808" cy="2468880"/>
        </p:xfrm>
        <a:graphic>
          <a:graphicData uri="http://schemas.openxmlformats.org/drawingml/2006/table">
            <a:tbl>
              <a:tblPr firstRow="1" firstCol="1" bandRow="1"/>
              <a:tblGrid>
                <a:gridCol w="3834448">
                  <a:extLst>
                    <a:ext uri="{9D8B030D-6E8A-4147-A177-3AD203B41FA5}">
                      <a16:colId xmlns:a16="http://schemas.microsoft.com/office/drawing/2014/main" val="288985011"/>
                    </a:ext>
                  </a:extLst>
                </a:gridCol>
                <a:gridCol w="975360">
                  <a:extLst>
                    <a:ext uri="{9D8B030D-6E8A-4147-A177-3AD203B41FA5}">
                      <a16:colId xmlns:a16="http://schemas.microsoft.com/office/drawing/2014/main" val="2967185111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800" b="1" dirty="0">
                          <a:solidFill>
                            <a:schemeClr val="bg2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Artículo</a:t>
                      </a:r>
                      <a:endParaRPr lang="es-ES" sz="1800" dirty="0">
                        <a:solidFill>
                          <a:schemeClr val="bg2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38135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800" b="1" dirty="0">
                          <a:solidFill>
                            <a:schemeClr val="bg2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Importe</a:t>
                      </a:r>
                      <a:endParaRPr lang="es-ES" sz="1800" dirty="0">
                        <a:solidFill>
                          <a:schemeClr val="bg2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3813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5797602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800" b="1" dirty="0">
                          <a:solidFill>
                            <a:schemeClr val="bg2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Grano ($ kg</a:t>
                      </a:r>
                      <a:r>
                        <a:rPr lang="es-ES" sz="1800" b="1" baseline="30000" dirty="0">
                          <a:solidFill>
                            <a:schemeClr val="bg2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-1</a:t>
                      </a:r>
                      <a:r>
                        <a:rPr lang="es-ES" sz="1800" b="1" dirty="0">
                          <a:solidFill>
                            <a:schemeClr val="bg2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endParaRPr lang="es-ES" sz="1800" dirty="0">
                        <a:solidFill>
                          <a:schemeClr val="bg2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9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800">
                          <a:solidFill>
                            <a:schemeClr val="bg2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7275.25</a:t>
                      </a:r>
                      <a:endParaRPr lang="es-ES" sz="1800">
                        <a:solidFill>
                          <a:schemeClr val="bg2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0050243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800" b="1" dirty="0">
                          <a:solidFill>
                            <a:schemeClr val="bg2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Semilla ($ kg</a:t>
                      </a:r>
                      <a:r>
                        <a:rPr lang="es-ES" sz="1800" b="1" baseline="30000" dirty="0">
                          <a:solidFill>
                            <a:schemeClr val="bg2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-1</a:t>
                      </a:r>
                      <a:r>
                        <a:rPr lang="es-ES" sz="1800" b="1" dirty="0">
                          <a:solidFill>
                            <a:schemeClr val="bg2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endParaRPr lang="es-ES" sz="1800" dirty="0">
                        <a:solidFill>
                          <a:schemeClr val="bg2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9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800" dirty="0">
                          <a:solidFill>
                            <a:schemeClr val="bg2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14.30</a:t>
                      </a:r>
                      <a:endParaRPr lang="es-ES" sz="1800" dirty="0">
                        <a:solidFill>
                          <a:schemeClr val="bg2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7570609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800" b="1" dirty="0">
                          <a:solidFill>
                            <a:schemeClr val="bg2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Fertilizante nitrogenado ($ kg</a:t>
                      </a:r>
                      <a:r>
                        <a:rPr lang="es-ES" sz="1800" b="1" baseline="30000" dirty="0">
                          <a:solidFill>
                            <a:schemeClr val="bg2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-1</a:t>
                      </a:r>
                      <a:r>
                        <a:rPr lang="es-ES" sz="1800" b="1" dirty="0">
                          <a:solidFill>
                            <a:schemeClr val="bg2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endParaRPr lang="es-ES" sz="1800" dirty="0">
                        <a:solidFill>
                          <a:schemeClr val="bg2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9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800">
                          <a:solidFill>
                            <a:schemeClr val="bg2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5.67</a:t>
                      </a:r>
                      <a:endParaRPr lang="es-ES" sz="1800">
                        <a:solidFill>
                          <a:schemeClr val="bg2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7704587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800" b="1" dirty="0">
                          <a:solidFill>
                            <a:schemeClr val="bg2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Otros fertilizantes y su aplicación</a:t>
                      </a:r>
                      <a:endParaRPr lang="es-ES" sz="1800" dirty="0">
                        <a:solidFill>
                          <a:schemeClr val="bg2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9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800" dirty="0">
                          <a:solidFill>
                            <a:schemeClr val="bg2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0.00</a:t>
                      </a:r>
                      <a:endParaRPr lang="es-ES" sz="1800" dirty="0">
                        <a:solidFill>
                          <a:schemeClr val="bg2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539591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800" b="1">
                          <a:solidFill>
                            <a:schemeClr val="bg2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Riego y su aplicación</a:t>
                      </a:r>
                      <a:endParaRPr lang="es-ES" sz="1800">
                        <a:solidFill>
                          <a:schemeClr val="bg2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9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800" dirty="0">
                          <a:solidFill>
                            <a:schemeClr val="bg2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0.00</a:t>
                      </a:r>
                      <a:endParaRPr lang="es-ES" sz="1800" dirty="0">
                        <a:solidFill>
                          <a:schemeClr val="bg2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15997979"/>
                  </a:ext>
                </a:extLst>
              </a:tr>
            </a:tbl>
          </a:graphicData>
        </a:graphic>
      </p:graphicFrame>
      <p:sp>
        <p:nvSpPr>
          <p:cNvPr id="5" name="Título 1"/>
          <p:cNvSpPr txBox="1">
            <a:spLocks/>
          </p:cNvSpPr>
          <p:nvPr/>
        </p:nvSpPr>
        <p:spPr>
          <a:xfrm>
            <a:off x="838200" y="365128"/>
            <a:ext cx="6155724" cy="65944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3600" dirty="0" smtClean="0">
                <a:solidFill>
                  <a:srgbClr val="7AC142"/>
                </a:solidFill>
              </a:rPr>
              <a:t>MATERIALES Y MÉTODOS</a:t>
            </a:r>
            <a:endParaRPr lang="es-MX" sz="3600" dirty="0">
              <a:solidFill>
                <a:srgbClr val="7AC142"/>
              </a:solidFill>
            </a:endParaRPr>
          </a:p>
        </p:txBody>
      </p:sp>
      <p:sp>
        <p:nvSpPr>
          <p:cNvPr id="4" name="2 CuadroTexto"/>
          <p:cNvSpPr txBox="1"/>
          <p:nvPr/>
        </p:nvSpPr>
        <p:spPr>
          <a:xfrm>
            <a:off x="977899" y="1485213"/>
            <a:ext cx="938941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/>
            <a:r>
              <a:rPr lang="es-ES" dirty="0"/>
              <a:t>Se introdujeron los precios de costo de la semilla básica, del fertilizante nitrogenado y el precio del arroz en el mercado </a:t>
            </a:r>
            <a:r>
              <a:rPr lang="es-ES" dirty="0" smtClean="0"/>
              <a:t>.</a:t>
            </a:r>
            <a:endParaRPr lang="es-ES" dirty="0"/>
          </a:p>
        </p:txBody>
      </p:sp>
      <p:sp>
        <p:nvSpPr>
          <p:cNvPr id="6" name="TextBox 5"/>
          <p:cNvSpPr txBox="1"/>
          <p:nvPr/>
        </p:nvSpPr>
        <p:spPr>
          <a:xfrm>
            <a:off x="977898" y="5412259"/>
            <a:ext cx="94882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/>
              <a:t>Se realizó la corrida del modelo para obtener los ingresos totales para estos experimentos y se compararon para determinar cuál generó mayor utilidad</a:t>
            </a:r>
            <a:r>
              <a:rPr lang="es-ES" dirty="0" smtClean="0"/>
              <a:t>.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3692647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25055247"/>
              </p:ext>
            </p:extLst>
          </p:nvPr>
        </p:nvGraphicFramePr>
        <p:xfrm>
          <a:off x="2292179" y="2153959"/>
          <a:ext cx="7420233" cy="2057400"/>
        </p:xfrm>
        <a:graphic>
          <a:graphicData uri="http://schemas.openxmlformats.org/drawingml/2006/table">
            <a:tbl>
              <a:tblPr firstRow="1" firstCol="1" bandRow="1"/>
              <a:tblGrid>
                <a:gridCol w="2106826">
                  <a:extLst>
                    <a:ext uri="{9D8B030D-6E8A-4147-A177-3AD203B41FA5}">
                      <a16:colId xmlns:a16="http://schemas.microsoft.com/office/drawing/2014/main" val="3710483007"/>
                    </a:ext>
                  </a:extLst>
                </a:gridCol>
                <a:gridCol w="1173271">
                  <a:extLst>
                    <a:ext uri="{9D8B030D-6E8A-4147-A177-3AD203B41FA5}">
                      <a16:colId xmlns:a16="http://schemas.microsoft.com/office/drawing/2014/main" val="1098744879"/>
                    </a:ext>
                  </a:extLst>
                </a:gridCol>
                <a:gridCol w="1203281">
                  <a:extLst>
                    <a:ext uri="{9D8B030D-6E8A-4147-A177-3AD203B41FA5}">
                      <a16:colId xmlns:a16="http://schemas.microsoft.com/office/drawing/2014/main" val="2514473022"/>
                    </a:ext>
                  </a:extLst>
                </a:gridCol>
                <a:gridCol w="1589967">
                  <a:extLst>
                    <a:ext uri="{9D8B030D-6E8A-4147-A177-3AD203B41FA5}">
                      <a16:colId xmlns:a16="http://schemas.microsoft.com/office/drawing/2014/main" val="2010844882"/>
                    </a:ext>
                  </a:extLst>
                </a:gridCol>
                <a:gridCol w="1346888">
                  <a:extLst>
                    <a:ext uri="{9D8B030D-6E8A-4147-A177-3AD203B41FA5}">
                      <a16:colId xmlns:a16="http://schemas.microsoft.com/office/drawing/2014/main" val="829796938"/>
                    </a:ext>
                  </a:extLst>
                </a:gridCol>
              </a:tblGrid>
              <a:tr h="200025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8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Experimento</a:t>
                      </a:r>
                      <a:endParaRPr lang="es-ES" sz="18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E0B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8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G. llenos por </a:t>
                      </a:r>
                      <a:r>
                        <a:rPr lang="es-ES" sz="180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paníc</a:t>
                      </a:r>
                      <a:r>
                        <a:rPr lang="es-ES" sz="18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.</a:t>
                      </a:r>
                      <a:endParaRPr lang="es-ES" sz="18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E0B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8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G. vanos por </a:t>
                      </a:r>
                      <a:r>
                        <a:rPr lang="es-ES" sz="180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paníc</a:t>
                      </a:r>
                      <a:r>
                        <a:rPr lang="es-ES" sz="18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.</a:t>
                      </a:r>
                      <a:endParaRPr lang="es-ES" sz="18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E0B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8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Masa de 1000 granos</a:t>
                      </a:r>
                      <a:endParaRPr lang="es-ES" sz="18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E0B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80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Rend</a:t>
                      </a:r>
                      <a:endParaRPr lang="es-ES" sz="18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E0B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70062434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8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Enero de 2004</a:t>
                      </a:r>
                      <a:endParaRPr lang="es-ES" sz="18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3813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8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102,25 b</a:t>
                      </a:r>
                      <a:endParaRPr lang="es-ES" sz="18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8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16,25 ab</a:t>
                      </a:r>
                      <a:endParaRPr lang="es-ES" sz="18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8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25</a:t>
                      </a:r>
                      <a:endParaRPr lang="es-ES" sz="18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8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3,55 a</a:t>
                      </a:r>
                      <a:endParaRPr lang="es-ES" sz="18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09907298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8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Diciembre de 2004</a:t>
                      </a:r>
                      <a:endParaRPr lang="es-ES" sz="18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3813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8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76 a</a:t>
                      </a:r>
                      <a:endParaRPr lang="es-ES" sz="18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8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14 a</a:t>
                      </a:r>
                      <a:endParaRPr lang="es-ES" sz="18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8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25</a:t>
                      </a:r>
                      <a:endParaRPr lang="es-ES" sz="18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8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4,3 b</a:t>
                      </a:r>
                      <a:endParaRPr lang="es-ES" sz="18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89640415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8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Febrero de 2005</a:t>
                      </a:r>
                      <a:endParaRPr lang="es-ES" sz="18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53813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8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120 c</a:t>
                      </a:r>
                      <a:endParaRPr lang="es-ES" sz="18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E2EF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8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21,75 b</a:t>
                      </a:r>
                      <a:endParaRPr lang="es-ES" sz="18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E2EF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8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25</a:t>
                      </a:r>
                      <a:endParaRPr lang="es-ES" sz="18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E2EF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8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4,042 ab</a:t>
                      </a:r>
                      <a:endParaRPr lang="es-ES" sz="18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E2EF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15415185"/>
                  </a:ext>
                </a:extLst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1890584" y="4291513"/>
            <a:ext cx="860030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>
                <a:latin typeface="Arial" panose="020B0604020202020204" pitchFamily="34" charset="0"/>
                <a:cs typeface="Arial" panose="020B0604020202020204" pitchFamily="34" charset="0"/>
              </a:rPr>
              <a:t>Letras desiguales difieren significativamente (p≤0,05) según Prueba de Rangos Múltiples de </a:t>
            </a:r>
            <a:r>
              <a:rPr lang="es-ES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Tukey</a:t>
            </a:r>
            <a:endParaRPr lang="es-E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ítulo 1"/>
          <p:cNvSpPr txBox="1">
            <a:spLocks/>
          </p:cNvSpPr>
          <p:nvPr/>
        </p:nvSpPr>
        <p:spPr>
          <a:xfrm>
            <a:off x="838199" y="365128"/>
            <a:ext cx="6439931" cy="65944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3600" dirty="0" smtClean="0">
                <a:solidFill>
                  <a:srgbClr val="7AC142"/>
                </a:solidFill>
              </a:rPr>
              <a:t>RESULTADOS Y DISCUSIÓN</a:t>
            </a:r>
            <a:endParaRPr lang="es-MX" sz="3600" dirty="0">
              <a:solidFill>
                <a:srgbClr val="7AC142"/>
              </a:solidFill>
            </a:endParaRPr>
          </a:p>
        </p:txBody>
      </p:sp>
      <p:sp>
        <p:nvSpPr>
          <p:cNvPr id="2" name="Oval 1"/>
          <p:cNvSpPr/>
          <p:nvPr/>
        </p:nvSpPr>
        <p:spPr>
          <a:xfrm>
            <a:off x="8476733" y="2866769"/>
            <a:ext cx="1124466" cy="1594022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" name="Right Arrow 2"/>
          <p:cNvSpPr/>
          <p:nvPr/>
        </p:nvSpPr>
        <p:spPr>
          <a:xfrm>
            <a:off x="9601199" y="3645243"/>
            <a:ext cx="494271" cy="148281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" name="TextBox 3"/>
          <p:cNvSpPr txBox="1"/>
          <p:nvPr/>
        </p:nvSpPr>
        <p:spPr>
          <a:xfrm>
            <a:off x="10095471" y="3373395"/>
            <a:ext cx="112446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>
                <a:solidFill>
                  <a:srgbClr val="FF0000"/>
                </a:solidFill>
              </a:rPr>
              <a:t>Tiende a disminuir</a:t>
            </a:r>
            <a:endParaRPr lang="es-ES" dirty="0">
              <a:solidFill>
                <a:srgbClr val="FF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9835978" y="4019726"/>
            <a:ext cx="235602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600" dirty="0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(MINAG et al., 2014), (</a:t>
            </a:r>
            <a:r>
              <a:rPr lang="es-ES" sz="1600" dirty="0" err="1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Maqueira</a:t>
            </a:r>
            <a:r>
              <a:rPr lang="es-ES" sz="1600" dirty="0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et al., 2016),</a:t>
            </a:r>
          </a:p>
          <a:p>
            <a:r>
              <a:rPr lang="es-ES" sz="1600" dirty="0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(Sánchez et al., 2016)</a:t>
            </a:r>
          </a:p>
        </p:txBody>
      </p:sp>
      <p:sp>
        <p:nvSpPr>
          <p:cNvPr id="9" name="Oval 8"/>
          <p:cNvSpPr/>
          <p:nvPr/>
        </p:nvSpPr>
        <p:spPr>
          <a:xfrm>
            <a:off x="4164226" y="2866769"/>
            <a:ext cx="2928552" cy="1482813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0" name="Down Arrow 9"/>
          <p:cNvSpPr/>
          <p:nvPr/>
        </p:nvSpPr>
        <p:spPr>
          <a:xfrm>
            <a:off x="5449330" y="4349582"/>
            <a:ext cx="197708" cy="712810"/>
          </a:xfrm>
          <a:prstGeom prst="down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1" name="TextBox 10"/>
          <p:cNvSpPr txBox="1"/>
          <p:nvPr/>
        </p:nvSpPr>
        <p:spPr>
          <a:xfrm>
            <a:off x="4271318" y="5062392"/>
            <a:ext cx="300681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 superó lo informado en la literatura.</a:t>
            </a:r>
          </a:p>
          <a:p>
            <a:r>
              <a:rPr lang="es-ES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Porcentaje de vaneo ~ 15%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370172" y="6027003"/>
            <a:ext cx="235602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600" dirty="0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(MINAG et al., 2014)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251090" y="1506191"/>
            <a:ext cx="50781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>
                <a:latin typeface="Arial" panose="020B0604020202020204" pitchFamily="34" charset="0"/>
                <a:cs typeface="Arial" panose="020B0604020202020204" pitchFamily="34" charset="0"/>
              </a:rPr>
              <a:t>Estudio de comparación de medias</a:t>
            </a:r>
            <a:endParaRPr lang="es-E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896226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/>
      <p:bldP spid="7" grpId="0"/>
      <p:bldP spid="9" grpId="0" animBg="1"/>
      <p:bldP spid="10" grpId="0" animBg="1"/>
      <p:bldP spid="11" grpId="0"/>
      <p:bldP spid="1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29944376"/>
              </p:ext>
            </p:extLst>
          </p:nvPr>
        </p:nvGraphicFramePr>
        <p:xfrm>
          <a:off x="3190231" y="2438164"/>
          <a:ext cx="5410071" cy="1828800"/>
        </p:xfrm>
        <a:graphic>
          <a:graphicData uri="http://schemas.openxmlformats.org/drawingml/2006/table">
            <a:tbl>
              <a:tblPr firstRow="1" firstCol="1" bandRow="1"/>
              <a:tblGrid>
                <a:gridCol w="2661457">
                  <a:extLst>
                    <a:ext uri="{9D8B030D-6E8A-4147-A177-3AD203B41FA5}">
                      <a16:colId xmlns:a16="http://schemas.microsoft.com/office/drawing/2014/main" val="4235145857"/>
                    </a:ext>
                  </a:extLst>
                </a:gridCol>
                <a:gridCol w="1449410">
                  <a:extLst>
                    <a:ext uri="{9D8B030D-6E8A-4147-A177-3AD203B41FA5}">
                      <a16:colId xmlns:a16="http://schemas.microsoft.com/office/drawing/2014/main" val="1407095317"/>
                    </a:ext>
                  </a:extLst>
                </a:gridCol>
                <a:gridCol w="1299204">
                  <a:extLst>
                    <a:ext uri="{9D8B030D-6E8A-4147-A177-3AD203B41FA5}">
                      <a16:colId xmlns:a16="http://schemas.microsoft.com/office/drawing/2014/main" val="1094078549"/>
                    </a:ext>
                  </a:extLst>
                </a:gridCol>
              </a:tblGrid>
              <a:tr h="200025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6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Siembra</a:t>
                      </a:r>
                      <a:endParaRPr lang="es-ES" sz="1600" b="1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E0B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600" b="1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Días </a:t>
                      </a:r>
                      <a:r>
                        <a:rPr lang="es-ES" sz="16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 la antesis</a:t>
                      </a:r>
                      <a:endParaRPr lang="es-ES" sz="1600" b="1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E0B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600" b="1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Días </a:t>
                      </a:r>
                      <a:r>
                        <a:rPr lang="es-ES" sz="16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 la maduración</a:t>
                      </a:r>
                      <a:endParaRPr lang="es-ES" sz="1600" b="1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E0B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0179387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6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Enero de 2004</a:t>
                      </a:r>
                      <a:endParaRPr lang="es-ES" sz="16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3813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6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140</a:t>
                      </a:r>
                      <a:endParaRPr lang="es-ES" sz="16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6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159</a:t>
                      </a:r>
                      <a:endParaRPr lang="es-ES" sz="16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48422865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6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Diciembre de 2004</a:t>
                      </a:r>
                      <a:endParaRPr lang="es-ES" sz="16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3813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6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144</a:t>
                      </a:r>
                      <a:endParaRPr lang="es-ES" sz="16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6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177</a:t>
                      </a:r>
                      <a:endParaRPr lang="es-ES" sz="16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72416485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6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Febrero de 2005</a:t>
                      </a:r>
                      <a:endParaRPr lang="es-ES" sz="16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53813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6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146</a:t>
                      </a:r>
                      <a:endParaRPr lang="es-ES" sz="16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E2EF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6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187</a:t>
                      </a:r>
                      <a:endParaRPr lang="es-ES" sz="16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E2EF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55963519"/>
                  </a:ext>
                </a:extLst>
              </a:tr>
            </a:tbl>
          </a:graphicData>
        </a:graphic>
      </p:graphicFrame>
      <p:sp>
        <p:nvSpPr>
          <p:cNvPr id="8" name="Título 1"/>
          <p:cNvSpPr txBox="1">
            <a:spLocks/>
          </p:cNvSpPr>
          <p:nvPr/>
        </p:nvSpPr>
        <p:spPr>
          <a:xfrm>
            <a:off x="838199" y="365128"/>
            <a:ext cx="6439931" cy="65944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3600" dirty="0" smtClean="0">
                <a:solidFill>
                  <a:srgbClr val="7AC142"/>
                </a:solidFill>
              </a:rPr>
              <a:t>RESULTADOS Y DISCUSIÓN</a:t>
            </a:r>
            <a:endParaRPr lang="es-MX" sz="3600" dirty="0">
              <a:solidFill>
                <a:srgbClr val="7AC142"/>
              </a:solidFill>
            </a:endParaRPr>
          </a:p>
        </p:txBody>
      </p:sp>
      <p:sp>
        <p:nvSpPr>
          <p:cNvPr id="4" name="Oval 3"/>
          <p:cNvSpPr/>
          <p:nvPr/>
        </p:nvSpPr>
        <p:spPr>
          <a:xfrm>
            <a:off x="7636476" y="3571103"/>
            <a:ext cx="642551" cy="695861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7" name="Right Arrow 6"/>
          <p:cNvSpPr/>
          <p:nvPr/>
        </p:nvSpPr>
        <p:spPr>
          <a:xfrm>
            <a:off x="8279027" y="3880022"/>
            <a:ext cx="568411" cy="111210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" name="TextBox 8"/>
          <p:cNvSpPr txBox="1"/>
          <p:nvPr/>
        </p:nvSpPr>
        <p:spPr>
          <a:xfrm>
            <a:off x="8847438" y="3620633"/>
            <a:ext cx="187822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>
                <a:solidFill>
                  <a:srgbClr val="FF0000"/>
                </a:solidFill>
              </a:rPr>
              <a:t>Mayor duración del ciclo</a:t>
            </a:r>
            <a:endParaRPr lang="es-ES" dirty="0">
              <a:solidFill>
                <a:srgbClr val="FF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847438" y="4266964"/>
            <a:ext cx="261963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600" dirty="0" smtClean="0">
                <a:solidFill>
                  <a:schemeClr val="bg2"/>
                </a:solidFill>
              </a:rPr>
              <a:t>(</a:t>
            </a:r>
            <a:r>
              <a:rPr lang="es-ES" sz="1600" dirty="0" err="1" smtClean="0">
                <a:solidFill>
                  <a:schemeClr val="bg2"/>
                </a:solidFill>
              </a:rPr>
              <a:t>Maqueira</a:t>
            </a:r>
            <a:r>
              <a:rPr lang="es-ES" sz="1600" dirty="0" smtClean="0">
                <a:solidFill>
                  <a:schemeClr val="bg2"/>
                </a:solidFill>
              </a:rPr>
              <a:t> et al., 2018)</a:t>
            </a:r>
            <a:endParaRPr lang="es-ES" sz="1600" dirty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42840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7" grpId="0" animBg="1"/>
      <p:bldP spid="9" grpId="0"/>
      <p:bldP spid="10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04863972"/>
              </p:ext>
            </p:extLst>
          </p:nvPr>
        </p:nvGraphicFramePr>
        <p:xfrm>
          <a:off x="2616742" y="2760265"/>
          <a:ext cx="6958516" cy="1173988"/>
        </p:xfrm>
        <a:graphic>
          <a:graphicData uri="http://schemas.openxmlformats.org/drawingml/2006/table">
            <a:tbl>
              <a:tblPr firstRow="1" firstCol="1" bandRow="1"/>
              <a:tblGrid>
                <a:gridCol w="789361">
                  <a:extLst>
                    <a:ext uri="{9D8B030D-6E8A-4147-A177-3AD203B41FA5}">
                      <a16:colId xmlns:a16="http://schemas.microsoft.com/office/drawing/2014/main" val="1655064031"/>
                    </a:ext>
                  </a:extLst>
                </a:gridCol>
                <a:gridCol w="789361">
                  <a:extLst>
                    <a:ext uri="{9D8B030D-6E8A-4147-A177-3AD203B41FA5}">
                      <a16:colId xmlns:a16="http://schemas.microsoft.com/office/drawing/2014/main" val="3345531250"/>
                    </a:ext>
                  </a:extLst>
                </a:gridCol>
                <a:gridCol w="789361">
                  <a:extLst>
                    <a:ext uri="{9D8B030D-6E8A-4147-A177-3AD203B41FA5}">
                      <a16:colId xmlns:a16="http://schemas.microsoft.com/office/drawing/2014/main" val="1279398269"/>
                    </a:ext>
                  </a:extLst>
                </a:gridCol>
                <a:gridCol w="789361">
                  <a:extLst>
                    <a:ext uri="{9D8B030D-6E8A-4147-A177-3AD203B41FA5}">
                      <a16:colId xmlns:a16="http://schemas.microsoft.com/office/drawing/2014/main" val="2404428176"/>
                    </a:ext>
                  </a:extLst>
                </a:gridCol>
                <a:gridCol w="1502716">
                  <a:extLst>
                    <a:ext uri="{9D8B030D-6E8A-4147-A177-3AD203B41FA5}">
                      <a16:colId xmlns:a16="http://schemas.microsoft.com/office/drawing/2014/main" val="3479911299"/>
                    </a:ext>
                  </a:extLst>
                </a:gridCol>
                <a:gridCol w="790832">
                  <a:extLst>
                    <a:ext uri="{9D8B030D-6E8A-4147-A177-3AD203B41FA5}">
                      <a16:colId xmlns:a16="http://schemas.microsoft.com/office/drawing/2014/main" val="2376728255"/>
                    </a:ext>
                  </a:extLst>
                </a:gridCol>
                <a:gridCol w="630195">
                  <a:extLst>
                    <a:ext uri="{9D8B030D-6E8A-4147-A177-3AD203B41FA5}">
                      <a16:colId xmlns:a16="http://schemas.microsoft.com/office/drawing/2014/main" val="229395202"/>
                    </a:ext>
                  </a:extLst>
                </a:gridCol>
                <a:gridCol w="877329">
                  <a:extLst>
                    <a:ext uri="{9D8B030D-6E8A-4147-A177-3AD203B41FA5}">
                      <a16:colId xmlns:a16="http://schemas.microsoft.com/office/drawing/2014/main" val="2008932710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8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P1</a:t>
                      </a:r>
                      <a:endParaRPr lang="es-ES" sz="18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8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(</a:t>
                      </a:r>
                      <a:r>
                        <a:rPr lang="es-ES" sz="1800" b="1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ºC</a:t>
                      </a:r>
                      <a:r>
                        <a:rPr lang="es-ES" sz="18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)</a:t>
                      </a:r>
                      <a:endParaRPr lang="es-ES" sz="18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E0B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8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P2O</a:t>
                      </a:r>
                      <a:endParaRPr lang="es-ES" sz="18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8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(h)</a:t>
                      </a:r>
                      <a:endParaRPr lang="es-ES" sz="18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E0B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8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P2R</a:t>
                      </a:r>
                      <a:endParaRPr lang="es-ES" sz="18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8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(</a:t>
                      </a:r>
                      <a:r>
                        <a:rPr lang="es-ES" sz="1800" b="1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ºC</a:t>
                      </a:r>
                      <a:r>
                        <a:rPr lang="es-ES" sz="18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)</a:t>
                      </a:r>
                      <a:endParaRPr lang="es-ES" sz="18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E0B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8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P5</a:t>
                      </a:r>
                      <a:endParaRPr lang="es-ES" sz="18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8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(</a:t>
                      </a:r>
                      <a:r>
                        <a:rPr lang="es-ES" sz="1800" b="1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ºC</a:t>
                      </a:r>
                      <a:r>
                        <a:rPr lang="es-ES" sz="18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)</a:t>
                      </a:r>
                      <a:endParaRPr lang="es-ES" sz="18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E0B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8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G1</a:t>
                      </a:r>
                      <a:endParaRPr lang="es-ES" sz="18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8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(espiguillas por gramo)</a:t>
                      </a:r>
                      <a:endParaRPr lang="es-ES" sz="18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E0B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8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G2</a:t>
                      </a:r>
                      <a:endParaRPr lang="es-ES" sz="18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8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(g)</a:t>
                      </a:r>
                      <a:endParaRPr lang="es-ES" sz="18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E0B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8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G3</a:t>
                      </a:r>
                      <a:endParaRPr lang="es-ES" sz="18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8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s-ES" sz="18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E0B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8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G4</a:t>
                      </a:r>
                      <a:endParaRPr lang="es-ES" sz="18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8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s-ES" sz="18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E0B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8337792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8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600,0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E2EF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8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10,00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E2EF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8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200,4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E2EF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8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350,5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E2EF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8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45,11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E2EF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8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0,025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E2EF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8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1,00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E2EF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8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1,129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E2EF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74502349"/>
                  </a:ext>
                </a:extLst>
              </a:tr>
            </a:tbl>
          </a:graphicData>
        </a:graphic>
      </p:graphicFrame>
      <p:sp>
        <p:nvSpPr>
          <p:cNvPr id="6" name="Título 1"/>
          <p:cNvSpPr txBox="1">
            <a:spLocks/>
          </p:cNvSpPr>
          <p:nvPr/>
        </p:nvSpPr>
        <p:spPr>
          <a:xfrm>
            <a:off x="838199" y="365128"/>
            <a:ext cx="6439931" cy="65944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3600" dirty="0" smtClean="0">
                <a:solidFill>
                  <a:srgbClr val="7AC142"/>
                </a:solidFill>
              </a:rPr>
              <a:t>RESULTADOS Y DISCUSIÓN</a:t>
            </a:r>
            <a:endParaRPr lang="es-MX" sz="3600" dirty="0">
              <a:solidFill>
                <a:srgbClr val="7AC142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624119" y="6488668"/>
            <a:ext cx="23230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>
                <a:solidFill>
                  <a:srgbClr val="399A4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(Singh et al., 1993)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5113331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5" name="Table 4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315706060"/>
                  </p:ext>
                </p:extLst>
              </p:nvPr>
            </p:nvGraphicFramePr>
            <p:xfrm>
              <a:off x="2001796" y="1404139"/>
              <a:ext cx="8188408" cy="4616834"/>
            </p:xfrm>
            <a:graphic>
              <a:graphicData uri="http://schemas.openxmlformats.org/drawingml/2006/table">
                <a:tbl>
                  <a:tblPr firstRow="1"/>
                  <a:tblGrid>
                    <a:gridCol w="1720210">
                      <a:extLst>
                        <a:ext uri="{9D8B030D-6E8A-4147-A177-3AD203B41FA5}">
                          <a16:colId xmlns:a16="http://schemas.microsoft.com/office/drawing/2014/main" val="2353698514"/>
                        </a:ext>
                      </a:extLst>
                    </a:gridCol>
                    <a:gridCol w="779429">
                      <a:extLst>
                        <a:ext uri="{9D8B030D-6E8A-4147-A177-3AD203B41FA5}">
                          <a16:colId xmlns:a16="http://schemas.microsoft.com/office/drawing/2014/main" val="1775335991"/>
                        </a:ext>
                      </a:extLst>
                    </a:gridCol>
                    <a:gridCol w="876416">
                      <a:extLst>
                        <a:ext uri="{9D8B030D-6E8A-4147-A177-3AD203B41FA5}">
                          <a16:colId xmlns:a16="http://schemas.microsoft.com/office/drawing/2014/main" val="907392225"/>
                        </a:ext>
                      </a:extLst>
                    </a:gridCol>
                    <a:gridCol w="720354">
                      <a:extLst>
                        <a:ext uri="{9D8B030D-6E8A-4147-A177-3AD203B41FA5}">
                          <a16:colId xmlns:a16="http://schemas.microsoft.com/office/drawing/2014/main" val="4203128153"/>
                        </a:ext>
                      </a:extLst>
                    </a:gridCol>
                    <a:gridCol w="864073">
                      <a:extLst>
                        <a:ext uri="{9D8B030D-6E8A-4147-A177-3AD203B41FA5}">
                          <a16:colId xmlns:a16="http://schemas.microsoft.com/office/drawing/2014/main" val="2066384487"/>
                        </a:ext>
                      </a:extLst>
                    </a:gridCol>
                    <a:gridCol w="661279">
                      <a:extLst>
                        <a:ext uri="{9D8B030D-6E8A-4147-A177-3AD203B41FA5}">
                          <a16:colId xmlns:a16="http://schemas.microsoft.com/office/drawing/2014/main" val="1637920896"/>
                        </a:ext>
                      </a:extLst>
                    </a:gridCol>
                    <a:gridCol w="1036005">
                      <a:extLst>
                        <a:ext uri="{9D8B030D-6E8A-4147-A177-3AD203B41FA5}">
                          <a16:colId xmlns:a16="http://schemas.microsoft.com/office/drawing/2014/main" val="3973183363"/>
                        </a:ext>
                      </a:extLst>
                    </a:gridCol>
                    <a:gridCol w="661279">
                      <a:extLst>
                        <a:ext uri="{9D8B030D-6E8A-4147-A177-3AD203B41FA5}">
                          <a16:colId xmlns:a16="http://schemas.microsoft.com/office/drawing/2014/main" val="3075677858"/>
                        </a:ext>
                      </a:extLst>
                    </a:gridCol>
                    <a:gridCol w="869363">
                      <a:extLst>
                        <a:ext uri="{9D8B030D-6E8A-4147-A177-3AD203B41FA5}">
                          <a16:colId xmlns:a16="http://schemas.microsoft.com/office/drawing/2014/main" val="1151673873"/>
                        </a:ext>
                      </a:extLst>
                    </a:gridCol>
                  </a:tblGrid>
                  <a:tr h="1110317">
                    <a:tc>
                      <a:txBody>
                        <a:bodyPr/>
                        <a:lstStyle/>
                        <a:p>
                          <a:endParaRPr lang="es-ES" sz="1600" dirty="0">
                            <a:effectLst/>
                            <a:latin typeface="Calibri" panose="020F0502020204030204" pitchFamily="34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>
                          <a:noFill/>
                        </a:lnR>
                        <a:lnT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538135"/>
                        </a:solidFill>
                      </a:tcPr>
                    </a:tc>
                    <a:tc gridSpan="2"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s-ES" sz="1600" b="1">
                              <a:solidFill>
                                <a:srgbClr val="000000"/>
                              </a:solidFill>
                              <a:effectLst/>
                              <a:latin typeface="Arial" panose="020B0604020202020204" pitchFamily="34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a:t>Rendimiento</a:t>
                          </a:r>
                          <a:endParaRPr lang="es-ES" sz="160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s-ES" sz="1600" b="1">
                              <a:solidFill>
                                <a:srgbClr val="000000"/>
                              </a:solidFill>
                              <a:effectLst/>
                              <a:latin typeface="Arial" panose="020B0604020202020204" pitchFamily="34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a:t>(kg ha</a:t>
                          </a:r>
                          <a:r>
                            <a:rPr lang="es-ES" sz="1600" b="1" baseline="30000">
                              <a:solidFill>
                                <a:srgbClr val="000000"/>
                              </a:solidFill>
                              <a:effectLst/>
                              <a:latin typeface="Arial" panose="020B0604020202020204" pitchFamily="34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a:t>-1</a:t>
                          </a:r>
                          <a:r>
                            <a:rPr lang="es-ES" sz="1600" b="1">
                              <a:solidFill>
                                <a:srgbClr val="000000"/>
                              </a:solidFill>
                              <a:effectLst/>
                              <a:latin typeface="Arial" panose="020B0604020202020204" pitchFamily="34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a:t>)</a:t>
                          </a:r>
                          <a:endParaRPr lang="es-ES" sz="160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>
                          <a:noFill/>
                        </a:lnL>
                        <a:lnR>
                          <a:noFill/>
                        </a:lnR>
                        <a:lnT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538135"/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s-ES"/>
                        </a:p>
                      </a:txBody>
                      <a:tcPr/>
                    </a:tc>
                    <a:tc gridSpan="2"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s-ES" sz="1600" b="1">
                              <a:solidFill>
                                <a:srgbClr val="000000"/>
                              </a:solidFill>
                              <a:effectLst/>
                              <a:latin typeface="Arial" panose="020B0604020202020204" pitchFamily="34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a:t>Masa de 1000 granos</a:t>
                          </a:r>
                          <a:endParaRPr lang="es-ES" sz="160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s-ES" sz="1600" b="1">
                              <a:solidFill>
                                <a:srgbClr val="000000"/>
                              </a:solidFill>
                              <a:effectLst/>
                              <a:latin typeface="Arial" panose="020B0604020202020204" pitchFamily="34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a:t>(g)</a:t>
                          </a:r>
                          <a:endParaRPr lang="es-ES" sz="160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>
                          <a:noFill/>
                        </a:lnL>
                        <a:lnR>
                          <a:noFill/>
                        </a:lnR>
                        <a:lnT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538135"/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s-ES"/>
                        </a:p>
                      </a:txBody>
                      <a:tcPr/>
                    </a:tc>
                    <a:tc gridSpan="2"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s-ES" sz="1600" b="1">
                              <a:solidFill>
                                <a:srgbClr val="000000"/>
                              </a:solidFill>
                              <a:effectLst/>
                              <a:latin typeface="Arial" panose="020B0604020202020204" pitchFamily="34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a:t>Días a la antesis </a:t>
                          </a:r>
                          <a:endParaRPr lang="es-ES" sz="160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s-ES" sz="1600" b="1">
                              <a:solidFill>
                                <a:srgbClr val="000000"/>
                              </a:solidFill>
                              <a:effectLst/>
                              <a:latin typeface="Arial" panose="020B0604020202020204" pitchFamily="34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a:t>(ddp)</a:t>
                          </a:r>
                          <a:endParaRPr lang="es-ES" sz="160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>
                          <a:noFill/>
                        </a:lnL>
                        <a:lnR>
                          <a:noFill/>
                        </a:lnR>
                        <a:lnT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538135"/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s-ES"/>
                        </a:p>
                      </a:txBody>
                      <a:tcPr/>
                    </a:tc>
                    <a:tc gridSpan="2"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s-ES" sz="1600" b="1">
                              <a:solidFill>
                                <a:srgbClr val="000000"/>
                              </a:solidFill>
                              <a:effectLst/>
                              <a:latin typeface="Arial" panose="020B0604020202020204" pitchFamily="34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a:t>Días a la maduración (ddp)</a:t>
                          </a:r>
                          <a:endParaRPr lang="es-ES" sz="160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>
                          <a:noFill/>
                        </a:lnL>
                        <a:lnR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538135"/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s-ES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52464516"/>
                      </a:ext>
                    </a:extLst>
                  </a:tr>
                  <a:tr h="503161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s-ES" sz="1600">
                              <a:effectLst/>
                              <a:latin typeface="Arial" panose="020B0604020202020204" pitchFamily="34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a:t>Experimento</a:t>
                          </a:r>
                          <a:endParaRPr lang="es-ES" sz="160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E2EFD9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s-ES" sz="1600" i="1">
                                    <a:effectLst/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Arial" panose="020B0604020202020204" pitchFamily="34" charset="0"/>
                                  </a:rPr>
                                  <m:t>𝑂𝑖</m:t>
                                </m:r>
                              </m:oMath>
                            </m:oMathPara>
                          </a14:m>
                          <a:endParaRPr lang="es-ES" sz="160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E2EFD9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s-ES" sz="1600" i="1">
                                    <a:effectLst/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Arial" panose="020B0604020202020204" pitchFamily="34" charset="0"/>
                                  </a:rPr>
                                  <m:t>𝑆𝑖</m:t>
                                </m:r>
                              </m:oMath>
                            </m:oMathPara>
                          </a14:m>
                          <a:endParaRPr lang="es-ES" sz="160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E2EFD9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s-ES" sz="1600" i="1">
                                    <a:effectLst/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Arial" panose="020B0604020202020204" pitchFamily="34" charset="0"/>
                                  </a:rPr>
                                  <m:t>𝑂𝑖</m:t>
                                </m:r>
                              </m:oMath>
                            </m:oMathPara>
                          </a14:m>
                          <a:endParaRPr lang="es-ES" sz="160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E2EFD9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s-ES" sz="1600" i="1">
                                    <a:effectLst/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Arial" panose="020B0604020202020204" pitchFamily="34" charset="0"/>
                                  </a:rPr>
                                  <m:t>𝑆𝑖</m:t>
                                </m:r>
                              </m:oMath>
                            </m:oMathPara>
                          </a14:m>
                          <a:endParaRPr lang="es-ES" sz="160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E2EFD9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s-ES" sz="1600" i="1">
                                    <a:effectLst/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Arial" panose="020B0604020202020204" pitchFamily="34" charset="0"/>
                                  </a:rPr>
                                  <m:t>𝑂𝑖</m:t>
                                </m:r>
                              </m:oMath>
                            </m:oMathPara>
                          </a14:m>
                          <a:endParaRPr lang="es-ES" sz="160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E2EFD9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s-ES" sz="1600" i="1">
                                    <a:effectLst/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Arial" panose="020B0604020202020204" pitchFamily="34" charset="0"/>
                                  </a:rPr>
                                  <m:t>𝑆𝑖</m:t>
                                </m:r>
                              </m:oMath>
                            </m:oMathPara>
                          </a14:m>
                          <a:endParaRPr lang="es-ES" sz="160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E2EFD9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s-ES" sz="1600" i="1">
                                    <a:effectLst/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Arial" panose="020B0604020202020204" pitchFamily="34" charset="0"/>
                                  </a:rPr>
                                  <m:t>𝑂𝑖</m:t>
                                </m:r>
                              </m:oMath>
                            </m:oMathPara>
                          </a14:m>
                          <a:endParaRPr lang="es-ES" sz="160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E2EFD9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s-ES" sz="1600" i="1">
                                    <a:effectLst/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Arial" panose="020B0604020202020204" pitchFamily="34" charset="0"/>
                                  </a:rPr>
                                  <m:t>𝑆𝑖</m:t>
                                </m:r>
                              </m:oMath>
                            </m:oMathPara>
                          </a14:m>
                          <a:endParaRPr lang="es-ES" sz="160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E2EFD9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272356285"/>
                      </a:ext>
                    </a:extLst>
                  </a:tr>
                  <a:tr h="510366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s-ES" sz="1600">
                              <a:effectLst/>
                              <a:latin typeface="Arial" panose="020B0604020202020204" pitchFamily="34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a:t>Enero 2004</a:t>
                          </a:r>
                          <a:endParaRPr lang="es-ES" sz="160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E2EFD9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s-ES" sz="1600" dirty="0">
                              <a:effectLst/>
                              <a:latin typeface="Arial" panose="020B0604020202020204" pitchFamily="34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a:t>3550</a:t>
                          </a:r>
                          <a:endParaRPr lang="es-ES" sz="16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E2EFD9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s-ES" sz="1600" dirty="0">
                              <a:effectLst/>
                              <a:latin typeface="Arial" panose="020B0604020202020204" pitchFamily="34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a:t>3387</a:t>
                          </a:r>
                          <a:endParaRPr lang="es-ES" sz="16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E2EFD9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s-ES" sz="1600">
                              <a:effectLst/>
                              <a:latin typeface="Arial" panose="020B0604020202020204" pitchFamily="34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a:t>25,0</a:t>
                          </a:r>
                          <a:endParaRPr lang="es-ES" sz="160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E2EFD9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s-ES" sz="1600">
                              <a:effectLst/>
                              <a:latin typeface="Arial" panose="020B0604020202020204" pitchFamily="34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a:t>25,0</a:t>
                          </a:r>
                          <a:endParaRPr lang="es-ES" sz="160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E2EFD9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s-ES" sz="1600">
                              <a:effectLst/>
                              <a:latin typeface="Arial" panose="020B0604020202020204" pitchFamily="34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a:t>140</a:t>
                          </a:r>
                          <a:endParaRPr lang="es-ES" sz="160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E2EFD9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s-ES" sz="1600">
                              <a:effectLst/>
                              <a:latin typeface="Arial" panose="020B0604020202020204" pitchFamily="34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a:t>140</a:t>
                          </a:r>
                          <a:endParaRPr lang="es-ES" sz="160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E2EFD9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s-ES" sz="1600">
                              <a:effectLst/>
                              <a:latin typeface="Arial" panose="020B0604020202020204" pitchFamily="34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a:t>159</a:t>
                          </a:r>
                          <a:endParaRPr lang="es-ES" sz="160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E2EFD9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s-ES" sz="1600">
                              <a:effectLst/>
                              <a:latin typeface="Arial" panose="020B0604020202020204" pitchFamily="34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a:t>167</a:t>
                          </a:r>
                          <a:endParaRPr lang="es-ES" sz="160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E2EFD9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302425014"/>
                      </a:ext>
                    </a:extLst>
                  </a:tr>
                  <a:tr h="500759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s-ES" sz="1600">
                              <a:effectLst/>
                              <a:latin typeface="Arial" panose="020B0604020202020204" pitchFamily="34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a:t>Diciembre 2004</a:t>
                          </a:r>
                          <a:endParaRPr lang="es-ES" sz="160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E2EFD9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s-ES" sz="1600">
                              <a:effectLst/>
                              <a:latin typeface="Arial" panose="020B0604020202020204" pitchFamily="34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a:t>4300</a:t>
                          </a:r>
                          <a:endParaRPr lang="es-ES" sz="160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E2EFD9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s-ES" sz="1600" dirty="0">
                              <a:effectLst/>
                              <a:latin typeface="Arial" panose="020B0604020202020204" pitchFamily="34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a:t>4274</a:t>
                          </a:r>
                          <a:endParaRPr lang="es-ES" sz="16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E2EFD9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s-ES" sz="1600" dirty="0">
                              <a:effectLst/>
                              <a:latin typeface="Arial" panose="020B0604020202020204" pitchFamily="34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a:t>25,0</a:t>
                          </a:r>
                          <a:endParaRPr lang="es-ES" sz="16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E2EFD9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s-ES" sz="1600">
                              <a:effectLst/>
                              <a:latin typeface="Arial" panose="020B0604020202020204" pitchFamily="34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a:t>25,0</a:t>
                          </a:r>
                          <a:endParaRPr lang="es-ES" sz="160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E2EFD9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s-ES" sz="1600">
                              <a:effectLst/>
                              <a:latin typeface="Arial" panose="020B0604020202020204" pitchFamily="34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a:t>144</a:t>
                          </a:r>
                          <a:endParaRPr lang="es-ES" sz="160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E2EFD9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s-ES" sz="1600">
                              <a:effectLst/>
                              <a:latin typeface="Arial" panose="020B0604020202020204" pitchFamily="34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a:t>150</a:t>
                          </a:r>
                          <a:endParaRPr lang="es-ES" sz="160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E2EFD9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s-ES" sz="1600">
                              <a:effectLst/>
                              <a:latin typeface="Arial" panose="020B0604020202020204" pitchFamily="34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a:t>177</a:t>
                          </a:r>
                          <a:endParaRPr lang="es-ES" sz="160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E2EFD9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s-ES" sz="1600">
                              <a:effectLst/>
                              <a:latin typeface="Arial" panose="020B0604020202020204" pitchFamily="34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a:t>179</a:t>
                          </a:r>
                          <a:endParaRPr lang="es-ES" sz="160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E2EFD9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270186339"/>
                      </a:ext>
                    </a:extLst>
                  </a:tr>
                  <a:tr h="491153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s-ES" sz="1600">
                              <a:effectLst/>
                              <a:latin typeface="Arial" panose="020B0604020202020204" pitchFamily="34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a:t>Febrero 2005</a:t>
                          </a:r>
                          <a:endParaRPr lang="es-ES" sz="160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E2EFD9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s-ES" sz="1600">
                              <a:effectLst/>
                              <a:latin typeface="Arial" panose="020B0604020202020204" pitchFamily="34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a:t>4042</a:t>
                          </a:r>
                          <a:endParaRPr lang="es-ES" sz="160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E2EFD9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s-ES" sz="1600">
                              <a:effectLst/>
                              <a:latin typeface="Arial" panose="020B0604020202020204" pitchFamily="34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a:t>4005</a:t>
                          </a:r>
                          <a:endParaRPr lang="es-ES" sz="160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E2EFD9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s-ES" sz="1600" dirty="0">
                              <a:effectLst/>
                              <a:latin typeface="Arial" panose="020B0604020202020204" pitchFamily="34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a:t>25,0</a:t>
                          </a:r>
                          <a:endParaRPr lang="es-ES" sz="16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E2EFD9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s-ES" sz="1600" dirty="0">
                              <a:effectLst/>
                              <a:latin typeface="Arial" panose="020B0604020202020204" pitchFamily="34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a:t>25,0</a:t>
                          </a:r>
                          <a:endParaRPr lang="es-ES" sz="16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E2EFD9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s-ES" sz="1600">
                              <a:effectLst/>
                              <a:latin typeface="Arial" panose="020B0604020202020204" pitchFamily="34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a:t>146</a:t>
                          </a:r>
                          <a:endParaRPr lang="es-ES" sz="160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E2EFD9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s-ES" sz="1600">
                              <a:effectLst/>
                              <a:latin typeface="Arial" panose="020B0604020202020204" pitchFamily="34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a:t>153</a:t>
                          </a:r>
                          <a:endParaRPr lang="es-ES" sz="160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E2EFD9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s-ES" sz="1600">
                              <a:effectLst/>
                              <a:latin typeface="Arial" panose="020B0604020202020204" pitchFamily="34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a:t>187</a:t>
                          </a:r>
                          <a:endParaRPr lang="es-ES" sz="160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E2EFD9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s-ES" sz="1600">
                              <a:effectLst/>
                              <a:latin typeface="Arial" panose="020B0604020202020204" pitchFamily="34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a:t>180</a:t>
                          </a:r>
                          <a:endParaRPr lang="es-ES" sz="160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E2EFD9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300719737"/>
                      </a:ext>
                    </a:extLst>
                  </a:tr>
                  <a:tr h="499559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s-ES" sz="1600" b="1" i="1">
                                    <a:effectLst/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Arial" panose="020B0604020202020204" pitchFamily="34" charset="0"/>
                                  </a:rPr>
                                  <m:t>𝑹𝑴𝑺𝑬</m:t>
                                </m:r>
                              </m:oMath>
                            </m:oMathPara>
                          </a14:m>
                          <a:endParaRPr lang="es-ES" sz="160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E2EFD9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s-ES" sz="1600">
                            <a:effectLst/>
                            <a:latin typeface="Calibri" panose="020F0502020204030204" pitchFamily="34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E2EFD9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s-ES" sz="1600">
                              <a:effectLst/>
                              <a:latin typeface="Arial" panose="020B0604020202020204" pitchFamily="34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a:t>97,663</a:t>
                          </a:r>
                          <a:endParaRPr lang="es-ES" sz="160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E2EFD9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s-ES" sz="1600">
                              <a:effectLst/>
                              <a:latin typeface="Arial" panose="020B0604020202020204" pitchFamily="34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a:t> </a:t>
                          </a:r>
                          <a:endParaRPr lang="es-ES" sz="160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E2EFD9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s-ES" sz="1600" dirty="0">
                              <a:effectLst/>
                              <a:latin typeface="Arial" panose="020B0604020202020204" pitchFamily="34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a:t>0</a:t>
                          </a:r>
                          <a:endParaRPr lang="es-ES" sz="16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E2EFD9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s-ES" sz="1600" dirty="0">
                            <a:effectLst/>
                            <a:latin typeface="Calibri" panose="020F0502020204030204" pitchFamily="34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E2EFD9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s-ES" sz="1600">
                              <a:effectLst/>
                              <a:latin typeface="Arial" panose="020B0604020202020204" pitchFamily="34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a:t>5,323</a:t>
                          </a:r>
                          <a:endParaRPr lang="es-ES" sz="160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E2EFD9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s-ES" sz="1600">
                            <a:effectLst/>
                            <a:latin typeface="Calibri" panose="020F0502020204030204" pitchFamily="34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E2EFD9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s-ES" sz="1600">
                              <a:effectLst/>
                              <a:latin typeface="Arial" panose="020B0604020202020204" pitchFamily="34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a:t>6,245</a:t>
                          </a:r>
                          <a:endParaRPr lang="es-ES" sz="160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E2EFD9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4013773357"/>
                      </a:ext>
                    </a:extLst>
                  </a:tr>
                  <a:tr h="505563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14:m>
                            <m:oMath xmlns:m="http://schemas.openxmlformats.org/officeDocument/2006/math">
                              <m:r>
                                <a:rPr lang="es-ES" sz="16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𝑹𝑴𝑺𝑬𝒏</m:t>
                              </m:r>
                            </m:oMath>
                          </a14:m>
                          <a:r>
                            <a:rPr lang="es-ES" sz="1600" b="1">
                              <a:effectLst/>
                              <a:latin typeface="Arial" panose="020B0604020202020204" pitchFamily="34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a:t> (%)</a:t>
                          </a:r>
                          <a:endParaRPr lang="es-ES" sz="160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E2EFD9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s-ES" sz="1600">
                            <a:effectLst/>
                            <a:latin typeface="Calibri" panose="020F0502020204030204" pitchFamily="34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E2EFD9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s-ES" sz="1600">
                              <a:effectLst/>
                              <a:latin typeface="Arial" panose="020B0604020202020204" pitchFamily="34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a:t>2,46</a:t>
                          </a:r>
                          <a:endParaRPr lang="es-ES" sz="160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E2EFD9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s-ES" sz="1600">
                              <a:effectLst/>
                              <a:latin typeface="Arial" panose="020B0604020202020204" pitchFamily="34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a:t> </a:t>
                          </a:r>
                          <a:endParaRPr lang="es-ES" sz="160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E2EFD9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s-ES" sz="1600">
                              <a:effectLst/>
                              <a:latin typeface="Arial" panose="020B0604020202020204" pitchFamily="34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a:t>0</a:t>
                          </a:r>
                          <a:endParaRPr lang="es-ES" sz="160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E2EFD9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s-ES" sz="1600">
                            <a:effectLst/>
                            <a:latin typeface="Calibri" panose="020F0502020204030204" pitchFamily="34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E2EFD9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s-ES" sz="1600" dirty="0">
                              <a:effectLst/>
                              <a:latin typeface="Arial" panose="020B0604020202020204" pitchFamily="34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a:t>3,71</a:t>
                          </a:r>
                          <a:endParaRPr lang="es-ES" sz="16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E2EFD9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s-ES" sz="1600">
                            <a:effectLst/>
                            <a:latin typeface="Calibri" panose="020F0502020204030204" pitchFamily="34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E2EFD9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s-ES" sz="1600">
                              <a:effectLst/>
                              <a:latin typeface="Arial" panose="020B0604020202020204" pitchFamily="34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a:t>3,58</a:t>
                          </a:r>
                          <a:endParaRPr lang="es-ES" sz="160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E2EFD9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536915038"/>
                      </a:ext>
                    </a:extLst>
                  </a:tr>
                  <a:tr h="495956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s-ES" sz="1600" b="1">
                              <a:effectLst/>
                              <a:latin typeface="Arial" panose="020B0604020202020204" pitchFamily="34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a:t>d</a:t>
                          </a:r>
                          <a:endParaRPr lang="es-ES" sz="160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E2EFD9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s-ES" sz="1600">
                              <a:effectLst/>
                              <a:latin typeface="Arial" panose="020B0604020202020204" pitchFamily="34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a:t> </a:t>
                          </a:r>
                          <a:endParaRPr lang="es-ES" sz="160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E2EFD9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s-ES" sz="1600">
                              <a:effectLst/>
                              <a:latin typeface="Arial" panose="020B0604020202020204" pitchFamily="34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a:t>0,98</a:t>
                          </a:r>
                          <a:endParaRPr lang="es-ES" sz="160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E2EFD9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s-ES" sz="1600">
                              <a:effectLst/>
                              <a:latin typeface="Arial" panose="020B0604020202020204" pitchFamily="34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a:t> </a:t>
                          </a:r>
                          <a:endParaRPr lang="es-ES" sz="160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E2EFD9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s-ES" sz="1600">
                              <a:effectLst/>
                              <a:latin typeface="Arial" panose="020B0604020202020204" pitchFamily="34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a:t>-</a:t>
                          </a:r>
                          <a:endParaRPr lang="es-ES" sz="160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E2EFD9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s-ES" sz="1600">
                              <a:effectLst/>
                              <a:latin typeface="Arial" panose="020B0604020202020204" pitchFamily="34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a:t> </a:t>
                          </a:r>
                          <a:endParaRPr lang="es-ES" sz="160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E2EFD9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s-ES" sz="1600" dirty="0">
                              <a:effectLst/>
                              <a:latin typeface="Arial" panose="020B0604020202020204" pitchFamily="34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a:t>0,66</a:t>
                          </a:r>
                          <a:endParaRPr lang="es-ES" sz="16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E2EFD9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s-ES" sz="1600" dirty="0">
                              <a:effectLst/>
                              <a:latin typeface="Arial" panose="020B0604020202020204" pitchFamily="34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a:t> </a:t>
                          </a:r>
                          <a:endParaRPr lang="es-ES" sz="16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E2EFD9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s-ES" sz="1600" dirty="0">
                              <a:effectLst/>
                              <a:latin typeface="Arial" panose="020B0604020202020204" pitchFamily="34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a:t>0,871</a:t>
                          </a:r>
                          <a:endParaRPr lang="es-ES" sz="16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E2EFD9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697448093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5" name="Table 4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315706060"/>
                  </p:ext>
                </p:extLst>
              </p:nvPr>
            </p:nvGraphicFramePr>
            <p:xfrm>
              <a:off x="2001796" y="1404139"/>
              <a:ext cx="8188408" cy="4616834"/>
            </p:xfrm>
            <a:graphic>
              <a:graphicData uri="http://schemas.openxmlformats.org/drawingml/2006/table">
                <a:tbl>
                  <a:tblPr firstRow="1"/>
                  <a:tblGrid>
                    <a:gridCol w="1720210">
                      <a:extLst>
                        <a:ext uri="{9D8B030D-6E8A-4147-A177-3AD203B41FA5}">
                          <a16:colId xmlns:a16="http://schemas.microsoft.com/office/drawing/2014/main" val="2353698514"/>
                        </a:ext>
                      </a:extLst>
                    </a:gridCol>
                    <a:gridCol w="779429">
                      <a:extLst>
                        <a:ext uri="{9D8B030D-6E8A-4147-A177-3AD203B41FA5}">
                          <a16:colId xmlns:a16="http://schemas.microsoft.com/office/drawing/2014/main" val="1775335991"/>
                        </a:ext>
                      </a:extLst>
                    </a:gridCol>
                    <a:gridCol w="876416">
                      <a:extLst>
                        <a:ext uri="{9D8B030D-6E8A-4147-A177-3AD203B41FA5}">
                          <a16:colId xmlns:a16="http://schemas.microsoft.com/office/drawing/2014/main" val="907392225"/>
                        </a:ext>
                      </a:extLst>
                    </a:gridCol>
                    <a:gridCol w="720354">
                      <a:extLst>
                        <a:ext uri="{9D8B030D-6E8A-4147-A177-3AD203B41FA5}">
                          <a16:colId xmlns:a16="http://schemas.microsoft.com/office/drawing/2014/main" val="4203128153"/>
                        </a:ext>
                      </a:extLst>
                    </a:gridCol>
                    <a:gridCol w="864073">
                      <a:extLst>
                        <a:ext uri="{9D8B030D-6E8A-4147-A177-3AD203B41FA5}">
                          <a16:colId xmlns:a16="http://schemas.microsoft.com/office/drawing/2014/main" val="2066384487"/>
                        </a:ext>
                      </a:extLst>
                    </a:gridCol>
                    <a:gridCol w="661279">
                      <a:extLst>
                        <a:ext uri="{9D8B030D-6E8A-4147-A177-3AD203B41FA5}">
                          <a16:colId xmlns:a16="http://schemas.microsoft.com/office/drawing/2014/main" val="1637920896"/>
                        </a:ext>
                      </a:extLst>
                    </a:gridCol>
                    <a:gridCol w="1036005">
                      <a:extLst>
                        <a:ext uri="{9D8B030D-6E8A-4147-A177-3AD203B41FA5}">
                          <a16:colId xmlns:a16="http://schemas.microsoft.com/office/drawing/2014/main" val="3973183363"/>
                        </a:ext>
                      </a:extLst>
                    </a:gridCol>
                    <a:gridCol w="661279">
                      <a:extLst>
                        <a:ext uri="{9D8B030D-6E8A-4147-A177-3AD203B41FA5}">
                          <a16:colId xmlns:a16="http://schemas.microsoft.com/office/drawing/2014/main" val="3075677858"/>
                        </a:ext>
                      </a:extLst>
                    </a:gridCol>
                    <a:gridCol w="869363">
                      <a:extLst>
                        <a:ext uri="{9D8B030D-6E8A-4147-A177-3AD203B41FA5}">
                          <a16:colId xmlns:a16="http://schemas.microsoft.com/office/drawing/2014/main" val="1151673873"/>
                        </a:ext>
                      </a:extLst>
                    </a:gridCol>
                  </a:tblGrid>
                  <a:tr h="1110317">
                    <a:tc>
                      <a:txBody>
                        <a:bodyPr/>
                        <a:lstStyle/>
                        <a:p>
                          <a:endParaRPr lang="es-ES" sz="1600" dirty="0">
                            <a:effectLst/>
                            <a:latin typeface="Calibri" panose="020F0502020204030204" pitchFamily="34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>
                          <a:noFill/>
                        </a:lnR>
                        <a:lnT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538135"/>
                        </a:solidFill>
                      </a:tcPr>
                    </a:tc>
                    <a:tc gridSpan="2"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s-ES" sz="1600" b="1">
                              <a:solidFill>
                                <a:srgbClr val="000000"/>
                              </a:solidFill>
                              <a:effectLst/>
                              <a:latin typeface="Arial" panose="020B0604020202020204" pitchFamily="34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a:t>Rendimiento</a:t>
                          </a:r>
                          <a:endParaRPr lang="es-ES" sz="160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s-ES" sz="1600" b="1">
                              <a:solidFill>
                                <a:srgbClr val="000000"/>
                              </a:solidFill>
                              <a:effectLst/>
                              <a:latin typeface="Arial" panose="020B0604020202020204" pitchFamily="34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a:t>(kg ha</a:t>
                          </a:r>
                          <a:r>
                            <a:rPr lang="es-ES" sz="1600" b="1" baseline="30000">
                              <a:solidFill>
                                <a:srgbClr val="000000"/>
                              </a:solidFill>
                              <a:effectLst/>
                              <a:latin typeface="Arial" panose="020B0604020202020204" pitchFamily="34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a:t>-1</a:t>
                          </a:r>
                          <a:r>
                            <a:rPr lang="es-ES" sz="1600" b="1">
                              <a:solidFill>
                                <a:srgbClr val="000000"/>
                              </a:solidFill>
                              <a:effectLst/>
                              <a:latin typeface="Arial" panose="020B0604020202020204" pitchFamily="34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a:t>)</a:t>
                          </a:r>
                          <a:endParaRPr lang="es-ES" sz="160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>
                          <a:noFill/>
                        </a:lnL>
                        <a:lnR>
                          <a:noFill/>
                        </a:lnR>
                        <a:lnT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538135"/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s-ES"/>
                        </a:p>
                      </a:txBody>
                      <a:tcPr/>
                    </a:tc>
                    <a:tc gridSpan="2"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s-ES" sz="1600" b="1">
                              <a:solidFill>
                                <a:srgbClr val="000000"/>
                              </a:solidFill>
                              <a:effectLst/>
                              <a:latin typeface="Arial" panose="020B0604020202020204" pitchFamily="34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a:t>Masa de 1000 granos</a:t>
                          </a:r>
                          <a:endParaRPr lang="es-ES" sz="160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s-ES" sz="1600" b="1">
                              <a:solidFill>
                                <a:srgbClr val="000000"/>
                              </a:solidFill>
                              <a:effectLst/>
                              <a:latin typeface="Arial" panose="020B0604020202020204" pitchFamily="34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a:t>(g)</a:t>
                          </a:r>
                          <a:endParaRPr lang="es-ES" sz="160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>
                          <a:noFill/>
                        </a:lnL>
                        <a:lnR>
                          <a:noFill/>
                        </a:lnR>
                        <a:lnT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538135"/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s-ES"/>
                        </a:p>
                      </a:txBody>
                      <a:tcPr/>
                    </a:tc>
                    <a:tc gridSpan="2"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s-ES" sz="1600" b="1">
                              <a:solidFill>
                                <a:srgbClr val="000000"/>
                              </a:solidFill>
                              <a:effectLst/>
                              <a:latin typeface="Arial" panose="020B0604020202020204" pitchFamily="34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a:t>Días a la antesis </a:t>
                          </a:r>
                          <a:endParaRPr lang="es-ES" sz="160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s-ES" sz="1600" b="1">
                              <a:solidFill>
                                <a:srgbClr val="000000"/>
                              </a:solidFill>
                              <a:effectLst/>
                              <a:latin typeface="Arial" panose="020B0604020202020204" pitchFamily="34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a:t>(ddp)</a:t>
                          </a:r>
                          <a:endParaRPr lang="es-ES" sz="160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>
                          <a:noFill/>
                        </a:lnL>
                        <a:lnR>
                          <a:noFill/>
                        </a:lnR>
                        <a:lnT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538135"/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s-ES"/>
                        </a:p>
                      </a:txBody>
                      <a:tcPr/>
                    </a:tc>
                    <a:tc gridSpan="2"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s-ES" sz="1600" b="1">
                              <a:solidFill>
                                <a:srgbClr val="000000"/>
                              </a:solidFill>
                              <a:effectLst/>
                              <a:latin typeface="Arial" panose="020B0604020202020204" pitchFamily="34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a:t>Días a la maduración (ddp)</a:t>
                          </a:r>
                          <a:endParaRPr lang="es-ES" sz="160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>
                          <a:noFill/>
                        </a:lnL>
                        <a:lnR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538135"/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s-ES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52464516"/>
                      </a:ext>
                    </a:extLst>
                  </a:tr>
                  <a:tr h="503161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s-ES" sz="1600">
                              <a:effectLst/>
                              <a:latin typeface="Arial" panose="020B0604020202020204" pitchFamily="34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a:t>Experimento</a:t>
                          </a:r>
                          <a:endParaRPr lang="es-ES" sz="160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E2EFD9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s-ES"/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221094" t="-231325" r="-731250" b="-59638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s-ES"/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285417" t="-231325" r="-550000" b="-59638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s-ES"/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470339" t="-231325" r="-571186" b="-59638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s-ES"/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473944" t="-231325" r="-374648" b="-59638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s-ES"/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747706" t="-231325" r="-388073" b="-59638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s-ES"/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543529" t="-231325" r="-148824" b="-59638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s-ES"/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1012963" t="-231325" r="-134259" b="-59638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s-ES"/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840559" t="-231325" r="-1399" b="-596386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272356285"/>
                      </a:ext>
                    </a:extLst>
                  </a:tr>
                  <a:tr h="510366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s-ES" sz="1600">
                              <a:effectLst/>
                              <a:latin typeface="Arial" panose="020B0604020202020204" pitchFamily="34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a:t>Enero 2004</a:t>
                          </a:r>
                          <a:endParaRPr lang="es-ES" sz="160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E2EFD9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s-ES" sz="1600" dirty="0">
                              <a:effectLst/>
                              <a:latin typeface="Arial" panose="020B0604020202020204" pitchFamily="34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a:t>3550</a:t>
                          </a:r>
                          <a:endParaRPr lang="es-ES" sz="16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E2EFD9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s-ES" sz="1600" dirty="0">
                              <a:effectLst/>
                              <a:latin typeface="Arial" panose="020B0604020202020204" pitchFamily="34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a:t>3387</a:t>
                          </a:r>
                          <a:endParaRPr lang="es-ES" sz="16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E2EFD9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s-ES" sz="1600">
                              <a:effectLst/>
                              <a:latin typeface="Arial" panose="020B0604020202020204" pitchFamily="34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a:t>25,0</a:t>
                          </a:r>
                          <a:endParaRPr lang="es-ES" sz="160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E2EFD9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s-ES" sz="1600">
                              <a:effectLst/>
                              <a:latin typeface="Arial" panose="020B0604020202020204" pitchFamily="34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a:t>25,0</a:t>
                          </a:r>
                          <a:endParaRPr lang="es-ES" sz="160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E2EFD9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s-ES" sz="1600">
                              <a:effectLst/>
                              <a:latin typeface="Arial" panose="020B0604020202020204" pitchFamily="34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a:t>140</a:t>
                          </a:r>
                          <a:endParaRPr lang="es-ES" sz="160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E2EFD9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s-ES" sz="1600">
                              <a:effectLst/>
                              <a:latin typeface="Arial" panose="020B0604020202020204" pitchFamily="34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a:t>140</a:t>
                          </a:r>
                          <a:endParaRPr lang="es-ES" sz="160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E2EFD9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s-ES" sz="1600">
                              <a:effectLst/>
                              <a:latin typeface="Arial" panose="020B0604020202020204" pitchFamily="34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a:t>159</a:t>
                          </a:r>
                          <a:endParaRPr lang="es-ES" sz="160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E2EFD9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s-ES" sz="1600">
                              <a:effectLst/>
                              <a:latin typeface="Arial" panose="020B0604020202020204" pitchFamily="34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a:t>167</a:t>
                          </a:r>
                          <a:endParaRPr lang="es-ES" sz="160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E2EFD9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302425014"/>
                      </a:ext>
                    </a:extLst>
                  </a:tr>
                  <a:tr h="500759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s-ES" sz="1600">
                              <a:effectLst/>
                              <a:latin typeface="Arial" panose="020B0604020202020204" pitchFamily="34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a:t>Diciembre 2004</a:t>
                          </a:r>
                          <a:endParaRPr lang="es-ES" sz="160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E2EFD9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s-ES" sz="1600">
                              <a:effectLst/>
                              <a:latin typeface="Arial" panose="020B0604020202020204" pitchFamily="34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a:t>4300</a:t>
                          </a:r>
                          <a:endParaRPr lang="es-ES" sz="160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E2EFD9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s-ES" sz="1600" dirty="0">
                              <a:effectLst/>
                              <a:latin typeface="Arial" panose="020B0604020202020204" pitchFamily="34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a:t>4274</a:t>
                          </a:r>
                          <a:endParaRPr lang="es-ES" sz="16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E2EFD9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s-ES" sz="1600" dirty="0">
                              <a:effectLst/>
                              <a:latin typeface="Arial" panose="020B0604020202020204" pitchFamily="34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a:t>25,0</a:t>
                          </a:r>
                          <a:endParaRPr lang="es-ES" sz="16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E2EFD9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s-ES" sz="1600">
                              <a:effectLst/>
                              <a:latin typeface="Arial" panose="020B0604020202020204" pitchFamily="34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a:t>25,0</a:t>
                          </a:r>
                          <a:endParaRPr lang="es-ES" sz="160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E2EFD9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s-ES" sz="1600">
                              <a:effectLst/>
                              <a:latin typeface="Arial" panose="020B0604020202020204" pitchFamily="34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a:t>144</a:t>
                          </a:r>
                          <a:endParaRPr lang="es-ES" sz="160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E2EFD9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s-ES" sz="1600">
                              <a:effectLst/>
                              <a:latin typeface="Arial" panose="020B0604020202020204" pitchFamily="34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a:t>150</a:t>
                          </a:r>
                          <a:endParaRPr lang="es-ES" sz="160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E2EFD9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s-ES" sz="1600">
                              <a:effectLst/>
                              <a:latin typeface="Arial" panose="020B0604020202020204" pitchFamily="34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a:t>177</a:t>
                          </a:r>
                          <a:endParaRPr lang="es-ES" sz="160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E2EFD9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s-ES" sz="1600">
                              <a:effectLst/>
                              <a:latin typeface="Arial" panose="020B0604020202020204" pitchFamily="34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a:t>179</a:t>
                          </a:r>
                          <a:endParaRPr lang="es-ES" sz="160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E2EFD9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270186339"/>
                      </a:ext>
                    </a:extLst>
                  </a:tr>
                  <a:tr h="491153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s-ES" sz="1600">
                              <a:effectLst/>
                              <a:latin typeface="Arial" panose="020B0604020202020204" pitchFamily="34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a:t>Febrero 2005</a:t>
                          </a:r>
                          <a:endParaRPr lang="es-ES" sz="160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E2EFD9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s-ES" sz="1600">
                              <a:effectLst/>
                              <a:latin typeface="Arial" panose="020B0604020202020204" pitchFamily="34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a:t>4042</a:t>
                          </a:r>
                          <a:endParaRPr lang="es-ES" sz="160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E2EFD9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s-ES" sz="1600">
                              <a:effectLst/>
                              <a:latin typeface="Arial" panose="020B0604020202020204" pitchFamily="34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a:t>4005</a:t>
                          </a:r>
                          <a:endParaRPr lang="es-ES" sz="160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E2EFD9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s-ES" sz="1600" dirty="0">
                              <a:effectLst/>
                              <a:latin typeface="Arial" panose="020B0604020202020204" pitchFamily="34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a:t>25,0</a:t>
                          </a:r>
                          <a:endParaRPr lang="es-ES" sz="16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E2EFD9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s-ES" sz="1600" dirty="0">
                              <a:effectLst/>
                              <a:latin typeface="Arial" panose="020B0604020202020204" pitchFamily="34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a:t>25,0</a:t>
                          </a:r>
                          <a:endParaRPr lang="es-ES" sz="16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E2EFD9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s-ES" sz="1600">
                              <a:effectLst/>
                              <a:latin typeface="Arial" panose="020B0604020202020204" pitchFamily="34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a:t>146</a:t>
                          </a:r>
                          <a:endParaRPr lang="es-ES" sz="160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E2EFD9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s-ES" sz="1600">
                              <a:effectLst/>
                              <a:latin typeface="Arial" panose="020B0604020202020204" pitchFamily="34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a:t>153</a:t>
                          </a:r>
                          <a:endParaRPr lang="es-ES" sz="160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E2EFD9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s-ES" sz="1600">
                              <a:effectLst/>
                              <a:latin typeface="Arial" panose="020B0604020202020204" pitchFamily="34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a:t>187</a:t>
                          </a:r>
                          <a:endParaRPr lang="es-ES" sz="160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E2EFD9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s-ES" sz="1600">
                              <a:effectLst/>
                              <a:latin typeface="Arial" panose="020B0604020202020204" pitchFamily="34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a:t>180</a:t>
                          </a:r>
                          <a:endParaRPr lang="es-ES" sz="160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E2EFD9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300719737"/>
                      </a:ext>
                    </a:extLst>
                  </a:tr>
                  <a:tr h="499559">
                    <a:tc>
                      <a:txBody>
                        <a:bodyPr/>
                        <a:lstStyle/>
                        <a:p>
                          <a:endParaRPr lang="es-ES"/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355" t="-636585" r="-377305" b="-20243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s-ES" sz="1600">
                            <a:effectLst/>
                            <a:latin typeface="Calibri" panose="020F0502020204030204" pitchFamily="34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E2EFD9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s-ES" sz="1600">
                              <a:effectLst/>
                              <a:latin typeface="Arial" panose="020B0604020202020204" pitchFamily="34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a:t>97,663</a:t>
                          </a:r>
                          <a:endParaRPr lang="es-ES" sz="160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E2EFD9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s-ES" sz="1600">
                              <a:effectLst/>
                              <a:latin typeface="Arial" panose="020B0604020202020204" pitchFamily="34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a:t> </a:t>
                          </a:r>
                          <a:endParaRPr lang="es-ES" sz="160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E2EFD9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s-ES" sz="1600" dirty="0">
                              <a:effectLst/>
                              <a:latin typeface="Arial" panose="020B0604020202020204" pitchFamily="34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a:t>0</a:t>
                          </a:r>
                          <a:endParaRPr lang="es-ES" sz="16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E2EFD9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s-ES" sz="1600" dirty="0">
                            <a:effectLst/>
                            <a:latin typeface="Calibri" panose="020F0502020204030204" pitchFamily="34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E2EFD9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s-ES" sz="1600">
                              <a:effectLst/>
                              <a:latin typeface="Arial" panose="020B0604020202020204" pitchFamily="34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a:t>5,323</a:t>
                          </a:r>
                          <a:endParaRPr lang="es-ES" sz="160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E2EFD9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s-ES" sz="1600">
                            <a:effectLst/>
                            <a:latin typeface="Calibri" panose="020F0502020204030204" pitchFamily="34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E2EFD9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s-ES" sz="1600">
                              <a:effectLst/>
                              <a:latin typeface="Arial" panose="020B0604020202020204" pitchFamily="34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a:t>6,245</a:t>
                          </a:r>
                          <a:endParaRPr lang="es-ES" sz="160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E2EFD9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4013773357"/>
                      </a:ext>
                    </a:extLst>
                  </a:tr>
                  <a:tr h="505563">
                    <a:tc>
                      <a:txBody>
                        <a:bodyPr/>
                        <a:lstStyle/>
                        <a:p>
                          <a:endParaRPr lang="es-ES"/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355" t="-727711" r="-377305" b="-1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s-ES" sz="1600">
                            <a:effectLst/>
                            <a:latin typeface="Calibri" panose="020F0502020204030204" pitchFamily="34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E2EFD9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s-ES" sz="1600">
                              <a:effectLst/>
                              <a:latin typeface="Arial" panose="020B0604020202020204" pitchFamily="34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a:t>2,46</a:t>
                          </a:r>
                          <a:endParaRPr lang="es-ES" sz="160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E2EFD9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s-ES" sz="1600">
                              <a:effectLst/>
                              <a:latin typeface="Arial" panose="020B0604020202020204" pitchFamily="34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a:t> </a:t>
                          </a:r>
                          <a:endParaRPr lang="es-ES" sz="160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E2EFD9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s-ES" sz="1600">
                              <a:effectLst/>
                              <a:latin typeface="Arial" panose="020B0604020202020204" pitchFamily="34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a:t>0</a:t>
                          </a:r>
                          <a:endParaRPr lang="es-ES" sz="160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E2EFD9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s-ES" sz="1600">
                            <a:effectLst/>
                            <a:latin typeface="Calibri" panose="020F0502020204030204" pitchFamily="34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E2EFD9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s-ES" sz="1600" dirty="0">
                              <a:effectLst/>
                              <a:latin typeface="Arial" panose="020B0604020202020204" pitchFamily="34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a:t>3,71</a:t>
                          </a:r>
                          <a:endParaRPr lang="es-ES" sz="16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E2EFD9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s-ES" sz="1600">
                            <a:effectLst/>
                            <a:latin typeface="Calibri" panose="020F0502020204030204" pitchFamily="34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E2EFD9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s-ES" sz="1600">
                              <a:effectLst/>
                              <a:latin typeface="Arial" panose="020B0604020202020204" pitchFamily="34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a:t>3,58</a:t>
                          </a:r>
                          <a:endParaRPr lang="es-ES" sz="160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E2EFD9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536915038"/>
                      </a:ext>
                    </a:extLst>
                  </a:tr>
                  <a:tr h="495956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s-ES" sz="1600" b="1">
                              <a:effectLst/>
                              <a:latin typeface="Arial" panose="020B0604020202020204" pitchFamily="34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a:t>d</a:t>
                          </a:r>
                          <a:endParaRPr lang="es-ES" sz="160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E2EFD9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s-ES" sz="1600">
                              <a:effectLst/>
                              <a:latin typeface="Arial" panose="020B0604020202020204" pitchFamily="34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a:t> </a:t>
                          </a:r>
                          <a:endParaRPr lang="es-ES" sz="160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E2EFD9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s-ES" sz="1600">
                              <a:effectLst/>
                              <a:latin typeface="Arial" panose="020B0604020202020204" pitchFamily="34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a:t>0,98</a:t>
                          </a:r>
                          <a:endParaRPr lang="es-ES" sz="160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E2EFD9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s-ES" sz="1600">
                              <a:effectLst/>
                              <a:latin typeface="Arial" panose="020B0604020202020204" pitchFamily="34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a:t> </a:t>
                          </a:r>
                          <a:endParaRPr lang="es-ES" sz="160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E2EFD9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s-ES" sz="1600">
                              <a:effectLst/>
                              <a:latin typeface="Arial" panose="020B0604020202020204" pitchFamily="34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a:t>-</a:t>
                          </a:r>
                          <a:endParaRPr lang="es-ES" sz="160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E2EFD9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s-ES" sz="1600">
                              <a:effectLst/>
                              <a:latin typeface="Arial" panose="020B0604020202020204" pitchFamily="34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a:t> </a:t>
                          </a:r>
                          <a:endParaRPr lang="es-ES" sz="160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E2EFD9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s-ES" sz="1600" dirty="0">
                              <a:effectLst/>
                              <a:latin typeface="Arial" panose="020B0604020202020204" pitchFamily="34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a:t>0,66</a:t>
                          </a:r>
                          <a:endParaRPr lang="es-ES" sz="16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E2EFD9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s-ES" sz="1600" dirty="0">
                              <a:effectLst/>
                              <a:latin typeface="Arial" panose="020B0604020202020204" pitchFamily="34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a:t> </a:t>
                          </a:r>
                          <a:endParaRPr lang="es-ES" sz="16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E2EFD9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s-ES" sz="1600" dirty="0">
                              <a:effectLst/>
                              <a:latin typeface="Arial" panose="020B0604020202020204" pitchFamily="34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a:t>0,871</a:t>
                          </a:r>
                          <a:endParaRPr lang="es-ES" sz="16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E2EFD9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697448093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7" name="Título 1"/>
          <p:cNvSpPr txBox="1">
            <a:spLocks/>
          </p:cNvSpPr>
          <p:nvPr/>
        </p:nvSpPr>
        <p:spPr>
          <a:xfrm>
            <a:off x="838199" y="365128"/>
            <a:ext cx="6439931" cy="65944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3600" dirty="0" smtClean="0">
                <a:solidFill>
                  <a:srgbClr val="7AC142"/>
                </a:solidFill>
              </a:rPr>
              <a:t>RESULTADOS Y DISCUSIÓN</a:t>
            </a:r>
            <a:endParaRPr lang="es-MX" sz="3600" dirty="0">
              <a:solidFill>
                <a:srgbClr val="7AC142"/>
              </a:solidFill>
            </a:endParaRPr>
          </a:p>
        </p:txBody>
      </p:sp>
      <p:sp>
        <p:nvSpPr>
          <p:cNvPr id="2" name="Oval 1"/>
          <p:cNvSpPr/>
          <p:nvPr/>
        </p:nvSpPr>
        <p:spPr>
          <a:xfrm>
            <a:off x="7735330" y="5523470"/>
            <a:ext cx="778475" cy="497503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" name="Oval 5"/>
          <p:cNvSpPr/>
          <p:nvPr/>
        </p:nvSpPr>
        <p:spPr>
          <a:xfrm>
            <a:off x="9362301" y="5523470"/>
            <a:ext cx="778475" cy="497503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" name="TextBox 2"/>
          <p:cNvSpPr txBox="1"/>
          <p:nvPr/>
        </p:nvSpPr>
        <p:spPr>
          <a:xfrm>
            <a:off x="7883611" y="6031210"/>
            <a:ext cx="24342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>
                <a:solidFill>
                  <a:srgbClr val="FF0000"/>
                </a:solidFill>
              </a:rPr>
              <a:t>d &lt; 0,9 Satisfactorio</a:t>
            </a:r>
            <a:endParaRPr lang="es-ES" dirty="0">
              <a:solidFill>
                <a:srgbClr val="FF0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018638" y="6400284"/>
            <a:ext cx="438664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600" dirty="0" smtClean="0">
                <a:solidFill>
                  <a:schemeClr val="bg2"/>
                </a:solidFill>
              </a:rPr>
              <a:t>(</a:t>
            </a:r>
            <a:r>
              <a:rPr lang="es-ES" sz="1600" dirty="0" err="1" smtClean="0">
                <a:solidFill>
                  <a:schemeClr val="bg2"/>
                </a:solidFill>
              </a:rPr>
              <a:t>Lamsal</a:t>
            </a:r>
            <a:r>
              <a:rPr lang="es-ES" sz="1600" dirty="0" smtClean="0">
                <a:solidFill>
                  <a:schemeClr val="bg2"/>
                </a:solidFill>
              </a:rPr>
              <a:t> et al., 2013), (Hernández et al., 2016)</a:t>
            </a:r>
            <a:endParaRPr lang="es-ES" sz="1600" dirty="0">
              <a:solidFill>
                <a:schemeClr val="bg2"/>
              </a:solidFill>
            </a:endParaRPr>
          </a:p>
        </p:txBody>
      </p:sp>
      <p:sp>
        <p:nvSpPr>
          <p:cNvPr id="8" name="Oval 7"/>
          <p:cNvSpPr/>
          <p:nvPr/>
        </p:nvSpPr>
        <p:spPr>
          <a:xfrm>
            <a:off x="4349579" y="4992130"/>
            <a:ext cx="5968314" cy="568411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" name="TextBox 8"/>
          <p:cNvSpPr txBox="1"/>
          <p:nvPr/>
        </p:nvSpPr>
        <p:spPr>
          <a:xfrm>
            <a:off x="10317892" y="5091669"/>
            <a:ext cx="14951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>
                <a:solidFill>
                  <a:srgbClr val="FF0000"/>
                </a:solidFill>
              </a:rPr>
              <a:t>&lt; 10 %</a:t>
            </a:r>
            <a:endParaRPr lang="es-E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50369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6" grpId="0" animBg="1"/>
      <p:bldP spid="3" grpId="0"/>
      <p:bldP spid="4" grpId="0"/>
      <p:bldP spid="8" grpId="0" animBg="1"/>
      <p:bldP spid="9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Gráfico 1"/>
          <p:cNvGraphicFramePr/>
          <p:nvPr>
            <p:extLst>
              <p:ext uri="{D42A27DB-BD31-4B8C-83A1-F6EECF244321}">
                <p14:modId xmlns:p14="http://schemas.microsoft.com/office/powerpoint/2010/main" val="4177388820"/>
              </p:ext>
            </p:extLst>
          </p:nvPr>
        </p:nvGraphicFramePr>
        <p:xfrm>
          <a:off x="148622" y="1807312"/>
          <a:ext cx="3572040" cy="37841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4" name="Gráfico 3"/>
          <p:cNvGraphicFramePr/>
          <p:nvPr>
            <p:extLst>
              <p:ext uri="{D42A27DB-BD31-4B8C-83A1-F6EECF244321}">
                <p14:modId xmlns:p14="http://schemas.microsoft.com/office/powerpoint/2010/main" val="4020826766"/>
              </p:ext>
            </p:extLst>
          </p:nvPr>
        </p:nvGraphicFramePr>
        <p:xfrm>
          <a:off x="3946635" y="1807312"/>
          <a:ext cx="3463158" cy="399439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5" name="Gráfico 4"/>
          <p:cNvGraphicFramePr/>
          <p:nvPr>
            <p:extLst>
              <p:ext uri="{D42A27DB-BD31-4B8C-83A1-F6EECF244321}">
                <p14:modId xmlns:p14="http://schemas.microsoft.com/office/powerpoint/2010/main" val="1256926546"/>
              </p:ext>
            </p:extLst>
          </p:nvPr>
        </p:nvGraphicFramePr>
        <p:xfrm>
          <a:off x="7635766" y="1807312"/>
          <a:ext cx="4393062" cy="37841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7" name="Título 1"/>
          <p:cNvSpPr txBox="1">
            <a:spLocks/>
          </p:cNvSpPr>
          <p:nvPr/>
        </p:nvSpPr>
        <p:spPr>
          <a:xfrm>
            <a:off x="838199" y="365128"/>
            <a:ext cx="6439931" cy="65944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3600" dirty="0" smtClean="0">
                <a:solidFill>
                  <a:srgbClr val="7AC142"/>
                </a:solidFill>
              </a:rPr>
              <a:t>RESULTADOS Y DISCUSIÓN</a:t>
            </a:r>
            <a:endParaRPr lang="es-MX" sz="3600" dirty="0">
              <a:solidFill>
                <a:srgbClr val="7AC142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217950" y="5801710"/>
            <a:ext cx="14333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>
                <a:solidFill>
                  <a:srgbClr val="FF0000"/>
                </a:solidFill>
              </a:rPr>
              <a:t>Subestima</a:t>
            </a:r>
            <a:endParaRPr lang="es-ES" dirty="0">
              <a:solidFill>
                <a:srgbClr val="FF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9115604" y="5832129"/>
            <a:ext cx="16594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>
                <a:solidFill>
                  <a:srgbClr val="FF0000"/>
                </a:solidFill>
              </a:rPr>
              <a:t>Sobreestima</a:t>
            </a:r>
            <a:endParaRPr lang="es-ES" dirty="0">
              <a:solidFill>
                <a:srgbClr val="FF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961521" y="5801710"/>
            <a:ext cx="17234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>
                <a:solidFill>
                  <a:srgbClr val="FF0000"/>
                </a:solidFill>
              </a:rPr>
              <a:t>Sobreestima</a:t>
            </a:r>
            <a:endParaRPr lang="es-E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38844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8" grpId="0"/>
      <p:bldP spid="9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Chart 2"/>
          <p:cNvGraphicFramePr/>
          <p:nvPr>
            <p:extLst>
              <p:ext uri="{D42A27DB-BD31-4B8C-83A1-F6EECF244321}">
                <p14:modId xmlns:p14="http://schemas.microsoft.com/office/powerpoint/2010/main" val="337546571"/>
              </p:ext>
            </p:extLst>
          </p:nvPr>
        </p:nvGraphicFramePr>
        <p:xfrm>
          <a:off x="2459422" y="1342354"/>
          <a:ext cx="7273156" cy="512379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Título 1"/>
          <p:cNvSpPr txBox="1">
            <a:spLocks/>
          </p:cNvSpPr>
          <p:nvPr/>
        </p:nvSpPr>
        <p:spPr>
          <a:xfrm>
            <a:off x="838199" y="365128"/>
            <a:ext cx="6439931" cy="65944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3600" dirty="0" smtClean="0">
                <a:solidFill>
                  <a:srgbClr val="7AC142"/>
                </a:solidFill>
              </a:rPr>
              <a:t>RESULTADOS Y DISCUSIÓN</a:t>
            </a:r>
            <a:endParaRPr lang="es-MX" sz="3600" dirty="0">
              <a:solidFill>
                <a:srgbClr val="7AC142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9020432" y="1594022"/>
            <a:ext cx="22365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>
                <a:solidFill>
                  <a:srgbClr val="FF0000"/>
                </a:solidFill>
              </a:rPr>
              <a:t>Mayor rendimiento</a:t>
            </a:r>
            <a:endParaRPr lang="es-ES" dirty="0">
              <a:solidFill>
                <a:srgbClr val="FF0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9732578" y="1963354"/>
            <a:ext cx="225347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600" dirty="0" smtClean="0">
                <a:solidFill>
                  <a:schemeClr val="bg2"/>
                </a:solidFill>
              </a:rPr>
              <a:t>(Peña et al., 2001),</a:t>
            </a:r>
          </a:p>
          <a:p>
            <a:r>
              <a:rPr lang="es-ES" sz="1600" dirty="0" smtClean="0">
                <a:solidFill>
                  <a:schemeClr val="bg2"/>
                </a:solidFill>
              </a:rPr>
              <a:t>(Guzmán et al., 2017)</a:t>
            </a:r>
            <a:endParaRPr lang="es-ES" sz="1600" dirty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332965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Gráfico 26"/>
          <p:cNvGraphicFramePr/>
          <p:nvPr>
            <p:extLst>
              <p:ext uri="{D42A27DB-BD31-4B8C-83A1-F6EECF244321}">
                <p14:modId xmlns:p14="http://schemas.microsoft.com/office/powerpoint/2010/main" val="2595311598"/>
              </p:ext>
            </p:extLst>
          </p:nvPr>
        </p:nvGraphicFramePr>
        <p:xfrm>
          <a:off x="2617076" y="1342354"/>
          <a:ext cx="6957848" cy="503971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Título 1"/>
          <p:cNvSpPr txBox="1">
            <a:spLocks/>
          </p:cNvSpPr>
          <p:nvPr/>
        </p:nvSpPr>
        <p:spPr>
          <a:xfrm>
            <a:off x="838199" y="365128"/>
            <a:ext cx="6439931" cy="65944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3600" dirty="0" smtClean="0">
                <a:solidFill>
                  <a:srgbClr val="7AC142"/>
                </a:solidFill>
              </a:rPr>
              <a:t>RESULTADOS Y DISCUSIÓN</a:t>
            </a:r>
            <a:endParaRPr lang="es-MX" sz="3600" dirty="0">
              <a:solidFill>
                <a:srgbClr val="7AC142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9389573" y="1433384"/>
            <a:ext cx="20651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>
                <a:solidFill>
                  <a:srgbClr val="FF0000"/>
                </a:solidFill>
              </a:rPr>
              <a:t>Mayor ganancia</a:t>
            </a:r>
            <a:endParaRPr lang="es-ES" dirty="0">
              <a:solidFill>
                <a:srgbClr val="FF0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661188" y="2038865"/>
            <a:ext cx="19137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>
                <a:solidFill>
                  <a:srgbClr val="FF0000"/>
                </a:solidFill>
              </a:rPr>
              <a:t>Se recomienda</a:t>
            </a:r>
            <a:endParaRPr lang="es-ES" dirty="0">
              <a:solidFill>
                <a:srgbClr val="FF0000"/>
              </a:solidFill>
            </a:endParaRPr>
          </a:p>
        </p:txBody>
      </p:sp>
      <p:sp>
        <p:nvSpPr>
          <p:cNvPr id="6" name="Oval 5"/>
          <p:cNvSpPr/>
          <p:nvPr/>
        </p:nvSpPr>
        <p:spPr>
          <a:xfrm>
            <a:off x="7661188" y="1631092"/>
            <a:ext cx="976185" cy="494270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857903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6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838200" y="1156142"/>
            <a:ext cx="10079421" cy="51706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0" indent="-342900" algn="just">
              <a:lnSpc>
                <a:spcPct val="150000"/>
              </a:lnSpc>
              <a:spcAft>
                <a:spcPts val="0"/>
              </a:spcAft>
              <a:buFont typeface="+mj-lt"/>
              <a:buAutoNum type="arabicPeriod"/>
            </a:pPr>
            <a:r>
              <a:rPr lang="es-ES" sz="2000" dirty="0">
                <a:latin typeface="Arial" panose="020B0604020202020204" pitchFamily="34" charset="0"/>
                <a:cs typeface="Arial" panose="020B0604020202020204" pitchFamily="34" charset="0"/>
              </a:rPr>
              <a:t>La obtención de los coeficientes genéticos de la variedad de arroz J-104 permitió establecer que el modelo DSSAT puede usarse para modelar el rendimiento del arroz y sus componentes fisiológicos en las condiciones de Cuba</a:t>
            </a:r>
            <a:r>
              <a:rPr lang="es-E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lvl="0" algn="just">
              <a:lnSpc>
                <a:spcPct val="150000"/>
              </a:lnSpc>
              <a:spcAft>
                <a:spcPts val="0"/>
              </a:spcAft>
            </a:pPr>
            <a:endParaRPr lang="es-E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lvl="0" indent="-457200" algn="just">
              <a:lnSpc>
                <a:spcPct val="150000"/>
              </a:lnSpc>
              <a:spcAft>
                <a:spcPts val="0"/>
              </a:spcAft>
              <a:buFont typeface="+mj-lt"/>
              <a:buAutoNum type="arabicPeriod" startAt="2"/>
            </a:pPr>
            <a:r>
              <a:rPr lang="es-ES" sz="2000" dirty="0">
                <a:latin typeface="Arial" panose="020B0604020202020204" pitchFamily="34" charset="0"/>
                <a:cs typeface="Arial" panose="020B0604020202020204" pitchFamily="34" charset="0"/>
              </a:rPr>
              <a:t>El modelo es capaz de describir adecuadamente la dependencia de los rendimientos con el nivel de nitrógeno aplicado; obteniéndose el mayor rendimiento al utilizar la dosis de 200 kg ha</a:t>
            </a:r>
            <a:r>
              <a:rPr lang="es-ES" sz="2000" baseline="30000" dirty="0">
                <a:latin typeface="Arial" panose="020B0604020202020204" pitchFamily="34" charset="0"/>
                <a:cs typeface="Arial" panose="020B0604020202020204" pitchFamily="34" charset="0"/>
              </a:rPr>
              <a:t>-1</a:t>
            </a:r>
            <a:r>
              <a:rPr lang="es-ES" sz="2000" dirty="0">
                <a:latin typeface="Arial" panose="020B0604020202020204" pitchFamily="34" charset="0"/>
                <a:cs typeface="Arial" panose="020B0604020202020204" pitchFamily="34" charset="0"/>
              </a:rPr>
              <a:t> de nitrógeno</a:t>
            </a:r>
            <a:r>
              <a:rPr lang="es-E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lvl="0" algn="just">
              <a:lnSpc>
                <a:spcPct val="150000"/>
              </a:lnSpc>
              <a:spcAft>
                <a:spcPts val="0"/>
              </a:spcAft>
            </a:pPr>
            <a:endParaRPr lang="es-E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lvl="0" indent="-457200" algn="just">
              <a:lnSpc>
                <a:spcPct val="150000"/>
              </a:lnSpc>
              <a:spcAft>
                <a:spcPts val="0"/>
              </a:spcAft>
              <a:buFont typeface="+mj-lt"/>
              <a:buAutoNum type="arabicPeriod" startAt="3"/>
            </a:pPr>
            <a:r>
              <a:rPr lang="es-ES" sz="2000" dirty="0">
                <a:latin typeface="Arial" panose="020B0604020202020204" pitchFamily="34" charset="0"/>
                <a:cs typeface="Arial" panose="020B0604020202020204" pitchFamily="34" charset="0"/>
              </a:rPr>
              <a:t>Aunque la dosis de 200 kg ha</a:t>
            </a:r>
            <a:r>
              <a:rPr lang="es-ES" sz="2000" baseline="30000" dirty="0">
                <a:latin typeface="Arial" panose="020B0604020202020204" pitchFamily="34" charset="0"/>
                <a:cs typeface="Arial" panose="020B0604020202020204" pitchFamily="34" charset="0"/>
              </a:rPr>
              <a:t>-1</a:t>
            </a:r>
            <a:r>
              <a:rPr lang="es-ES" sz="2000" dirty="0">
                <a:latin typeface="Arial" panose="020B0604020202020204" pitchFamily="34" charset="0"/>
                <a:cs typeface="Arial" panose="020B0604020202020204" pitchFamily="34" charset="0"/>
              </a:rPr>
              <a:t> de nitrógeno genera el mayor rendimiento económico, desde el punto de vista agroecológico se propone utilizar la dosis de 190 kg ha</a:t>
            </a:r>
            <a:r>
              <a:rPr lang="es-ES" sz="2000" baseline="30000" dirty="0">
                <a:latin typeface="Arial" panose="020B0604020202020204" pitchFamily="34" charset="0"/>
                <a:cs typeface="Arial" panose="020B0604020202020204" pitchFamily="34" charset="0"/>
              </a:rPr>
              <a:t>-1</a:t>
            </a:r>
            <a:r>
              <a:rPr lang="es-ES" sz="2000" dirty="0">
                <a:latin typeface="Arial" panose="020B0604020202020204" pitchFamily="34" charset="0"/>
                <a:cs typeface="Arial" panose="020B0604020202020204" pitchFamily="34" charset="0"/>
              </a:rPr>
              <a:t> de nitrógeno generando una ganancia de $ 41983,52 ha</a:t>
            </a:r>
            <a:r>
              <a:rPr lang="es-ES" sz="2000" baseline="30000" dirty="0">
                <a:latin typeface="Arial" panose="020B0604020202020204" pitchFamily="34" charset="0"/>
                <a:cs typeface="Arial" panose="020B0604020202020204" pitchFamily="34" charset="0"/>
              </a:rPr>
              <a:t>-1</a:t>
            </a:r>
            <a:r>
              <a:rPr lang="es-ES" sz="20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5" name="Título 1"/>
          <p:cNvSpPr txBox="1">
            <a:spLocks/>
          </p:cNvSpPr>
          <p:nvPr/>
        </p:nvSpPr>
        <p:spPr>
          <a:xfrm>
            <a:off x="838200" y="365128"/>
            <a:ext cx="3877019" cy="65944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3600" dirty="0" smtClean="0">
                <a:solidFill>
                  <a:srgbClr val="7AC142"/>
                </a:solidFill>
              </a:rPr>
              <a:t>CONCLUSIONES</a:t>
            </a:r>
            <a:endParaRPr lang="es-MX" sz="3600" dirty="0">
              <a:solidFill>
                <a:srgbClr val="7AC14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20809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274379" y="2459846"/>
            <a:ext cx="10079421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0" indent="-342900" algn="just">
              <a:lnSpc>
                <a:spcPct val="150000"/>
              </a:lnSpc>
              <a:spcAft>
                <a:spcPts val="0"/>
              </a:spcAft>
              <a:buFont typeface="+mj-lt"/>
              <a:buAutoNum type="arabicPeriod"/>
            </a:pPr>
            <a:r>
              <a:rPr lang="es-ES" sz="2000" dirty="0">
                <a:latin typeface="Arial" panose="020B0604020202020204" pitchFamily="34" charset="0"/>
                <a:cs typeface="Arial" panose="020B0604020202020204" pitchFamily="34" charset="0"/>
              </a:rPr>
              <a:t>Realizar los experimentos de campo para validar los resultados del modelo y posteriormente realizar simulaciones bajo otras condiciones de manejo del cultivo</a:t>
            </a:r>
            <a:r>
              <a:rPr lang="es-E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lvl="0" algn="just">
              <a:lnSpc>
                <a:spcPct val="150000"/>
              </a:lnSpc>
              <a:spcAft>
                <a:spcPts val="0"/>
              </a:spcAft>
            </a:pPr>
            <a:endParaRPr lang="es-E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lvl="0" indent="-457200" algn="just">
              <a:lnSpc>
                <a:spcPct val="150000"/>
              </a:lnSpc>
              <a:spcAft>
                <a:spcPts val="0"/>
              </a:spcAft>
              <a:buFont typeface="+mj-lt"/>
              <a:buAutoNum type="arabicPeriod" startAt="2"/>
            </a:pPr>
            <a:r>
              <a:rPr lang="es-ES" sz="2000" dirty="0">
                <a:latin typeface="Arial" panose="020B0604020202020204" pitchFamily="34" charset="0"/>
                <a:cs typeface="Arial" panose="020B0604020202020204" pitchFamily="34" charset="0"/>
              </a:rPr>
              <a:t>Realizar calibraciones de otras variedades de arroz para obtener tendencias del cultivo en general.</a:t>
            </a:r>
          </a:p>
        </p:txBody>
      </p:sp>
      <p:sp>
        <p:nvSpPr>
          <p:cNvPr id="5" name="Título 1"/>
          <p:cNvSpPr txBox="1">
            <a:spLocks/>
          </p:cNvSpPr>
          <p:nvPr/>
        </p:nvSpPr>
        <p:spPr>
          <a:xfrm>
            <a:off x="838200" y="365128"/>
            <a:ext cx="5747951" cy="65944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3600" dirty="0" smtClean="0">
                <a:solidFill>
                  <a:srgbClr val="7AC142"/>
                </a:solidFill>
              </a:rPr>
              <a:t>RECOMENDACIONES</a:t>
            </a:r>
            <a:endParaRPr lang="es-MX" sz="3600" dirty="0">
              <a:solidFill>
                <a:srgbClr val="7AC14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04768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029188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/>
          <p:cNvSpPr txBox="1">
            <a:spLocks/>
          </p:cNvSpPr>
          <p:nvPr/>
        </p:nvSpPr>
        <p:spPr>
          <a:xfrm>
            <a:off x="838200" y="365128"/>
            <a:ext cx="3877019" cy="65944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3600" dirty="0" smtClean="0">
                <a:solidFill>
                  <a:srgbClr val="7AC142"/>
                </a:solidFill>
              </a:rPr>
              <a:t>PREGUNTA 1</a:t>
            </a:r>
            <a:endParaRPr lang="es-MX" sz="3600" dirty="0">
              <a:solidFill>
                <a:srgbClr val="7AC142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91065" y="2236573"/>
            <a:ext cx="1102016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es-MX" sz="3600" dirty="0">
                <a:latin typeface="Arial" panose="020B0604020202020204" pitchFamily="34" charset="0"/>
                <a:cs typeface="Arial" panose="020B0604020202020204" pitchFamily="34" charset="0"/>
              </a:rPr>
              <a:t>¿</a:t>
            </a:r>
            <a:r>
              <a:rPr lang="es-MX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Por </a:t>
            </a:r>
            <a:r>
              <a:rPr lang="es-MX" sz="3600" dirty="0">
                <a:latin typeface="Arial" panose="020B0604020202020204" pitchFamily="34" charset="0"/>
                <a:cs typeface="Arial" panose="020B0604020202020204" pitchFamily="34" charset="0"/>
              </a:rPr>
              <a:t>qué se escoge el modelo DSSAT y no el ORIZA si éste está dedicado especialmente al </a:t>
            </a:r>
            <a:r>
              <a:rPr lang="es-MX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arroz?</a:t>
            </a:r>
            <a:endParaRPr lang="es-ES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827847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764059" y="815546"/>
            <a:ext cx="1102016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2400" dirty="0">
                <a:latin typeface="Arial" panose="020B0604020202020204" pitchFamily="34" charset="0"/>
                <a:cs typeface="Arial" panose="020B0604020202020204" pitchFamily="34" charset="0"/>
              </a:rPr>
              <a:t>Utilización de la modelación como herramienta para predecir el comportamiento de los cultivos de 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maíz, sorgo y arroz ante </a:t>
            </a:r>
            <a:r>
              <a:rPr lang="es-ES" sz="2400" dirty="0">
                <a:latin typeface="Arial" panose="020B0604020202020204" pitchFamily="34" charset="0"/>
                <a:cs typeface="Arial" panose="020B0604020202020204" pitchFamily="34" charset="0"/>
              </a:rPr>
              <a:t>los cambios climáticos y trazar estrategias para la adaptación.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2706129" y="2804984"/>
            <a:ext cx="234778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dirty="0" smtClean="0"/>
              <a:t>DSSAT </a:t>
            </a:r>
          </a:p>
          <a:p>
            <a:pPr algn="ctr"/>
            <a:r>
              <a:rPr lang="es-ES" sz="2400" dirty="0" smtClean="0"/>
              <a:t>+ 30 cultivos</a:t>
            </a:r>
            <a:endParaRPr lang="es-ES" sz="2400" dirty="0"/>
          </a:p>
        </p:txBody>
      </p:sp>
      <p:sp>
        <p:nvSpPr>
          <p:cNvPr id="6" name="TextBox 5"/>
          <p:cNvSpPr txBox="1"/>
          <p:nvPr/>
        </p:nvSpPr>
        <p:spPr>
          <a:xfrm>
            <a:off x="6274143" y="2804983"/>
            <a:ext cx="234778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dirty="0" smtClean="0"/>
              <a:t>ORIZA </a:t>
            </a:r>
          </a:p>
          <a:p>
            <a:pPr algn="ctr"/>
            <a:r>
              <a:rPr lang="es-ES" sz="2400" dirty="0" smtClean="0"/>
              <a:t>Arroz</a:t>
            </a:r>
            <a:endParaRPr lang="es-ES" sz="2400" dirty="0"/>
          </a:p>
        </p:txBody>
      </p:sp>
      <p:sp>
        <p:nvSpPr>
          <p:cNvPr id="3" name="TextBox 2"/>
          <p:cNvSpPr txBox="1"/>
          <p:nvPr/>
        </p:nvSpPr>
        <p:spPr>
          <a:xfrm>
            <a:off x="1532237" y="4596714"/>
            <a:ext cx="92675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dirty="0" smtClean="0"/>
              <a:t>Homogeneidad en los ficheros de entrada para todos los cultivos</a:t>
            </a:r>
            <a:endParaRPr lang="es-ES" sz="2400" dirty="0"/>
          </a:p>
        </p:txBody>
      </p:sp>
      <p:sp>
        <p:nvSpPr>
          <p:cNvPr id="7" name="Down Arrow 6"/>
          <p:cNvSpPr/>
          <p:nvPr/>
        </p:nvSpPr>
        <p:spPr>
          <a:xfrm>
            <a:off x="3793524" y="3731741"/>
            <a:ext cx="185352" cy="864973"/>
          </a:xfrm>
          <a:prstGeom prst="down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853605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/>
      <p:bldP spid="3" grpId="0"/>
      <p:bldP spid="7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/>
          <p:cNvSpPr txBox="1">
            <a:spLocks/>
          </p:cNvSpPr>
          <p:nvPr/>
        </p:nvSpPr>
        <p:spPr>
          <a:xfrm>
            <a:off x="838200" y="365128"/>
            <a:ext cx="3877019" cy="65944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3600" dirty="0" smtClean="0">
                <a:solidFill>
                  <a:srgbClr val="7AC142"/>
                </a:solidFill>
              </a:rPr>
              <a:t>PREGUNTA 2</a:t>
            </a:r>
            <a:endParaRPr lang="es-MX" sz="3600" dirty="0">
              <a:solidFill>
                <a:srgbClr val="7AC142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91065" y="2236573"/>
            <a:ext cx="11020168" cy="24826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es-MX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¿</a:t>
            </a:r>
            <a:r>
              <a:rPr lang="es-MX" sz="36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Qué limitantes principales considera el autor están presentes para la utilización de modelos de simulación en Cuba</a:t>
            </a:r>
            <a:r>
              <a:rPr lang="es-MX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  <a:endParaRPr lang="es-ES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754675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53762" y="1309816"/>
            <a:ext cx="813074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dirty="0" smtClean="0">
                <a:solidFill>
                  <a:srgbClr val="FF0000"/>
                </a:solidFill>
              </a:rPr>
              <a:t>Limitantes</a:t>
            </a:r>
            <a:endParaRPr lang="es-ES" sz="2800" dirty="0">
              <a:solidFill>
                <a:srgbClr val="FF00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118286" y="2533134"/>
            <a:ext cx="9984260" cy="21698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es-ES" dirty="0" smtClean="0">
                <a:solidFill>
                  <a:srgbClr val="FF0000"/>
                </a:solidFill>
              </a:rPr>
              <a:t>No disponibilidad de variedades cubanas en el fichero de coeficientes genéticos.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es-ES" dirty="0" smtClean="0">
                <a:solidFill>
                  <a:srgbClr val="FF0000"/>
                </a:solidFill>
              </a:rPr>
              <a:t>Poca interdisciplinariedad en las investigaciones.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es-ES" dirty="0" smtClean="0">
                <a:solidFill>
                  <a:srgbClr val="FF0000"/>
                </a:solidFill>
              </a:rPr>
              <a:t>Poca </a:t>
            </a:r>
            <a:r>
              <a:rPr lang="es-ES" dirty="0" smtClean="0">
                <a:solidFill>
                  <a:srgbClr val="FF0000"/>
                </a:solidFill>
              </a:rPr>
              <a:t>información sobre la fenología de los cultivos.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es-ES" dirty="0" smtClean="0">
                <a:solidFill>
                  <a:srgbClr val="FF0000"/>
                </a:solidFill>
              </a:rPr>
              <a:t>Falta de recursos económicos</a:t>
            </a:r>
            <a:r>
              <a:rPr lang="es-ES" dirty="0" smtClean="0">
                <a:solidFill>
                  <a:srgbClr val="FF0000"/>
                </a:solidFill>
              </a:rPr>
              <a:t>.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es-ES" dirty="0" smtClean="0">
                <a:solidFill>
                  <a:srgbClr val="FF0000"/>
                </a:solidFill>
              </a:rPr>
              <a:t>Escaso personal calificado en el uso de las herramientas.</a:t>
            </a:r>
            <a:endParaRPr lang="es-ES" dirty="0">
              <a:solidFill>
                <a:srgbClr val="FF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94270" y="6091881"/>
            <a:ext cx="1123229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600" b="1" dirty="0" smtClean="0">
                <a:solidFill>
                  <a:schemeClr val="bg2"/>
                </a:solidFill>
              </a:rPr>
              <a:t>Rodríguez et al., 2016. </a:t>
            </a:r>
            <a:r>
              <a:rPr lang="es-ES" sz="1600" b="1" dirty="0">
                <a:solidFill>
                  <a:schemeClr val="bg2"/>
                </a:solidFill>
              </a:rPr>
              <a:t>Informe del Taller sobre Modelación para </a:t>
            </a:r>
            <a:r>
              <a:rPr lang="es-ES" sz="1600" b="1" dirty="0" smtClean="0">
                <a:solidFill>
                  <a:schemeClr val="bg2"/>
                </a:solidFill>
              </a:rPr>
              <a:t>la Evaluación </a:t>
            </a:r>
            <a:r>
              <a:rPr lang="es-ES" sz="1600" b="1" dirty="0">
                <a:solidFill>
                  <a:schemeClr val="bg2"/>
                </a:solidFill>
              </a:rPr>
              <a:t>Regional de Cambio Climático </a:t>
            </a:r>
            <a:r>
              <a:rPr lang="es-ES" sz="1600" b="1" dirty="0" smtClean="0">
                <a:solidFill>
                  <a:schemeClr val="bg2"/>
                </a:solidFill>
              </a:rPr>
              <a:t>y Agricultura </a:t>
            </a:r>
            <a:r>
              <a:rPr lang="es-ES" sz="1600" b="1" dirty="0">
                <a:solidFill>
                  <a:schemeClr val="bg2"/>
                </a:solidFill>
              </a:rPr>
              <a:t>en Latinoamérica y el </a:t>
            </a:r>
            <a:r>
              <a:rPr lang="es-ES" sz="1600" b="1" dirty="0" smtClean="0">
                <a:solidFill>
                  <a:schemeClr val="bg2"/>
                </a:solidFill>
              </a:rPr>
              <a:t>Caribe. </a:t>
            </a:r>
            <a:r>
              <a:rPr lang="es-ES" sz="1600" b="1" dirty="0">
                <a:solidFill>
                  <a:schemeClr val="bg2"/>
                </a:solidFill>
              </a:rPr>
              <a:t>28 de septiembre - 2 de octubre 2015, </a:t>
            </a:r>
            <a:r>
              <a:rPr lang="es-ES" sz="1600" b="1" dirty="0" smtClean="0">
                <a:solidFill>
                  <a:schemeClr val="bg2"/>
                </a:solidFill>
              </a:rPr>
              <a:t>Manizales</a:t>
            </a:r>
            <a:r>
              <a:rPr lang="es-ES" sz="1600" b="1" dirty="0">
                <a:solidFill>
                  <a:schemeClr val="bg2"/>
                </a:solidFill>
              </a:rPr>
              <a:t>, Colombia</a:t>
            </a:r>
            <a:endParaRPr lang="es-ES" sz="1600" dirty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677718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/>
          <p:cNvSpPr txBox="1">
            <a:spLocks/>
          </p:cNvSpPr>
          <p:nvPr/>
        </p:nvSpPr>
        <p:spPr>
          <a:xfrm>
            <a:off x="838200" y="365128"/>
            <a:ext cx="3877019" cy="65944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3600" dirty="0" smtClean="0">
                <a:solidFill>
                  <a:srgbClr val="7AC142"/>
                </a:solidFill>
              </a:rPr>
              <a:t>PREGUNTA 3</a:t>
            </a:r>
            <a:endParaRPr lang="es-MX" sz="3600" dirty="0">
              <a:solidFill>
                <a:srgbClr val="7AC142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91065" y="2236573"/>
            <a:ext cx="11020168" cy="24826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es-MX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¿</a:t>
            </a:r>
            <a:r>
              <a:rPr lang="es-MX" sz="36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Qué rol pudieran representar los modelos de simulación para apoyar el Programa Vida que se lleva a cabo en el País</a:t>
            </a:r>
            <a:r>
              <a:rPr lang="es-MX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  <a:endParaRPr lang="es-ES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846047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66119" y="593124"/>
            <a:ext cx="10577384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dirty="0"/>
              <a:t>Tarea </a:t>
            </a:r>
            <a:r>
              <a:rPr lang="es-ES" sz="2800" dirty="0" smtClean="0"/>
              <a:t>Vida</a:t>
            </a:r>
          </a:p>
          <a:p>
            <a:r>
              <a:rPr lang="es-ES" sz="2000" dirty="0" smtClean="0">
                <a:solidFill>
                  <a:srgbClr val="FF0000"/>
                </a:solidFill>
              </a:rPr>
              <a:t>Plan </a:t>
            </a:r>
            <a:r>
              <a:rPr lang="es-ES" sz="2000" dirty="0">
                <a:solidFill>
                  <a:srgbClr val="FF0000"/>
                </a:solidFill>
              </a:rPr>
              <a:t>de Estado </a:t>
            </a:r>
            <a:r>
              <a:rPr lang="es-ES" sz="2000" dirty="0"/>
              <a:t>para el </a:t>
            </a:r>
            <a:r>
              <a:rPr lang="es-ES" sz="2000" dirty="0">
                <a:solidFill>
                  <a:srgbClr val="FF0000"/>
                </a:solidFill>
              </a:rPr>
              <a:t>enfrentamiento al </a:t>
            </a:r>
            <a:r>
              <a:rPr lang="es-ES" sz="2000" dirty="0" smtClean="0">
                <a:solidFill>
                  <a:srgbClr val="FF0000"/>
                </a:solidFill>
              </a:rPr>
              <a:t>cambio climático</a:t>
            </a:r>
            <a:r>
              <a:rPr lang="es-ES" sz="2000" dirty="0"/>
              <a:t>, aprobada por el Consejo de Ministros el 25 de abril </a:t>
            </a:r>
            <a:r>
              <a:rPr lang="es-ES" sz="2000" dirty="0" smtClean="0"/>
              <a:t>de 2017</a:t>
            </a:r>
            <a:r>
              <a:rPr lang="es-ES" sz="2000" dirty="0"/>
              <a:t>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6119" y="2990335"/>
            <a:ext cx="10787448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/>
              <a:t>Tarea 1. Identificar y acometer acciones y proyectos de adaptación al </a:t>
            </a:r>
            <a:r>
              <a:rPr lang="es-ES" dirty="0" smtClean="0"/>
              <a:t>cambio climático</a:t>
            </a:r>
            <a:r>
              <a:rPr lang="es-ES" dirty="0"/>
              <a:t>, de carácter integral y progresivos, necesarios para reducir </a:t>
            </a:r>
            <a:r>
              <a:rPr lang="es-ES" dirty="0" smtClean="0"/>
              <a:t>la vulnerabilidad </a:t>
            </a:r>
            <a:r>
              <a:rPr lang="es-ES" dirty="0"/>
              <a:t>existente en las 15 zonas identificadas como </a:t>
            </a:r>
            <a:r>
              <a:rPr lang="es-ES" dirty="0" smtClean="0"/>
              <a:t>priorizadas; </a:t>
            </a:r>
            <a:r>
              <a:rPr lang="es-ES" dirty="0"/>
              <a:t>considerando en el orden de actuación la población amenazada, </a:t>
            </a:r>
            <a:r>
              <a:rPr lang="es-ES" dirty="0" smtClean="0"/>
              <a:t>su seguridad </a:t>
            </a:r>
            <a:r>
              <a:rPr lang="es-ES" dirty="0"/>
              <a:t>física y alimentaria y el desarrollo del turismo</a:t>
            </a:r>
            <a:r>
              <a:rPr lang="es-ES" dirty="0" smtClean="0"/>
              <a:t>.</a:t>
            </a:r>
          </a:p>
          <a:p>
            <a:endParaRPr lang="es-ES" dirty="0"/>
          </a:p>
          <a:p>
            <a:r>
              <a:rPr lang="es-ES" dirty="0" smtClean="0"/>
              <a:t>Tarea </a:t>
            </a:r>
            <a:r>
              <a:rPr lang="es-ES" dirty="0"/>
              <a:t>4. Asegurar la disponibilidad y uso eficiente del agua como parte </a:t>
            </a:r>
            <a:r>
              <a:rPr lang="es-ES" dirty="0" smtClean="0"/>
              <a:t>del enfrentamiento </a:t>
            </a:r>
            <a:r>
              <a:rPr lang="es-ES" dirty="0"/>
              <a:t>a la sequía, a partir de la aplicación de tecnologías para </a:t>
            </a:r>
            <a:r>
              <a:rPr lang="es-ES" dirty="0" smtClean="0"/>
              <a:t>el ahorro </a:t>
            </a:r>
            <a:r>
              <a:rPr lang="es-ES" dirty="0"/>
              <a:t>y la satisfacción de las demandas locales. Elevar la </a:t>
            </a:r>
            <a:r>
              <a:rPr lang="es-ES" dirty="0" smtClean="0"/>
              <a:t>infraestructura hidráulica </a:t>
            </a:r>
            <a:r>
              <a:rPr lang="es-ES" dirty="0"/>
              <a:t>y su mantenimiento, así como la introducción de acciones para </a:t>
            </a:r>
            <a:r>
              <a:rPr lang="es-ES" dirty="0" smtClean="0"/>
              <a:t>la medición </a:t>
            </a:r>
            <a:r>
              <a:rPr lang="es-ES" dirty="0"/>
              <a:t>de la eficiencia y productividad del agua.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66119" y="2483708"/>
            <a:ext cx="35340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dirty="0" smtClean="0"/>
              <a:t>Tareas</a:t>
            </a:r>
            <a:endParaRPr lang="es-ES" sz="2800" dirty="0"/>
          </a:p>
        </p:txBody>
      </p:sp>
    </p:spTree>
    <p:extLst>
      <p:ext uri="{BB962C8B-B14F-4D97-AF65-F5344CB8AC3E}">
        <p14:creationId xmlns:p14="http://schemas.microsoft.com/office/powerpoint/2010/main" val="30698797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1248032" y="1470454"/>
            <a:ext cx="31386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dirty="0" smtClean="0">
                <a:solidFill>
                  <a:srgbClr val="FF0000"/>
                </a:solidFill>
              </a:rPr>
              <a:t>Cambio Climático</a:t>
            </a:r>
            <a:endParaRPr lang="es-ES" sz="2800" dirty="0">
              <a:solidFill>
                <a:srgbClr val="FF0000"/>
              </a:solidFill>
            </a:endParaRPr>
          </a:p>
        </p:txBody>
      </p:sp>
      <p:sp>
        <p:nvSpPr>
          <p:cNvPr id="8" name="Left Brace 7"/>
          <p:cNvSpPr/>
          <p:nvPr/>
        </p:nvSpPr>
        <p:spPr>
          <a:xfrm>
            <a:off x="4386649" y="856584"/>
            <a:ext cx="160637" cy="1754326"/>
          </a:xfrm>
          <a:prstGeom prst="leftBrac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" name="TextBox 8"/>
          <p:cNvSpPr txBox="1"/>
          <p:nvPr/>
        </p:nvSpPr>
        <p:spPr>
          <a:xfrm>
            <a:off x="4547286" y="856584"/>
            <a:ext cx="410244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s-ES" dirty="0" smtClean="0">
                <a:solidFill>
                  <a:srgbClr val="FF0000"/>
                </a:solidFill>
              </a:rPr>
              <a:t>Aumento de la temperatura media</a:t>
            </a:r>
          </a:p>
          <a:p>
            <a:pPr>
              <a:lnSpc>
                <a:spcPct val="150000"/>
              </a:lnSpc>
            </a:pPr>
            <a:r>
              <a:rPr lang="es-ES" dirty="0" smtClean="0">
                <a:solidFill>
                  <a:srgbClr val="FF0000"/>
                </a:solidFill>
              </a:rPr>
              <a:t>Aumento de la concentración de CO</a:t>
            </a:r>
            <a:r>
              <a:rPr lang="es-ES" baseline="-25000" dirty="0" smtClean="0">
                <a:solidFill>
                  <a:srgbClr val="FF0000"/>
                </a:solidFill>
              </a:rPr>
              <a:t>2</a:t>
            </a:r>
          </a:p>
          <a:p>
            <a:pPr>
              <a:lnSpc>
                <a:spcPct val="150000"/>
              </a:lnSpc>
            </a:pPr>
            <a:r>
              <a:rPr lang="es-ES" dirty="0" smtClean="0">
                <a:solidFill>
                  <a:srgbClr val="FF0000"/>
                </a:solidFill>
              </a:rPr>
              <a:t>Disminución de las </a:t>
            </a:r>
            <a:r>
              <a:rPr lang="es-ES" dirty="0" smtClean="0">
                <a:solidFill>
                  <a:srgbClr val="FF0000"/>
                </a:solidFill>
              </a:rPr>
              <a:t>precipitaciones</a:t>
            </a:r>
          </a:p>
          <a:p>
            <a:pPr>
              <a:lnSpc>
                <a:spcPct val="150000"/>
              </a:lnSpc>
            </a:pPr>
            <a:r>
              <a:rPr lang="es-ES" dirty="0" smtClean="0">
                <a:solidFill>
                  <a:srgbClr val="FF0000"/>
                </a:solidFill>
              </a:rPr>
              <a:t>Aumento del nivel del mar</a:t>
            </a:r>
            <a:endParaRPr lang="es-ES" dirty="0">
              <a:solidFill>
                <a:srgbClr val="FF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248032" y="4102443"/>
            <a:ext cx="242192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dirty="0" smtClean="0"/>
              <a:t>Modelos de simulación</a:t>
            </a:r>
            <a:endParaRPr lang="es-ES" sz="2800" dirty="0"/>
          </a:p>
        </p:txBody>
      </p:sp>
      <p:sp>
        <p:nvSpPr>
          <p:cNvPr id="11" name="Left Brace 10"/>
          <p:cNvSpPr/>
          <p:nvPr/>
        </p:nvSpPr>
        <p:spPr>
          <a:xfrm>
            <a:off x="3669957" y="3509319"/>
            <a:ext cx="222421" cy="2496065"/>
          </a:xfrm>
          <a:prstGeom prst="leftBrac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2" name="TextBox 11"/>
          <p:cNvSpPr txBox="1"/>
          <p:nvPr/>
        </p:nvSpPr>
        <p:spPr>
          <a:xfrm>
            <a:off x="4015947" y="3632886"/>
            <a:ext cx="37193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Prueba de variedades tolerantes</a:t>
            </a:r>
            <a:endParaRPr lang="es-ES" dirty="0"/>
          </a:p>
        </p:txBody>
      </p:sp>
      <p:sp>
        <p:nvSpPr>
          <p:cNvPr id="13" name="TextBox 12"/>
          <p:cNvSpPr txBox="1"/>
          <p:nvPr/>
        </p:nvSpPr>
        <p:spPr>
          <a:xfrm>
            <a:off x="7488195" y="3348681"/>
            <a:ext cx="29161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Estrés por temperatura</a:t>
            </a:r>
            <a:endParaRPr lang="es-ES" dirty="0"/>
          </a:p>
        </p:txBody>
      </p:sp>
      <p:sp>
        <p:nvSpPr>
          <p:cNvPr id="14" name="TextBox 13"/>
          <p:cNvSpPr txBox="1"/>
          <p:nvPr/>
        </p:nvSpPr>
        <p:spPr>
          <a:xfrm>
            <a:off x="7488195" y="3667351"/>
            <a:ext cx="29161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Estrés hídrico</a:t>
            </a:r>
            <a:endParaRPr lang="es-ES" dirty="0"/>
          </a:p>
        </p:txBody>
      </p:sp>
      <p:sp>
        <p:nvSpPr>
          <p:cNvPr id="15" name="Left Brace 14"/>
          <p:cNvSpPr/>
          <p:nvPr/>
        </p:nvSpPr>
        <p:spPr>
          <a:xfrm>
            <a:off x="7488195" y="3348681"/>
            <a:ext cx="135924" cy="939114"/>
          </a:xfrm>
          <a:prstGeom prst="leftBrac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6" name="TextBox 15"/>
          <p:cNvSpPr txBox="1"/>
          <p:nvPr/>
        </p:nvSpPr>
        <p:spPr>
          <a:xfrm>
            <a:off x="4015947" y="5221684"/>
            <a:ext cx="42012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Estudio de respuesta de variedades a diferentes escenarios </a:t>
            </a:r>
            <a:r>
              <a:rPr lang="es-ES" dirty="0" err="1" smtClean="0"/>
              <a:t>edafoclimáticos</a:t>
            </a:r>
            <a:endParaRPr lang="es-ES" dirty="0"/>
          </a:p>
        </p:txBody>
      </p:sp>
      <p:sp>
        <p:nvSpPr>
          <p:cNvPr id="17" name="TextBox 16"/>
          <p:cNvSpPr txBox="1"/>
          <p:nvPr/>
        </p:nvSpPr>
        <p:spPr>
          <a:xfrm>
            <a:off x="7488195" y="3969432"/>
            <a:ext cx="29161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Estrés </a:t>
            </a:r>
            <a:r>
              <a:rPr lang="es-ES" dirty="0" smtClean="0"/>
              <a:t>salino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3764844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Overr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0.jpeg"/></Relationships>
</file>

<file path=ppt/theme/theme1.xml><?xml version="1.0" encoding="utf-8"?>
<a:theme xmlns:a="http://schemas.openxmlformats.org/drawingml/2006/main" name="Tema de Office">
  <a:themeElements>
    <a:clrScheme name="Personalizado 1">
      <a:dk1>
        <a:srgbClr val="399A46"/>
      </a:dk1>
      <a:lt1>
        <a:srgbClr val="7AC143"/>
      </a:lt1>
      <a:dk2>
        <a:srgbClr val="757070"/>
      </a:dk2>
      <a:lt2>
        <a:srgbClr val="3A3838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Personalizado 2">
      <a:majorFont>
        <a:latin typeface="Montserrat Light"/>
        <a:ea typeface=""/>
        <a:cs typeface=""/>
      </a:majorFont>
      <a:minorFont>
        <a:latin typeface="ITC Officina Serif Std Book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Austin">
    <a:dk1>
      <a:sysClr val="windowText" lastClr="000000"/>
    </a:dk1>
    <a:lt1>
      <a:sysClr val="window" lastClr="FFFFFF"/>
    </a:lt1>
    <a:dk2>
      <a:srgbClr val="3E3D2D"/>
    </a:dk2>
    <a:lt2>
      <a:srgbClr val="CAF278"/>
    </a:lt2>
    <a:accent1>
      <a:srgbClr val="94C600"/>
    </a:accent1>
    <a:accent2>
      <a:srgbClr val="71685A"/>
    </a:accent2>
    <a:accent3>
      <a:srgbClr val="FF6700"/>
    </a:accent3>
    <a:accent4>
      <a:srgbClr val="909465"/>
    </a:accent4>
    <a:accent5>
      <a:srgbClr val="956B43"/>
    </a:accent5>
    <a:accent6>
      <a:srgbClr val="FEA022"/>
    </a:accent6>
    <a:hlink>
      <a:srgbClr val="E68200"/>
    </a:hlink>
    <a:folHlink>
      <a:srgbClr val="FFA94A"/>
    </a:folHlink>
  </a:clrScheme>
  <a:fontScheme name="Mirador">
    <a:majorFont>
      <a:latin typeface="Century Schoolbook"/>
      <a:ea typeface=""/>
      <a:cs typeface=""/>
      <a:font script="Jpan" typeface="ＭＳ Ｐ明朝"/>
      <a:font script="Hang" typeface="휴먼매직체"/>
      <a:font script="Hans" typeface="华文楷体"/>
      <a:font script="Hant" typeface="新細明體"/>
      <a:font script="Arab" typeface="Times New Roman"/>
      <a:font script="Hebr" typeface="Times New Roman"/>
      <a:font script="Thai" typeface="KodchiangUPC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entury Schoolbook"/>
      <a:ea typeface=""/>
      <a:cs typeface=""/>
      <a:font script="Jpan" typeface="ＭＳ Ｐ明朝"/>
      <a:font script="Hang" typeface="휴먼매직체"/>
      <a:font script="Hans" typeface="宋体"/>
      <a:font script="Hant" typeface="新細明體"/>
      <a:font script="Arab" typeface="Times New Roman"/>
      <a:font script="Hebr" typeface="Times New Roman"/>
      <a:font script="Thai" typeface="KodchiangUPC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inorFont>
  </a:fontScheme>
  <a:fmtScheme name="Mirador">
    <a:fillStyleLst>
      <a:solidFill>
        <a:schemeClr val="phClr"/>
      </a:solidFill>
      <a:gradFill rotWithShape="1">
        <a:gsLst>
          <a:gs pos="0">
            <a:schemeClr val="phClr">
              <a:tint val="35000"/>
              <a:satMod val="260000"/>
            </a:schemeClr>
          </a:gs>
          <a:gs pos="30000">
            <a:schemeClr val="phClr">
              <a:tint val="38000"/>
              <a:satMod val="260000"/>
            </a:schemeClr>
          </a:gs>
          <a:gs pos="75000">
            <a:schemeClr val="phClr">
              <a:tint val="55000"/>
              <a:satMod val="255000"/>
            </a:schemeClr>
          </a:gs>
          <a:gs pos="100000">
            <a:schemeClr val="phClr">
              <a:tint val="70000"/>
              <a:satMod val="255000"/>
            </a:schemeClr>
          </a:gs>
        </a:gsLst>
        <a:path path="circle">
          <a:fillToRect l="5000" t="100000" r="120000" b="10000"/>
        </a:path>
      </a:gradFill>
      <a:gradFill rotWithShape="1">
        <a:gsLst>
          <a:gs pos="0">
            <a:schemeClr val="phClr">
              <a:shade val="63000"/>
              <a:satMod val="165000"/>
            </a:schemeClr>
          </a:gs>
          <a:gs pos="30000">
            <a:schemeClr val="phClr">
              <a:shade val="58000"/>
              <a:satMod val="165000"/>
            </a:schemeClr>
          </a:gs>
          <a:gs pos="75000">
            <a:schemeClr val="phClr">
              <a:shade val="30000"/>
              <a:satMod val="175000"/>
            </a:schemeClr>
          </a:gs>
          <a:gs pos="100000">
            <a:schemeClr val="phClr">
              <a:shade val="15000"/>
              <a:satMod val="175000"/>
            </a:schemeClr>
          </a:gs>
        </a:gsLst>
        <a:path path="circle">
          <a:fillToRect l="5000" t="100000" r="120000" b="10000"/>
        </a:path>
      </a:gradFill>
    </a:fillStyleLst>
    <a:lnStyleLst>
      <a:ln w="12700" cap="flat" cmpd="sng" algn="ctr">
        <a:solidFill>
          <a:schemeClr val="phClr">
            <a:shade val="70000"/>
            <a:satMod val="150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4925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50800" dist="25000" dir="5400000" rotWithShape="0">
            <a:srgbClr val="000000">
              <a:alpha val="40000"/>
            </a:srgbClr>
          </a:outerShdw>
        </a:effectLst>
      </a:effectStyle>
      <a:effectStyle>
        <a:effectLst>
          <a:outerShdw blurRad="50800" dist="20000" dir="5400000" rotWithShape="0">
            <a:srgbClr val="000000">
              <a:alpha val="42000"/>
            </a:srgbClr>
          </a:outerShdw>
        </a:effectLst>
      </a:effectStyle>
      <a:effectStyle>
        <a:effectLst>
          <a:outerShdw blurRad="50800" dist="20000" dir="5400000" rotWithShape="0">
            <a:srgbClr val="000000">
              <a:alpha val="4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0"/>
          </a:lightRig>
        </a:scene3d>
        <a:sp3d>
          <a:bevelT w="47625" h="69850"/>
          <a:contourClr>
            <a:schemeClr val="lt1"/>
          </a:contourClr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shade val="58000"/>
              <a:satMod val="125000"/>
            </a:schemeClr>
          </a:gs>
          <a:gs pos="40000">
            <a:schemeClr val="phClr">
              <a:tint val="90000"/>
              <a:shade val="90000"/>
              <a:satMod val="120000"/>
            </a:schemeClr>
          </a:gs>
          <a:gs pos="100000">
            <a:schemeClr val="phClr">
              <a:tint val="50000"/>
            </a:schemeClr>
          </a:gs>
        </a:gsLst>
        <a:lin ang="16200000" scaled="1"/>
      </a:gradFill>
      <a:blipFill>
        <a:blip xmlns:r="http://schemas.openxmlformats.org/officeDocument/2006/relationships" r:embed="rId1">
          <a:duotone>
            <a:schemeClr val="phClr">
              <a:shade val="80000"/>
            </a:schemeClr>
            <a:schemeClr val="phClr">
              <a:tint val="91000"/>
            </a:schemeClr>
          </a:duotone>
        </a:blip>
        <a:tile tx="0" ty="0" sx="40000" sy="50000" flip="y" algn="tl"/>
      </a:blip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游明朝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游明朝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游明朝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5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游明朝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6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游明朝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1435</TotalTime>
  <Words>2257</Words>
  <Application>Microsoft Office PowerPoint</Application>
  <PresentationFormat>Widescreen</PresentationFormat>
  <Paragraphs>536</Paragraphs>
  <Slides>34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34</vt:i4>
      </vt:variant>
    </vt:vector>
  </HeadingPairs>
  <TitlesOfParts>
    <vt:vector size="44" baseType="lpstr">
      <vt:lpstr>Arial</vt:lpstr>
      <vt:lpstr>Calibri</vt:lpstr>
      <vt:lpstr>Cambria Math</vt:lpstr>
      <vt:lpstr>Century Schoolbook</vt:lpstr>
      <vt:lpstr>ITC Officina Serif Std Book</vt:lpstr>
      <vt:lpstr>Montserrat Hairline</vt:lpstr>
      <vt:lpstr>Montserrat Light</vt:lpstr>
      <vt:lpstr>Times New Roman</vt:lpstr>
      <vt:lpstr>Wingdings</vt:lpstr>
      <vt:lpstr>Tema de Office</vt:lpstr>
      <vt:lpstr>Uso del Sistema de Apoyo para toma de Decisiones de Transferencia Agrotecnológica (DSSAT) para estimar la dosis óptima de fertilizante nitrogenado para la variedad de arroz J-104</vt:lpstr>
      <vt:lpstr>INTRODUCCIÓN</vt:lpstr>
      <vt:lpstr>INTRODUCCIÓN</vt:lpstr>
      <vt:lpstr>PowerPoint Presentation</vt:lpstr>
      <vt:lpstr>PowerPoint Presentation</vt:lpstr>
      <vt:lpstr>PROBLEMA</vt:lpstr>
      <vt:lpstr>OBJETIVO GENERAL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lhidalgo</dc:creator>
  <cp:lastModifiedBy>osmel</cp:lastModifiedBy>
  <cp:revision>80</cp:revision>
  <dcterms:created xsi:type="dcterms:W3CDTF">2017-03-19T19:26:43Z</dcterms:created>
  <dcterms:modified xsi:type="dcterms:W3CDTF">2019-04-09T10:34:31Z</dcterms:modified>
</cp:coreProperties>
</file>