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1" d="100"/>
          <a:sy n="91" d="100"/>
        </p:scale>
        <p:origin x="-126" y="-12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9776018D-2E89-4E6E-A9BB-9D1718DBCFEE}" type="datetimeFigureOut">
              <a:rPr lang="es-ES" smtClean="0"/>
              <a:t>22/11/2020</a:t>
            </a:fld>
            <a:endParaRPr lang="es-ES"/>
          </a:p>
        </p:txBody>
      </p:sp>
      <p:sp>
        <p:nvSpPr>
          <p:cNvPr id="5" name="Footer Placeholder 4"/>
          <p:cNvSpPr>
            <a:spLocks noGrp="1"/>
          </p:cNvSpPr>
          <p:nvPr>
            <p:ph type="ftr" sz="quarter" idx="11"/>
          </p:nvPr>
        </p:nvSpPr>
        <p:spPr/>
        <p:txBody>
          <a:bodyPr/>
          <a:lstStyle/>
          <a:p>
            <a:endParaRPr lang="es-E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E13D5C37-AC30-4AF0-A14B-84EC0205645B}" type="slidenum">
              <a:rPr lang="es-ES" smtClean="0"/>
              <a:t>‹Nº›</a:t>
            </a:fld>
            <a:endParaRPr lang="es-ES"/>
          </a:p>
        </p:txBody>
      </p:sp>
    </p:spTree>
    <p:extLst>
      <p:ext uri="{BB962C8B-B14F-4D97-AF65-F5344CB8AC3E}">
        <p14:creationId xmlns:p14="http://schemas.microsoft.com/office/powerpoint/2010/main" val="378349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776018D-2E89-4E6E-A9BB-9D1718DBCFEE}" type="datetimeFigureOut">
              <a:rPr lang="es-ES" smtClean="0"/>
              <a:t>22/11/2020</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13D5C37-AC30-4AF0-A14B-84EC0205645B}" type="slidenum">
              <a:rPr lang="es-ES" smtClean="0"/>
              <a:t>‹Nº›</a:t>
            </a:fld>
            <a:endParaRPr lang="es-ES"/>
          </a:p>
        </p:txBody>
      </p:sp>
    </p:spTree>
    <p:extLst>
      <p:ext uri="{BB962C8B-B14F-4D97-AF65-F5344CB8AC3E}">
        <p14:creationId xmlns:p14="http://schemas.microsoft.com/office/powerpoint/2010/main" val="3367541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9776018D-2E89-4E6E-A9BB-9D1718DBCFEE}" type="datetimeFigureOut">
              <a:rPr lang="es-ES" smtClean="0"/>
              <a:t>22/11/2020</a:t>
            </a:fld>
            <a:endParaRPr lang="es-ES"/>
          </a:p>
        </p:txBody>
      </p:sp>
      <p:sp>
        <p:nvSpPr>
          <p:cNvPr id="5" name="Footer Placeholder 4"/>
          <p:cNvSpPr>
            <a:spLocks noGrp="1"/>
          </p:cNvSpPr>
          <p:nvPr>
            <p:ph type="ftr" sz="quarter" idx="11"/>
          </p:nvPr>
        </p:nvSpPr>
        <p:spPr/>
        <p:txBody>
          <a:bodyPr/>
          <a:lstStyle/>
          <a:p>
            <a:endParaRPr lang="es-E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13D5C37-AC30-4AF0-A14B-84EC0205645B}" type="slidenum">
              <a:rPr lang="es-ES" smtClean="0"/>
              <a:t>‹Nº›</a:t>
            </a:fld>
            <a:endParaRPr lang="es-ES"/>
          </a:p>
        </p:txBody>
      </p:sp>
    </p:spTree>
    <p:extLst>
      <p:ext uri="{BB962C8B-B14F-4D97-AF65-F5344CB8AC3E}">
        <p14:creationId xmlns:p14="http://schemas.microsoft.com/office/powerpoint/2010/main" val="3169601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776018D-2E89-4E6E-A9BB-9D1718DBCFEE}" type="datetimeFigureOut">
              <a:rPr lang="es-ES" smtClean="0"/>
              <a:t>22/11/2020</a:t>
            </a:fld>
            <a:endParaRPr lang="es-ES"/>
          </a:p>
        </p:txBody>
      </p:sp>
      <p:sp>
        <p:nvSpPr>
          <p:cNvPr id="6" name="Footer Placeholder 5"/>
          <p:cNvSpPr>
            <a:spLocks noGrp="1"/>
          </p:cNvSpPr>
          <p:nvPr>
            <p:ph type="ftr" sz="quarter" idx="11"/>
          </p:nvPr>
        </p:nvSpPr>
        <p:spPr/>
        <p:txBody>
          <a:bodyPr/>
          <a:lstStyle/>
          <a:p>
            <a:endParaRPr lang="es-E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E13D5C37-AC30-4AF0-A14B-84EC0205645B}" type="slidenum">
              <a:rPr lang="es-ES" smtClean="0"/>
              <a:t>‹Nº›</a:t>
            </a:fld>
            <a:endParaRPr lang="es-ES"/>
          </a:p>
        </p:txBody>
      </p:sp>
    </p:spTree>
    <p:extLst>
      <p:ext uri="{BB962C8B-B14F-4D97-AF65-F5344CB8AC3E}">
        <p14:creationId xmlns:p14="http://schemas.microsoft.com/office/powerpoint/2010/main" val="395536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776018D-2E89-4E6E-A9BB-9D1718DBCFEE}" type="datetimeFigureOut">
              <a:rPr lang="es-ES" smtClean="0"/>
              <a:t>22/11/2020</a:t>
            </a:fld>
            <a:endParaRPr lang="es-ES"/>
          </a:p>
        </p:txBody>
      </p:sp>
      <p:sp>
        <p:nvSpPr>
          <p:cNvPr id="8" name="Footer Placeholder 7"/>
          <p:cNvSpPr>
            <a:spLocks noGrp="1"/>
          </p:cNvSpPr>
          <p:nvPr>
            <p:ph type="ftr" sz="quarter" idx="11"/>
          </p:nvPr>
        </p:nvSpPr>
        <p:spPr/>
        <p:txBody>
          <a:bodyPr/>
          <a:lstStyle/>
          <a:p>
            <a:endParaRPr lang="es-E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13D5C37-AC30-4AF0-A14B-84EC0205645B}" type="slidenum">
              <a:rPr lang="es-ES" smtClean="0"/>
              <a:t>‹Nº›</a:t>
            </a:fld>
            <a:endParaRPr lang="es-ES"/>
          </a:p>
        </p:txBody>
      </p:sp>
    </p:spTree>
    <p:extLst>
      <p:ext uri="{BB962C8B-B14F-4D97-AF65-F5344CB8AC3E}">
        <p14:creationId xmlns:p14="http://schemas.microsoft.com/office/powerpoint/2010/main" val="197031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9776018D-2E89-4E6E-A9BB-9D1718DBCFEE}" type="datetimeFigureOut">
              <a:rPr lang="es-ES" smtClean="0"/>
              <a:t>22/11/2020</a:t>
            </a:fld>
            <a:endParaRPr lang="es-ES"/>
          </a:p>
        </p:txBody>
      </p:sp>
      <p:sp>
        <p:nvSpPr>
          <p:cNvPr id="4" name="Footer Placeholder 3"/>
          <p:cNvSpPr>
            <a:spLocks noGrp="1"/>
          </p:cNvSpPr>
          <p:nvPr>
            <p:ph type="ftr" sz="quarter" idx="11"/>
          </p:nvPr>
        </p:nvSpPr>
        <p:spPr/>
        <p:txBody>
          <a:bodyPr/>
          <a:lstStyle/>
          <a:p>
            <a:endParaRPr lang="es-E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13D5C37-AC30-4AF0-A14B-84EC0205645B}" type="slidenum">
              <a:rPr lang="es-ES" smtClean="0"/>
              <a:t>‹Nº›</a:t>
            </a:fld>
            <a:endParaRPr lang="es-ES"/>
          </a:p>
        </p:txBody>
      </p:sp>
    </p:spTree>
    <p:extLst>
      <p:ext uri="{BB962C8B-B14F-4D97-AF65-F5344CB8AC3E}">
        <p14:creationId xmlns:p14="http://schemas.microsoft.com/office/powerpoint/2010/main" val="3349697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76018D-2E89-4E6E-A9BB-9D1718DBCFEE}" type="datetimeFigureOut">
              <a:rPr lang="es-ES" smtClean="0"/>
              <a:t>22/11/2020</a:t>
            </a:fld>
            <a:endParaRPr lang="es-ES"/>
          </a:p>
        </p:txBody>
      </p:sp>
      <p:sp>
        <p:nvSpPr>
          <p:cNvPr id="3" name="Footer Placeholder 2"/>
          <p:cNvSpPr>
            <a:spLocks noGrp="1"/>
          </p:cNvSpPr>
          <p:nvPr>
            <p:ph type="ftr" sz="quarter" idx="11"/>
          </p:nvPr>
        </p:nvSpPr>
        <p:spPr/>
        <p:txBody>
          <a:bodyPr/>
          <a:lstStyle/>
          <a:p>
            <a:endParaRPr lang="es-E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13D5C37-AC30-4AF0-A14B-84EC0205645B}" type="slidenum">
              <a:rPr lang="es-ES" smtClean="0"/>
              <a:t>‹Nº›</a:t>
            </a:fld>
            <a:endParaRPr lang="es-ES"/>
          </a:p>
        </p:txBody>
      </p:sp>
    </p:spTree>
    <p:extLst>
      <p:ext uri="{BB962C8B-B14F-4D97-AF65-F5344CB8AC3E}">
        <p14:creationId xmlns:p14="http://schemas.microsoft.com/office/powerpoint/2010/main" val="2378493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9776018D-2E89-4E6E-A9BB-9D1718DBCFEE}" type="datetimeFigureOut">
              <a:rPr lang="es-ES" smtClean="0"/>
              <a:t>22/11/2020</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13D5C37-AC30-4AF0-A14B-84EC0205645B}" type="slidenum">
              <a:rPr lang="es-ES" smtClean="0"/>
              <a:t>‹Nº›</a:t>
            </a:fld>
            <a:endParaRPr lang="es-ES"/>
          </a:p>
        </p:txBody>
      </p:sp>
    </p:spTree>
    <p:extLst>
      <p:ext uri="{BB962C8B-B14F-4D97-AF65-F5344CB8AC3E}">
        <p14:creationId xmlns:p14="http://schemas.microsoft.com/office/powerpoint/2010/main" val="2933996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9776018D-2E89-4E6E-A9BB-9D1718DBCFEE}" type="datetimeFigureOut">
              <a:rPr lang="es-ES" smtClean="0"/>
              <a:t>22/11/2020</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13D5C37-AC30-4AF0-A14B-84EC0205645B}" type="slidenum">
              <a:rPr lang="es-ES" smtClean="0"/>
              <a:t>‹Nº›</a:t>
            </a:fld>
            <a:endParaRPr lang="es-ES"/>
          </a:p>
        </p:txBody>
      </p:sp>
    </p:spTree>
    <p:extLst>
      <p:ext uri="{BB962C8B-B14F-4D97-AF65-F5344CB8AC3E}">
        <p14:creationId xmlns:p14="http://schemas.microsoft.com/office/powerpoint/2010/main" val="340602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9776018D-2E89-4E6E-A9BB-9D1718DBCFEE}" type="datetimeFigureOut">
              <a:rPr lang="es-ES" smtClean="0"/>
              <a:t>22/11/2020</a:t>
            </a:fld>
            <a:endParaRPr lang="es-ES"/>
          </a:p>
        </p:txBody>
      </p:sp>
      <p:sp>
        <p:nvSpPr>
          <p:cNvPr id="5" name="Footer Placeholder 4"/>
          <p:cNvSpPr>
            <a:spLocks noGrp="1"/>
          </p:cNvSpPr>
          <p:nvPr>
            <p:ph type="ftr" sz="quarter" idx="11"/>
          </p:nvPr>
        </p:nvSpPr>
        <p:spPr/>
        <p:txBody>
          <a:bodyPr/>
          <a:lstStyle/>
          <a:p>
            <a:endParaRPr lang="es-E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13D5C37-AC30-4AF0-A14B-84EC0205645B}" type="slidenum">
              <a:rPr lang="es-ES" smtClean="0"/>
              <a:t>‹Nº›</a:t>
            </a:fld>
            <a:endParaRPr lang="es-ES"/>
          </a:p>
        </p:txBody>
      </p:sp>
    </p:spTree>
    <p:extLst>
      <p:ext uri="{BB962C8B-B14F-4D97-AF65-F5344CB8AC3E}">
        <p14:creationId xmlns:p14="http://schemas.microsoft.com/office/powerpoint/2010/main" val="1268738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9776018D-2E89-4E6E-A9BB-9D1718DBCFEE}" type="datetimeFigureOut">
              <a:rPr lang="es-ES" smtClean="0"/>
              <a:t>22/11/2020</a:t>
            </a:fld>
            <a:endParaRPr lang="es-ES"/>
          </a:p>
        </p:txBody>
      </p:sp>
      <p:sp>
        <p:nvSpPr>
          <p:cNvPr id="5" name="Footer Placeholder 4"/>
          <p:cNvSpPr>
            <a:spLocks noGrp="1"/>
          </p:cNvSpPr>
          <p:nvPr>
            <p:ph type="ftr" sz="quarter" idx="11"/>
          </p:nvPr>
        </p:nvSpPr>
        <p:spPr/>
        <p:txBody>
          <a:bodyPr/>
          <a:lstStyle/>
          <a:p>
            <a:endParaRPr lang="es-E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13D5C37-AC30-4AF0-A14B-84EC0205645B}" type="slidenum">
              <a:rPr lang="es-ES" smtClean="0"/>
              <a:t>‹Nº›</a:t>
            </a:fld>
            <a:endParaRPr lang="es-E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44114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9776018D-2E89-4E6E-A9BB-9D1718DBCFEE}" type="datetimeFigureOut">
              <a:rPr lang="es-ES" smtClean="0"/>
              <a:t>22/11/2020</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13D5C37-AC30-4AF0-A14B-84EC0205645B}" type="slidenum">
              <a:rPr lang="es-ES" smtClean="0"/>
              <a:t>‹Nº›</a:t>
            </a:fld>
            <a:endParaRPr lang="es-ES"/>
          </a:p>
        </p:txBody>
      </p:sp>
    </p:spTree>
    <p:extLst>
      <p:ext uri="{BB962C8B-B14F-4D97-AF65-F5344CB8AC3E}">
        <p14:creationId xmlns:p14="http://schemas.microsoft.com/office/powerpoint/2010/main" val="678219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9776018D-2E89-4E6E-A9BB-9D1718DBCFEE}" type="datetimeFigureOut">
              <a:rPr lang="es-ES" smtClean="0"/>
              <a:t>22/11/2020</a:t>
            </a:fld>
            <a:endParaRPr lang="es-ES"/>
          </a:p>
        </p:txBody>
      </p:sp>
      <p:sp>
        <p:nvSpPr>
          <p:cNvPr id="6" name="Footer Placeholder 5"/>
          <p:cNvSpPr>
            <a:spLocks noGrp="1"/>
          </p:cNvSpPr>
          <p:nvPr>
            <p:ph type="ftr" sz="quarter" idx="11"/>
          </p:nvPr>
        </p:nvSpPr>
        <p:spPr/>
        <p:txBody>
          <a:bodyPr/>
          <a:lstStyle/>
          <a:p>
            <a:endParaRPr lang="es-E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13D5C37-AC30-4AF0-A14B-84EC0205645B}" type="slidenum">
              <a:rPr lang="es-ES" smtClean="0"/>
              <a:t>‹Nº›</a:t>
            </a:fld>
            <a:endParaRPr lang="es-E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63817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9776018D-2E89-4E6E-A9BB-9D1718DBCFEE}" type="datetimeFigureOut">
              <a:rPr lang="es-ES" smtClean="0"/>
              <a:t>22/11/2020</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13D5C37-AC30-4AF0-A14B-84EC0205645B}" type="slidenum">
              <a:rPr lang="es-ES" smtClean="0"/>
              <a:t>‹Nº›</a:t>
            </a:fld>
            <a:endParaRPr lang="es-ES"/>
          </a:p>
        </p:txBody>
      </p:sp>
    </p:spTree>
    <p:extLst>
      <p:ext uri="{BB962C8B-B14F-4D97-AF65-F5344CB8AC3E}">
        <p14:creationId xmlns:p14="http://schemas.microsoft.com/office/powerpoint/2010/main" val="2601793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776018D-2E89-4E6E-A9BB-9D1718DBCFEE}" type="datetimeFigureOut">
              <a:rPr lang="es-ES" smtClean="0"/>
              <a:t>22/11/2020</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13D5C37-AC30-4AF0-A14B-84EC0205645B}" type="slidenum">
              <a:rPr lang="es-ES" smtClean="0"/>
              <a:t>‹Nº›</a:t>
            </a:fld>
            <a:endParaRPr lang="es-ES"/>
          </a:p>
        </p:txBody>
      </p:sp>
    </p:spTree>
    <p:extLst>
      <p:ext uri="{BB962C8B-B14F-4D97-AF65-F5344CB8AC3E}">
        <p14:creationId xmlns:p14="http://schemas.microsoft.com/office/powerpoint/2010/main" val="3887556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776018D-2E89-4E6E-A9BB-9D1718DBCFEE}" type="datetimeFigureOut">
              <a:rPr lang="es-ES" smtClean="0"/>
              <a:t>22/11/2020</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13D5C37-AC30-4AF0-A14B-84EC0205645B}" type="slidenum">
              <a:rPr lang="es-ES" smtClean="0"/>
              <a:t>‹Nº›</a:t>
            </a:fld>
            <a:endParaRPr lang="es-ES"/>
          </a:p>
        </p:txBody>
      </p:sp>
    </p:spTree>
    <p:extLst>
      <p:ext uri="{BB962C8B-B14F-4D97-AF65-F5344CB8AC3E}">
        <p14:creationId xmlns:p14="http://schemas.microsoft.com/office/powerpoint/2010/main" val="2042790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776018D-2E89-4E6E-A9BB-9D1718DBCFEE}" type="datetimeFigureOut">
              <a:rPr lang="es-ES" smtClean="0"/>
              <a:t>22/11/2020</a:t>
            </a:fld>
            <a:endParaRPr lang="es-E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13D5C37-AC30-4AF0-A14B-84EC0205645B}" type="slidenum">
              <a:rPr lang="es-ES" smtClean="0"/>
              <a:t>‹Nº›</a:t>
            </a:fld>
            <a:endParaRPr lang="es-ES"/>
          </a:p>
        </p:txBody>
      </p:sp>
    </p:spTree>
    <p:extLst>
      <p:ext uri="{BB962C8B-B14F-4D97-AF65-F5344CB8AC3E}">
        <p14:creationId xmlns:p14="http://schemas.microsoft.com/office/powerpoint/2010/main" val="3295965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207755" y="610156"/>
            <a:ext cx="6343603"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s-ES" b="1" dirty="0" smtClean="0">
                <a:latin typeface="Arial" pitchFamily="34" charset="0"/>
                <a:cs typeface="Arial" pitchFamily="34" charset="0"/>
              </a:rPr>
              <a:t>UNIVERSIDAD AGRARIA DE LA HABANA</a:t>
            </a:r>
            <a:endParaRPr lang="es-ES" dirty="0" smtClean="0">
              <a:latin typeface="Arial" pitchFamily="34" charset="0"/>
              <a:cs typeface="Arial" pitchFamily="34" charset="0"/>
            </a:endParaRPr>
          </a:p>
          <a:p>
            <a:pPr algn="ctr"/>
            <a:r>
              <a:rPr lang="es-ES" b="1" dirty="0" smtClean="0">
                <a:latin typeface="Arial" pitchFamily="34" charset="0"/>
                <a:cs typeface="Arial" pitchFamily="34" charset="0"/>
              </a:rPr>
              <a:t> “FRUCTUOSO RODRÍGUEZ PÉREZ”</a:t>
            </a:r>
            <a:endParaRPr lang="es-ES" dirty="0" smtClean="0">
              <a:latin typeface="Arial" pitchFamily="34" charset="0"/>
              <a:cs typeface="Arial" pitchFamily="34" charset="0"/>
            </a:endParaRPr>
          </a:p>
          <a:p>
            <a:pPr algn="ctr" eaLnBrk="0" fontAlgn="auto" hangingPunct="0">
              <a:spcBef>
                <a:spcPts val="0"/>
              </a:spcBef>
              <a:spcAft>
                <a:spcPts val="0"/>
              </a:spcAft>
              <a:defRPr/>
            </a:pPr>
            <a:endParaRPr lang="es-ES" altLang="ja-JP" sz="1600" b="1" kern="0" dirty="0">
              <a:ln w="50800"/>
              <a:solidFill>
                <a:sysClr val="window" lastClr="FFFFFF">
                  <a:shade val="50000"/>
                </a:sysClr>
              </a:solidFill>
              <a:latin typeface="Arial" charset="0"/>
            </a:endParaRPr>
          </a:p>
        </p:txBody>
      </p:sp>
      <p:sp>
        <p:nvSpPr>
          <p:cNvPr id="6" name="Rectangle 10"/>
          <p:cNvSpPr>
            <a:spLocks noChangeArrowheads="1"/>
          </p:cNvSpPr>
          <p:nvPr/>
        </p:nvSpPr>
        <p:spPr bwMode="auto">
          <a:xfrm>
            <a:off x="7025869" y="4005274"/>
            <a:ext cx="3527248"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indent="449263" fontAlgn="auto">
              <a:spcBef>
                <a:spcPts val="0"/>
              </a:spcBef>
              <a:spcAft>
                <a:spcPts val="0"/>
              </a:spcAft>
              <a:defRPr/>
            </a:pPr>
            <a:r>
              <a:rPr lang="es-ES" altLang="ja-JP" sz="2000" b="1" kern="0" dirty="0" smtClean="0">
                <a:ln w="1905"/>
                <a:gradFill>
                  <a:gsLst>
                    <a:gs pos="0">
                      <a:srgbClr val="7D3C4A">
                        <a:shade val="20000"/>
                        <a:satMod val="200000"/>
                      </a:srgbClr>
                    </a:gs>
                    <a:gs pos="78000">
                      <a:srgbClr val="7D3C4A">
                        <a:tint val="90000"/>
                        <a:shade val="89000"/>
                        <a:satMod val="220000"/>
                      </a:srgbClr>
                    </a:gs>
                    <a:gs pos="100000">
                      <a:srgbClr val="7D3C4A">
                        <a:tint val="12000"/>
                        <a:satMod val="255000"/>
                      </a:srgbClr>
                    </a:gs>
                  </a:gsLst>
                  <a:lin ang="5400000"/>
                </a:gradFill>
                <a:effectLst>
                  <a:innerShdw blurRad="69850" dist="43180" dir="5400000">
                    <a:srgbClr val="000000">
                      <a:alpha val="65000"/>
                    </a:srgbClr>
                  </a:innerShdw>
                </a:effectLst>
                <a:latin typeface="Arial" charset="0"/>
              </a:rPr>
              <a:t>Autores:</a:t>
            </a:r>
          </a:p>
          <a:p>
            <a:pPr indent="449263" fontAlgn="auto">
              <a:spcBef>
                <a:spcPts val="0"/>
              </a:spcBef>
              <a:spcAft>
                <a:spcPts val="0"/>
              </a:spcAft>
              <a:defRPr/>
            </a:pPr>
            <a:r>
              <a:rPr lang="es-ES" altLang="ja-JP" sz="2000" b="1" kern="0" dirty="0" smtClean="0">
                <a:ln w="1905"/>
                <a:gradFill>
                  <a:gsLst>
                    <a:gs pos="0">
                      <a:srgbClr val="7D3C4A">
                        <a:shade val="20000"/>
                        <a:satMod val="200000"/>
                      </a:srgbClr>
                    </a:gs>
                    <a:gs pos="78000">
                      <a:srgbClr val="7D3C4A">
                        <a:tint val="90000"/>
                        <a:shade val="89000"/>
                        <a:satMod val="220000"/>
                      </a:srgbClr>
                    </a:gs>
                    <a:gs pos="100000">
                      <a:srgbClr val="7D3C4A">
                        <a:tint val="12000"/>
                        <a:satMod val="255000"/>
                      </a:srgbClr>
                    </a:gs>
                  </a:gsLst>
                  <a:lin ang="5400000"/>
                </a:gradFill>
                <a:effectLst>
                  <a:innerShdw blurRad="69850" dist="43180" dir="5400000">
                    <a:srgbClr val="000000">
                      <a:alpha val="65000"/>
                    </a:srgbClr>
                  </a:innerShdw>
                </a:effectLst>
                <a:latin typeface="Arial" charset="0"/>
              </a:rPr>
              <a:t> </a:t>
            </a:r>
            <a:r>
              <a:rPr lang="es-ES" altLang="ja-JP" sz="2000" b="1" kern="0" dirty="0" err="1" smtClean="0">
                <a:ln w="1905"/>
                <a:gradFill>
                  <a:gsLst>
                    <a:gs pos="0">
                      <a:srgbClr val="7D3C4A">
                        <a:shade val="20000"/>
                        <a:satMod val="200000"/>
                      </a:srgbClr>
                    </a:gs>
                    <a:gs pos="78000">
                      <a:srgbClr val="7D3C4A">
                        <a:tint val="90000"/>
                        <a:shade val="89000"/>
                        <a:satMod val="220000"/>
                      </a:srgbClr>
                    </a:gs>
                    <a:gs pos="100000">
                      <a:srgbClr val="7D3C4A">
                        <a:tint val="12000"/>
                        <a:satMod val="255000"/>
                      </a:srgbClr>
                    </a:gs>
                  </a:gsLst>
                  <a:lin ang="5400000"/>
                </a:gradFill>
                <a:effectLst>
                  <a:innerShdw blurRad="69850" dist="43180" dir="5400000">
                    <a:srgbClr val="000000">
                      <a:alpha val="65000"/>
                    </a:srgbClr>
                  </a:innerShdw>
                </a:effectLst>
                <a:latin typeface="Arial" charset="0"/>
              </a:rPr>
              <a:t>Arleny</a:t>
            </a:r>
            <a:r>
              <a:rPr lang="es-ES" altLang="ja-JP" sz="2000" b="1" kern="0" dirty="0" smtClean="0">
                <a:ln w="1905"/>
                <a:gradFill>
                  <a:gsLst>
                    <a:gs pos="0">
                      <a:srgbClr val="7D3C4A">
                        <a:shade val="20000"/>
                        <a:satMod val="200000"/>
                      </a:srgbClr>
                    </a:gs>
                    <a:gs pos="78000">
                      <a:srgbClr val="7D3C4A">
                        <a:tint val="90000"/>
                        <a:shade val="89000"/>
                        <a:satMod val="220000"/>
                      </a:srgbClr>
                    </a:gs>
                    <a:gs pos="100000">
                      <a:srgbClr val="7D3C4A">
                        <a:tint val="12000"/>
                        <a:satMod val="255000"/>
                      </a:srgbClr>
                    </a:gs>
                  </a:gsLst>
                  <a:lin ang="5400000"/>
                </a:gradFill>
                <a:effectLst>
                  <a:innerShdw blurRad="69850" dist="43180" dir="5400000">
                    <a:srgbClr val="000000">
                      <a:alpha val="65000"/>
                    </a:srgbClr>
                  </a:innerShdw>
                </a:effectLst>
                <a:latin typeface="Arial" charset="0"/>
              </a:rPr>
              <a:t> Pérez </a:t>
            </a:r>
            <a:r>
              <a:rPr lang="es-ES" altLang="ja-JP" sz="2000" b="1" kern="0" dirty="0" err="1" smtClean="0">
                <a:ln w="1905"/>
                <a:gradFill>
                  <a:gsLst>
                    <a:gs pos="0">
                      <a:srgbClr val="7D3C4A">
                        <a:shade val="20000"/>
                        <a:satMod val="200000"/>
                      </a:srgbClr>
                    </a:gs>
                    <a:gs pos="78000">
                      <a:srgbClr val="7D3C4A">
                        <a:tint val="90000"/>
                        <a:shade val="89000"/>
                        <a:satMod val="220000"/>
                      </a:srgbClr>
                    </a:gs>
                    <a:gs pos="100000">
                      <a:srgbClr val="7D3C4A">
                        <a:tint val="12000"/>
                        <a:satMod val="255000"/>
                      </a:srgbClr>
                    </a:gs>
                  </a:gsLst>
                  <a:lin ang="5400000"/>
                </a:gradFill>
                <a:effectLst>
                  <a:innerShdw blurRad="69850" dist="43180" dir="5400000">
                    <a:srgbClr val="000000">
                      <a:alpha val="65000"/>
                    </a:srgbClr>
                  </a:innerShdw>
                </a:effectLst>
                <a:latin typeface="Arial" charset="0"/>
              </a:rPr>
              <a:t>Arencibia</a:t>
            </a:r>
            <a:endParaRPr lang="es-ES" altLang="ja-JP" sz="2000" b="1" kern="0" dirty="0" smtClean="0">
              <a:ln w="1905"/>
              <a:gradFill>
                <a:gsLst>
                  <a:gs pos="0">
                    <a:srgbClr val="7D3C4A">
                      <a:shade val="20000"/>
                      <a:satMod val="200000"/>
                    </a:srgbClr>
                  </a:gs>
                  <a:gs pos="78000">
                    <a:srgbClr val="7D3C4A">
                      <a:tint val="90000"/>
                      <a:shade val="89000"/>
                      <a:satMod val="220000"/>
                    </a:srgbClr>
                  </a:gs>
                  <a:gs pos="100000">
                    <a:srgbClr val="7D3C4A">
                      <a:tint val="12000"/>
                      <a:satMod val="255000"/>
                    </a:srgbClr>
                  </a:gs>
                </a:gsLst>
                <a:lin ang="5400000"/>
              </a:gradFill>
              <a:effectLst>
                <a:innerShdw blurRad="69850" dist="43180" dir="5400000">
                  <a:srgbClr val="000000">
                    <a:alpha val="65000"/>
                  </a:srgbClr>
                </a:innerShdw>
              </a:effectLst>
              <a:latin typeface="Arial" charset="0"/>
            </a:endParaRPr>
          </a:p>
          <a:p>
            <a:pPr indent="449263" fontAlgn="auto">
              <a:spcBef>
                <a:spcPts val="0"/>
              </a:spcBef>
              <a:spcAft>
                <a:spcPts val="0"/>
              </a:spcAft>
              <a:defRPr/>
            </a:pPr>
            <a:r>
              <a:rPr lang="es-ES" altLang="ja-JP" sz="2000" b="1" kern="0" dirty="0" smtClean="0">
                <a:ln w="1905"/>
                <a:gradFill>
                  <a:gsLst>
                    <a:gs pos="0">
                      <a:srgbClr val="7D3C4A">
                        <a:shade val="20000"/>
                        <a:satMod val="200000"/>
                      </a:srgbClr>
                    </a:gs>
                    <a:gs pos="78000">
                      <a:srgbClr val="7D3C4A">
                        <a:tint val="90000"/>
                        <a:shade val="89000"/>
                        <a:satMod val="220000"/>
                      </a:srgbClr>
                    </a:gs>
                    <a:gs pos="100000">
                      <a:srgbClr val="7D3C4A">
                        <a:tint val="12000"/>
                        <a:satMod val="255000"/>
                      </a:srgbClr>
                    </a:gs>
                  </a:gsLst>
                  <a:lin ang="5400000"/>
                </a:gradFill>
                <a:effectLst>
                  <a:innerShdw blurRad="69850" dist="43180" dir="5400000">
                    <a:srgbClr val="000000">
                      <a:alpha val="65000"/>
                    </a:srgbClr>
                  </a:innerShdw>
                </a:effectLst>
                <a:latin typeface="Arial" charset="0"/>
              </a:rPr>
              <a:t> Sergio León Matos</a:t>
            </a:r>
          </a:p>
          <a:p>
            <a:pPr indent="449263" fontAlgn="auto">
              <a:spcBef>
                <a:spcPts val="0"/>
              </a:spcBef>
              <a:spcAft>
                <a:spcPts val="0"/>
              </a:spcAft>
              <a:defRPr/>
            </a:pPr>
            <a:r>
              <a:rPr lang="es-ES" altLang="ja-JP" sz="2000" b="1" kern="0" dirty="0" smtClean="0">
                <a:ln w="1905"/>
                <a:gradFill>
                  <a:gsLst>
                    <a:gs pos="0">
                      <a:srgbClr val="7D3C4A">
                        <a:shade val="20000"/>
                        <a:satMod val="200000"/>
                      </a:srgbClr>
                    </a:gs>
                    <a:gs pos="78000">
                      <a:srgbClr val="7D3C4A">
                        <a:tint val="90000"/>
                        <a:shade val="89000"/>
                        <a:satMod val="220000"/>
                      </a:srgbClr>
                    </a:gs>
                    <a:gs pos="100000">
                      <a:srgbClr val="7D3C4A">
                        <a:tint val="12000"/>
                        <a:satMod val="255000"/>
                      </a:srgbClr>
                    </a:gs>
                  </a:gsLst>
                  <a:lin ang="5400000"/>
                </a:gradFill>
                <a:effectLst>
                  <a:innerShdw blurRad="69850" dist="43180" dir="5400000">
                    <a:srgbClr val="000000">
                      <a:alpha val="65000"/>
                    </a:srgbClr>
                  </a:innerShdw>
                </a:effectLst>
                <a:latin typeface="Arial" charset="0"/>
              </a:rPr>
              <a:t> </a:t>
            </a:r>
            <a:r>
              <a:rPr lang="es-ES" altLang="ja-JP" sz="2000" b="1" kern="0" dirty="0" err="1" smtClean="0">
                <a:ln w="1905"/>
                <a:gradFill>
                  <a:gsLst>
                    <a:gs pos="0">
                      <a:srgbClr val="7D3C4A">
                        <a:shade val="20000"/>
                        <a:satMod val="200000"/>
                      </a:srgbClr>
                    </a:gs>
                    <a:gs pos="78000">
                      <a:srgbClr val="7D3C4A">
                        <a:tint val="90000"/>
                        <a:shade val="89000"/>
                        <a:satMod val="220000"/>
                      </a:srgbClr>
                    </a:gs>
                    <a:gs pos="100000">
                      <a:srgbClr val="7D3C4A">
                        <a:tint val="12000"/>
                        <a:satMod val="255000"/>
                      </a:srgbClr>
                    </a:gs>
                  </a:gsLst>
                  <a:lin ang="5400000"/>
                </a:gradFill>
                <a:effectLst>
                  <a:innerShdw blurRad="69850" dist="43180" dir="5400000">
                    <a:srgbClr val="000000">
                      <a:alpha val="65000"/>
                    </a:srgbClr>
                  </a:innerShdw>
                </a:effectLst>
                <a:latin typeface="Arial" charset="0"/>
              </a:rPr>
              <a:t>Maday</a:t>
            </a:r>
            <a:r>
              <a:rPr lang="es-ES" altLang="ja-JP" sz="2000" b="1" kern="0" dirty="0" smtClean="0">
                <a:ln w="1905"/>
                <a:gradFill>
                  <a:gsLst>
                    <a:gs pos="0">
                      <a:srgbClr val="7D3C4A">
                        <a:shade val="20000"/>
                        <a:satMod val="200000"/>
                      </a:srgbClr>
                    </a:gs>
                    <a:gs pos="78000">
                      <a:srgbClr val="7D3C4A">
                        <a:tint val="90000"/>
                        <a:shade val="89000"/>
                        <a:satMod val="220000"/>
                      </a:srgbClr>
                    </a:gs>
                    <a:gs pos="100000">
                      <a:srgbClr val="7D3C4A">
                        <a:tint val="12000"/>
                        <a:satMod val="255000"/>
                      </a:srgbClr>
                    </a:gs>
                  </a:gsLst>
                  <a:lin ang="5400000"/>
                </a:gradFill>
                <a:effectLst>
                  <a:innerShdw blurRad="69850" dist="43180" dir="5400000">
                    <a:srgbClr val="000000">
                      <a:alpha val="65000"/>
                    </a:srgbClr>
                  </a:innerShdw>
                </a:effectLst>
                <a:latin typeface="Arial" charset="0"/>
              </a:rPr>
              <a:t> Infante Martínez</a:t>
            </a:r>
          </a:p>
          <a:p>
            <a:pPr indent="449263" fontAlgn="auto">
              <a:spcBef>
                <a:spcPts val="0"/>
              </a:spcBef>
              <a:spcAft>
                <a:spcPts val="0"/>
              </a:spcAft>
              <a:defRPr/>
            </a:pPr>
            <a:r>
              <a:rPr lang="es-ES" altLang="ja-JP" sz="2000" b="1" kern="0" dirty="0" smtClean="0">
                <a:ln w="1905"/>
                <a:gradFill>
                  <a:gsLst>
                    <a:gs pos="0">
                      <a:srgbClr val="7D3C4A">
                        <a:shade val="20000"/>
                        <a:satMod val="200000"/>
                      </a:srgbClr>
                    </a:gs>
                    <a:gs pos="78000">
                      <a:srgbClr val="7D3C4A">
                        <a:tint val="90000"/>
                        <a:shade val="89000"/>
                        <a:satMod val="220000"/>
                      </a:srgbClr>
                    </a:gs>
                    <a:gs pos="100000">
                      <a:srgbClr val="7D3C4A">
                        <a:tint val="12000"/>
                        <a:satMod val="255000"/>
                      </a:srgbClr>
                    </a:gs>
                  </a:gsLst>
                  <a:lin ang="5400000"/>
                </a:gradFill>
                <a:effectLst>
                  <a:innerShdw blurRad="69850" dist="43180" dir="5400000">
                    <a:srgbClr val="000000">
                      <a:alpha val="65000"/>
                    </a:srgbClr>
                  </a:innerShdw>
                </a:effectLst>
                <a:latin typeface="Arial" charset="0"/>
              </a:rPr>
              <a:t> Ana Isabel Izquierdo</a:t>
            </a:r>
          </a:p>
        </p:txBody>
      </p:sp>
      <p:sp>
        <p:nvSpPr>
          <p:cNvPr id="7" name="Rectangle 9"/>
          <p:cNvSpPr>
            <a:spLocks noChangeArrowheads="1"/>
          </p:cNvSpPr>
          <p:nvPr/>
        </p:nvSpPr>
        <p:spPr bwMode="auto">
          <a:xfrm>
            <a:off x="2512188" y="1984620"/>
            <a:ext cx="8143933" cy="1384995"/>
          </a:xfrm>
          <a:prstGeom prst="rect">
            <a:avLst/>
          </a:prstGeom>
          <a:noFill/>
          <a:ln w="9525">
            <a:noFill/>
            <a:miter lim="800000"/>
            <a:headEnd/>
            <a:tailEnd/>
          </a:ln>
          <a:effectLst/>
        </p:spPr>
        <p:txBody>
          <a:bodyPr wrap="square" anchor="ctr">
            <a:spAutoFit/>
          </a:bodyPr>
          <a:lstStyle/>
          <a:p>
            <a:pPr lvl="0" algn="just"/>
            <a:r>
              <a:rPr lang="es-ES" sz="2800" b="1" cap="all" dirty="0" smtClean="0">
                <a:latin typeface="Arial" pitchFamily="34" charset="0"/>
                <a:cs typeface="Arial" pitchFamily="34" charset="0"/>
              </a:rPr>
              <a:t>“C</a:t>
            </a:r>
            <a:r>
              <a:rPr lang="es-ES" altLang="es-ES" sz="2800" b="1" cap="all" dirty="0" smtClean="0">
                <a:latin typeface="Arial" pitchFamily="34" charset="0"/>
                <a:cs typeface="Arial" pitchFamily="34" charset="0"/>
              </a:rPr>
              <a:t>omparación </a:t>
            </a:r>
            <a:r>
              <a:rPr lang="es-ES" altLang="es-ES" sz="2800" b="1" cap="all" dirty="0">
                <a:latin typeface="Arial" pitchFamily="34" charset="0"/>
                <a:cs typeface="Arial" pitchFamily="34" charset="0"/>
              </a:rPr>
              <a:t>de dos cepas </a:t>
            </a:r>
            <a:r>
              <a:rPr lang="es-ES" altLang="es-ES" sz="2800" b="1" cap="all" dirty="0" err="1" smtClean="0">
                <a:latin typeface="Arial" pitchFamily="34" charset="0"/>
                <a:cs typeface="Arial" pitchFamily="34" charset="0"/>
              </a:rPr>
              <a:t>microbióticas</a:t>
            </a:r>
            <a:r>
              <a:rPr lang="es-ES" altLang="es-ES" sz="2800" b="1" cap="all" dirty="0" smtClean="0">
                <a:latin typeface="Arial" pitchFamily="34" charset="0"/>
                <a:cs typeface="Arial" pitchFamily="34" charset="0"/>
              </a:rPr>
              <a:t> (</a:t>
            </a:r>
            <a:r>
              <a:rPr lang="es-ES" altLang="es-ES" sz="2800" b="1" cap="all" dirty="0" err="1" smtClean="0">
                <a:latin typeface="Arial" pitchFamily="34" charset="0"/>
                <a:cs typeface="Arial" pitchFamily="34" charset="0"/>
              </a:rPr>
              <a:t>lactobacelus</a:t>
            </a:r>
            <a:r>
              <a:rPr lang="es-ES" altLang="es-ES" sz="2800" b="1" cap="all" dirty="0" smtClean="0">
                <a:latin typeface="Arial" pitchFamily="34" charset="0"/>
                <a:cs typeface="Arial" pitchFamily="34" charset="0"/>
              </a:rPr>
              <a:t> </a:t>
            </a:r>
            <a:r>
              <a:rPr lang="es-ES" altLang="es-ES" sz="2800" b="1" cap="all" dirty="0">
                <a:latin typeface="Arial" pitchFamily="34" charset="0"/>
                <a:cs typeface="Arial" pitchFamily="34" charset="0"/>
              </a:rPr>
              <a:t>y </a:t>
            </a:r>
            <a:r>
              <a:rPr lang="es-ES" altLang="es-ES" sz="2800" b="1" cap="all" dirty="0" err="1" smtClean="0">
                <a:latin typeface="Arial" pitchFamily="34" charset="0"/>
                <a:cs typeface="Arial" pitchFamily="34" charset="0"/>
              </a:rPr>
              <a:t>pedicocus</a:t>
            </a:r>
            <a:r>
              <a:rPr lang="es-ES" altLang="es-ES" sz="2800" b="1" cap="all" dirty="0" smtClean="0">
                <a:latin typeface="Arial" pitchFamily="34" charset="0"/>
                <a:cs typeface="Arial" pitchFamily="34" charset="0"/>
              </a:rPr>
              <a:t>)</a:t>
            </a:r>
            <a:r>
              <a:rPr lang="es-ES" sz="2800" b="1" cap="all" dirty="0" smtClean="0">
                <a:latin typeface="Arial" pitchFamily="34" charset="0"/>
                <a:cs typeface="Arial" pitchFamily="34" charset="0"/>
              </a:rPr>
              <a:t>”.</a:t>
            </a:r>
            <a:endParaRPr lang="es-ES" sz="2800" b="1" cap="all" dirty="0">
              <a:latin typeface="Arial" pitchFamily="34" charset="0"/>
              <a:cs typeface="Arial" pitchFamily="34" charset="0"/>
            </a:endParaRPr>
          </a:p>
        </p:txBody>
      </p:sp>
      <p:pic>
        <p:nvPicPr>
          <p:cNvPr id="10" name="Picture 27"/>
          <p:cNvPicPr>
            <a:picLocks noChangeAspect="1" noChangeArrowheads="1"/>
          </p:cNvPicPr>
          <p:nvPr/>
        </p:nvPicPr>
        <p:blipFill>
          <a:blip r:embed="rId2"/>
          <a:srcRect/>
          <a:stretch>
            <a:fillRect/>
          </a:stretch>
        </p:blipFill>
        <p:spPr bwMode="auto">
          <a:xfrm>
            <a:off x="2962729" y="4918328"/>
            <a:ext cx="1752586" cy="1428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28"/>
          <p:cNvPicPr>
            <a:picLocks noChangeAspect="1" noChangeArrowheads="1"/>
          </p:cNvPicPr>
          <p:nvPr/>
        </p:nvPicPr>
        <p:blipFill>
          <a:blip r:embed="rId3"/>
          <a:srcRect/>
          <a:stretch>
            <a:fillRect/>
          </a:stretch>
        </p:blipFill>
        <p:spPr bwMode="auto">
          <a:xfrm>
            <a:off x="1895937" y="3851528"/>
            <a:ext cx="1630350" cy="1428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17 Imagen"/>
          <p:cNvPicPr/>
          <p:nvPr/>
        </p:nvPicPr>
        <p:blipFill>
          <a:blip r:embed="rId4">
            <a:extLst>
              <a:ext uri="{28A0092B-C50C-407E-A947-70E740481C1C}">
                <a14:useLocalDpi xmlns:a14="http://schemas.microsoft.com/office/drawing/2010/main" val="0"/>
              </a:ext>
            </a:extLst>
          </a:blip>
          <a:srcRect/>
          <a:stretch>
            <a:fillRect/>
          </a:stretch>
        </p:blipFill>
        <p:spPr bwMode="auto">
          <a:xfrm>
            <a:off x="582359" y="423843"/>
            <a:ext cx="1621790" cy="1078865"/>
          </a:xfrm>
          <a:prstGeom prst="rect">
            <a:avLst/>
          </a:prstGeom>
          <a:noFill/>
        </p:spPr>
      </p:pic>
    </p:spTree>
    <p:extLst>
      <p:ext uri="{BB962C8B-B14F-4D97-AF65-F5344CB8AC3E}">
        <p14:creationId xmlns:p14="http://schemas.microsoft.com/office/powerpoint/2010/main" val="3345270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9613" y="3532385"/>
            <a:ext cx="2792566" cy="20944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8033" y="635846"/>
            <a:ext cx="2647125" cy="1985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05543" y="635846"/>
            <a:ext cx="2978016" cy="1985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sers\admlocalmy\AppData\Local\Microsoft\Windows\Temporary Internet Files\Content.Word\-El-polvo-de-probi-tico-Lactobacillus-plantarum-.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05543" y="3363307"/>
            <a:ext cx="3152775" cy="29241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1 Flecha derecha"/>
          <p:cNvSpPr/>
          <p:nvPr/>
        </p:nvSpPr>
        <p:spPr>
          <a:xfrm>
            <a:off x="6316717" y="1471448"/>
            <a:ext cx="956442" cy="3678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2 Flecha abajo"/>
          <p:cNvSpPr/>
          <p:nvPr/>
        </p:nvSpPr>
        <p:spPr>
          <a:xfrm>
            <a:off x="8460828" y="2816772"/>
            <a:ext cx="350767" cy="5465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Flecha derecha"/>
          <p:cNvSpPr/>
          <p:nvPr/>
        </p:nvSpPr>
        <p:spPr>
          <a:xfrm flipH="1">
            <a:off x="6474367" y="4386612"/>
            <a:ext cx="924915" cy="3535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015367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dirty="0" smtClean="0"/>
              <a:t>Problema</a:t>
            </a:r>
            <a:endParaRPr lang="es-ES" b="1" dirty="0"/>
          </a:p>
        </p:txBody>
      </p:sp>
      <p:sp>
        <p:nvSpPr>
          <p:cNvPr id="3" name="Marcador de contenido 2"/>
          <p:cNvSpPr>
            <a:spLocks noGrp="1"/>
          </p:cNvSpPr>
          <p:nvPr>
            <p:ph idx="1"/>
          </p:nvPr>
        </p:nvSpPr>
        <p:spPr>
          <a:xfrm>
            <a:off x="2132012" y="1676400"/>
            <a:ext cx="8915400" cy="3777622"/>
          </a:xfrm>
        </p:spPr>
        <p:txBody>
          <a:bodyPr/>
          <a:lstStyle/>
          <a:p>
            <a:pPr algn="just">
              <a:lnSpc>
                <a:spcPct val="150000"/>
              </a:lnSpc>
            </a:pPr>
            <a:r>
              <a:rPr lang="es-ES" sz="2000" dirty="0">
                <a:latin typeface="Arial" panose="020B0604020202020204" pitchFamily="34" charset="0"/>
                <a:cs typeface="Arial" panose="020B0604020202020204" pitchFamily="34" charset="0"/>
              </a:rPr>
              <a:t>Se desea realizar un estudio de </a:t>
            </a:r>
            <a:r>
              <a:rPr lang="es-ES" sz="2000" dirty="0" err="1">
                <a:latin typeface="Arial" panose="020B0604020202020204" pitchFamily="34" charset="0"/>
                <a:cs typeface="Arial" panose="020B0604020202020204" pitchFamily="34" charset="0"/>
              </a:rPr>
              <a:t>probióticos</a:t>
            </a:r>
            <a:r>
              <a:rPr lang="es-ES" sz="2000" dirty="0">
                <a:latin typeface="Arial" panose="020B0604020202020204" pitchFamily="34" charset="0"/>
                <a:cs typeface="Arial" panose="020B0604020202020204" pitchFamily="34" charset="0"/>
              </a:rPr>
              <a:t>, en el cual se escogieron dos tipos de cepas que se identificaron por técnicas bioquímicas y moleculares como </a:t>
            </a:r>
            <a:r>
              <a:rPr lang="es-ES" sz="2000" dirty="0" err="1">
                <a:latin typeface="Arial" panose="020B0604020202020204" pitchFamily="34" charset="0"/>
                <a:cs typeface="Arial" panose="020B0604020202020204" pitchFamily="34" charset="0"/>
              </a:rPr>
              <a:t>Lactobacillus</a:t>
            </a:r>
            <a:r>
              <a:rPr lang="es-ES" sz="2000" dirty="0">
                <a:latin typeface="Arial" panose="020B0604020202020204" pitchFamily="34" charset="0"/>
                <a:cs typeface="Arial" panose="020B0604020202020204" pitchFamily="34" charset="0"/>
              </a:rPr>
              <a:t> y </a:t>
            </a:r>
            <a:r>
              <a:rPr lang="es-ES" sz="2000" dirty="0" err="1">
                <a:latin typeface="Arial" panose="020B0604020202020204" pitchFamily="34" charset="0"/>
                <a:cs typeface="Arial" panose="020B0604020202020204" pitchFamily="34" charset="0"/>
              </a:rPr>
              <a:t>Pediococcus</a:t>
            </a:r>
            <a:r>
              <a:rPr lang="es-ES" sz="2000" dirty="0">
                <a:latin typeface="Arial" panose="020B0604020202020204" pitchFamily="34" charset="0"/>
                <a:cs typeface="Arial" panose="020B0604020202020204" pitchFamily="34" charset="0"/>
              </a:rPr>
              <a:t>, para su uso como aditivo microbiano en la alimentación animal, por lo que es de suma importancia determinar su capacidad de crecimiento en 10 días, para un total de 20 observaciones (10 observaciones por tipo de cepa).</a:t>
            </a:r>
          </a:p>
          <a:p>
            <a:endParaRPr lang="es-ES" dirty="0"/>
          </a:p>
        </p:txBody>
      </p:sp>
    </p:spTree>
    <p:extLst>
      <p:ext uri="{BB962C8B-B14F-4D97-AF65-F5344CB8AC3E}">
        <p14:creationId xmlns:p14="http://schemas.microsoft.com/office/powerpoint/2010/main" val="2118933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86198" y="467356"/>
            <a:ext cx="5708470" cy="1113250"/>
          </a:xfrm>
        </p:spPr>
        <p:txBody>
          <a:bodyPr>
            <a:normAutofit fontScale="90000"/>
          </a:bodyPr>
          <a:lstStyle/>
          <a:p>
            <a:r>
              <a:rPr lang="es-ES" dirty="0"/>
              <a:t>Clasificación de la variable</a:t>
            </a:r>
            <a:r>
              <a:rPr lang="es-ES" dirty="0" smtClean="0"/>
              <a:t>:</a:t>
            </a:r>
            <a:br>
              <a:rPr lang="es-ES" dirty="0" smtClean="0"/>
            </a:br>
            <a:r>
              <a:rPr lang="es-ES" dirty="0" smtClean="0"/>
              <a:t> </a:t>
            </a:r>
            <a:r>
              <a:rPr lang="es-ES" dirty="0"/>
              <a:t>cuantitativa continua</a:t>
            </a:r>
            <a:br>
              <a:rPr lang="es-ES" dirty="0"/>
            </a:br>
            <a:endParaRPr lang="es-ES"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1251139187"/>
              </p:ext>
            </p:extLst>
          </p:nvPr>
        </p:nvGraphicFramePr>
        <p:xfrm>
          <a:off x="3605348" y="1905000"/>
          <a:ext cx="6270171" cy="4521916"/>
        </p:xfrm>
        <a:graphic>
          <a:graphicData uri="http://schemas.openxmlformats.org/drawingml/2006/table">
            <a:tbl>
              <a:tblPr firstRow="1" firstCol="1" bandRow="1">
                <a:tableStyleId>{5C22544A-7EE6-4342-B048-85BDC9FD1C3A}</a:tableStyleId>
              </a:tblPr>
              <a:tblGrid>
                <a:gridCol w="849086">
                  <a:extLst>
                    <a:ext uri="{9D8B030D-6E8A-4147-A177-3AD203B41FA5}">
                      <a16:colId xmlns:a16="http://schemas.microsoft.com/office/drawing/2014/main" xmlns="" val="1651923693"/>
                    </a:ext>
                  </a:extLst>
                </a:gridCol>
                <a:gridCol w="2926080">
                  <a:extLst>
                    <a:ext uri="{9D8B030D-6E8A-4147-A177-3AD203B41FA5}">
                      <a16:colId xmlns:a16="http://schemas.microsoft.com/office/drawing/2014/main" xmlns="" val="4182321893"/>
                    </a:ext>
                  </a:extLst>
                </a:gridCol>
                <a:gridCol w="2495005">
                  <a:extLst>
                    <a:ext uri="{9D8B030D-6E8A-4147-A177-3AD203B41FA5}">
                      <a16:colId xmlns:a16="http://schemas.microsoft.com/office/drawing/2014/main" xmlns="" val="3050486678"/>
                    </a:ext>
                  </a:extLst>
                </a:gridCol>
              </a:tblGrid>
              <a:tr h="761125">
                <a:tc>
                  <a:txBody>
                    <a:bodyPr/>
                    <a:lstStyle/>
                    <a:p>
                      <a:pPr algn="ctr">
                        <a:lnSpc>
                          <a:spcPct val="107000"/>
                        </a:lnSpc>
                      </a:pPr>
                      <a:r>
                        <a:rPr lang="es-ES" sz="1800" dirty="0" smtClean="0">
                          <a:effectLst/>
                          <a:latin typeface="Arial" panose="020B0604020202020204" pitchFamily="34" charset="0"/>
                          <a:cs typeface="Arial" panose="020B0604020202020204" pitchFamily="34" charset="0"/>
                        </a:rPr>
                        <a:t>Días</a:t>
                      </a:r>
                      <a:endParaRPr lang="es-ES" sz="1800" dirty="0">
                        <a:effectLst/>
                        <a:latin typeface="Arial" panose="020B0604020202020204" pitchFamily="34" charset="0"/>
                        <a:cs typeface="Arial" panose="020B0604020202020204" pitchFamily="34" charset="0"/>
                      </a:endParaRPr>
                    </a:p>
                  </a:txBody>
                  <a:tcPr marL="14428" marR="14428" marT="0" marB="0" anchor="b"/>
                </a:tc>
                <a:tc gridSpan="2">
                  <a:txBody>
                    <a:bodyPr/>
                    <a:lstStyle/>
                    <a:p>
                      <a:pPr algn="ctr">
                        <a:lnSpc>
                          <a:spcPct val="107000"/>
                        </a:lnSpc>
                        <a:spcAft>
                          <a:spcPts val="0"/>
                        </a:spcAft>
                      </a:pPr>
                      <a:r>
                        <a:rPr lang="es-ES" sz="2000" dirty="0">
                          <a:effectLst/>
                          <a:latin typeface="Arial" panose="020B0604020202020204" pitchFamily="34" charset="0"/>
                          <a:cs typeface="Arial" panose="020B0604020202020204" pitchFamily="34" charset="0"/>
                        </a:rPr>
                        <a:t>Capacidad de Crecimiento(mm)</a:t>
                      </a:r>
                    </a:p>
                    <a:p>
                      <a:pPr algn="ctr">
                        <a:lnSpc>
                          <a:spcPct val="107000"/>
                        </a:lnSpc>
                        <a:spcAft>
                          <a:spcPts val="0"/>
                        </a:spcAft>
                      </a:pPr>
                      <a:r>
                        <a:rPr lang="es-ES" sz="2000" dirty="0">
                          <a:effectLst/>
                          <a:latin typeface="Arial" panose="020B0604020202020204" pitchFamily="34" charset="0"/>
                          <a:cs typeface="Arial" panose="020B0604020202020204" pitchFamily="34" charset="0"/>
                        </a:rPr>
                        <a:t> en 10 días</a:t>
                      </a:r>
                      <a:endParaRPr lang="es-ES" sz="2000" dirty="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hMerge="1">
                  <a:txBody>
                    <a:bodyPr/>
                    <a:lstStyle/>
                    <a:p>
                      <a:endParaRPr lang="es-ES"/>
                    </a:p>
                  </a:txBody>
                  <a:tcPr/>
                </a:tc>
                <a:extLst>
                  <a:ext uri="{0D108BD9-81ED-4DB2-BD59-A6C34878D82A}">
                    <a16:rowId xmlns:a16="http://schemas.microsoft.com/office/drawing/2014/main" xmlns="" val="1219592823"/>
                  </a:ext>
                </a:extLst>
              </a:tr>
              <a:tr h="825821">
                <a:tc>
                  <a:txBody>
                    <a:bodyPr/>
                    <a:lstStyle/>
                    <a:p>
                      <a:pPr algn="l">
                        <a:lnSpc>
                          <a:spcPct val="107000"/>
                        </a:lnSpc>
                      </a:pPr>
                      <a:endParaRPr lang="es-ES" sz="1800" dirty="0">
                        <a:effectLst/>
                        <a:latin typeface="Arial" panose="020B0604020202020204" pitchFamily="34" charset="0"/>
                        <a:cs typeface="Arial" panose="020B0604020202020204" pitchFamily="34" charset="0"/>
                      </a:endParaRPr>
                    </a:p>
                  </a:txBody>
                  <a:tcPr marL="14428" marR="14428" marT="0" marB="0" anchor="b"/>
                </a:tc>
                <a:tc>
                  <a:txBody>
                    <a:bodyPr/>
                    <a:lstStyle/>
                    <a:p>
                      <a:pPr algn="ctr">
                        <a:lnSpc>
                          <a:spcPct val="107000"/>
                        </a:lnSpc>
                        <a:spcAft>
                          <a:spcPts val="0"/>
                        </a:spcAft>
                      </a:pPr>
                      <a:r>
                        <a:rPr lang="es-ES" sz="1800" dirty="0" err="1">
                          <a:effectLst/>
                          <a:latin typeface="Arial" panose="020B0604020202020204" pitchFamily="34" charset="0"/>
                          <a:cs typeface="Arial" panose="020B0604020202020204" pitchFamily="34" charset="0"/>
                        </a:rPr>
                        <a:t>Lactobacillus</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ctr">
                        <a:lnSpc>
                          <a:spcPct val="107000"/>
                        </a:lnSpc>
                        <a:spcAft>
                          <a:spcPts val="0"/>
                        </a:spcAft>
                      </a:pPr>
                      <a:r>
                        <a:rPr lang="es-ES" sz="1800" dirty="0">
                          <a:effectLst/>
                          <a:latin typeface="Arial" panose="020B0604020202020204" pitchFamily="34" charset="0"/>
                          <a:cs typeface="Arial" panose="020B0604020202020204" pitchFamily="34" charset="0"/>
                        </a:rPr>
                        <a:t>       </a:t>
                      </a:r>
                      <a:r>
                        <a:rPr lang="es-ES" sz="1800" dirty="0" err="1">
                          <a:effectLst/>
                          <a:latin typeface="Arial" panose="020B0604020202020204" pitchFamily="34" charset="0"/>
                          <a:cs typeface="Arial" panose="020B0604020202020204" pitchFamily="34" charset="0"/>
                        </a:rPr>
                        <a:t>Pediococcus</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extLst>
                  <a:ext uri="{0D108BD9-81ED-4DB2-BD59-A6C34878D82A}">
                    <a16:rowId xmlns:a16="http://schemas.microsoft.com/office/drawing/2014/main" xmlns="" val="172235838"/>
                  </a:ext>
                </a:extLst>
              </a:tr>
              <a:tr h="174683">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1</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dirty="0">
                          <a:effectLst/>
                          <a:latin typeface="Arial" panose="020B0604020202020204" pitchFamily="34" charset="0"/>
                          <a:cs typeface="Arial" panose="020B0604020202020204" pitchFamily="34" charset="0"/>
                        </a:rPr>
                        <a:t>6,9</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8</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extLst>
                  <a:ext uri="{0D108BD9-81ED-4DB2-BD59-A6C34878D82A}">
                    <a16:rowId xmlns:a16="http://schemas.microsoft.com/office/drawing/2014/main" xmlns="" val="2495322137"/>
                  </a:ext>
                </a:extLst>
              </a:tr>
              <a:tr h="174683">
                <a:tc>
                  <a:txBody>
                    <a:bodyPr/>
                    <a:lstStyle/>
                    <a:p>
                      <a:pPr algn="r">
                        <a:lnSpc>
                          <a:spcPct val="107000"/>
                        </a:lnSpc>
                        <a:spcAft>
                          <a:spcPts val="0"/>
                        </a:spcAft>
                      </a:pPr>
                      <a:r>
                        <a:rPr lang="es-US" sz="1800" dirty="0">
                          <a:effectLst/>
                          <a:latin typeface="Arial" panose="020B0604020202020204" pitchFamily="34" charset="0"/>
                          <a:cs typeface="Arial" panose="020B0604020202020204" pitchFamily="34" charset="0"/>
                        </a:rPr>
                        <a:t>2</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dirty="0">
                          <a:effectLst/>
                          <a:latin typeface="Arial" panose="020B0604020202020204" pitchFamily="34" charset="0"/>
                          <a:cs typeface="Arial" panose="020B0604020202020204" pitchFamily="34" charset="0"/>
                        </a:rPr>
                        <a:t>6,6</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6,9</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extLst>
                  <a:ext uri="{0D108BD9-81ED-4DB2-BD59-A6C34878D82A}">
                    <a16:rowId xmlns:a16="http://schemas.microsoft.com/office/drawing/2014/main" xmlns="" val="3725601726"/>
                  </a:ext>
                </a:extLst>
              </a:tr>
              <a:tr h="174683">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3</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dirty="0">
                          <a:effectLst/>
                          <a:latin typeface="Arial" panose="020B0604020202020204" pitchFamily="34" charset="0"/>
                          <a:cs typeface="Arial" panose="020B0604020202020204" pitchFamily="34" charset="0"/>
                        </a:rPr>
                        <a:t>9,1</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dirty="0">
                          <a:effectLst/>
                          <a:latin typeface="Arial" panose="020B0604020202020204" pitchFamily="34" charset="0"/>
                          <a:cs typeface="Arial" panose="020B0604020202020204" pitchFamily="34" charset="0"/>
                        </a:rPr>
                        <a:t>9</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extLst>
                  <a:ext uri="{0D108BD9-81ED-4DB2-BD59-A6C34878D82A}">
                    <a16:rowId xmlns:a16="http://schemas.microsoft.com/office/drawing/2014/main" xmlns="" val="2157283071"/>
                  </a:ext>
                </a:extLst>
              </a:tr>
              <a:tr h="174683">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4</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9,7</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dirty="0">
                          <a:effectLst/>
                          <a:latin typeface="Arial" panose="020B0604020202020204" pitchFamily="34" charset="0"/>
                          <a:cs typeface="Arial" panose="020B0604020202020204" pitchFamily="34" charset="0"/>
                        </a:rPr>
                        <a:t>8,7</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extLst>
                  <a:ext uri="{0D108BD9-81ED-4DB2-BD59-A6C34878D82A}">
                    <a16:rowId xmlns:a16="http://schemas.microsoft.com/office/drawing/2014/main" xmlns="" val="1337227118"/>
                  </a:ext>
                </a:extLst>
              </a:tr>
              <a:tr h="174683">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5</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8,3</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dirty="0">
                          <a:effectLst/>
                          <a:latin typeface="Arial" panose="020B0604020202020204" pitchFamily="34" charset="0"/>
                          <a:cs typeface="Arial" panose="020B0604020202020204" pitchFamily="34" charset="0"/>
                        </a:rPr>
                        <a:t>8,4</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extLst>
                  <a:ext uri="{0D108BD9-81ED-4DB2-BD59-A6C34878D82A}">
                    <a16:rowId xmlns:a16="http://schemas.microsoft.com/office/drawing/2014/main" xmlns="" val="435807181"/>
                  </a:ext>
                </a:extLst>
              </a:tr>
              <a:tr h="174683">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6</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6,8</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dirty="0">
                          <a:effectLst/>
                          <a:latin typeface="Arial" panose="020B0604020202020204" pitchFamily="34" charset="0"/>
                          <a:cs typeface="Arial" panose="020B0604020202020204" pitchFamily="34" charset="0"/>
                        </a:rPr>
                        <a:t>7,4</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extLst>
                  <a:ext uri="{0D108BD9-81ED-4DB2-BD59-A6C34878D82A}">
                    <a16:rowId xmlns:a16="http://schemas.microsoft.com/office/drawing/2014/main" xmlns="" val="2223459346"/>
                  </a:ext>
                </a:extLst>
              </a:tr>
              <a:tr h="174683">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7</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6,4</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dirty="0">
                          <a:effectLst/>
                          <a:latin typeface="Arial" panose="020B0604020202020204" pitchFamily="34" charset="0"/>
                          <a:cs typeface="Arial" panose="020B0604020202020204" pitchFamily="34" charset="0"/>
                        </a:rPr>
                        <a:t>8,8</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extLst>
                  <a:ext uri="{0D108BD9-81ED-4DB2-BD59-A6C34878D82A}">
                    <a16:rowId xmlns:a16="http://schemas.microsoft.com/office/drawing/2014/main" xmlns="" val="1788512132"/>
                  </a:ext>
                </a:extLst>
              </a:tr>
              <a:tr h="174683">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8</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7,6</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dirty="0">
                          <a:effectLst/>
                          <a:latin typeface="Arial" panose="020B0604020202020204" pitchFamily="34" charset="0"/>
                          <a:cs typeface="Arial" panose="020B0604020202020204" pitchFamily="34" charset="0"/>
                        </a:rPr>
                        <a:t>7,9</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extLst>
                  <a:ext uri="{0D108BD9-81ED-4DB2-BD59-A6C34878D82A}">
                    <a16:rowId xmlns:a16="http://schemas.microsoft.com/office/drawing/2014/main" xmlns="" val="3408691696"/>
                  </a:ext>
                </a:extLst>
              </a:tr>
              <a:tr h="174683">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9</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8,6</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dirty="0">
                          <a:effectLst/>
                          <a:latin typeface="Arial" panose="020B0604020202020204" pitchFamily="34" charset="0"/>
                          <a:cs typeface="Arial" panose="020B0604020202020204" pitchFamily="34" charset="0"/>
                        </a:rPr>
                        <a:t>8</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extLst>
                  <a:ext uri="{0D108BD9-81ED-4DB2-BD59-A6C34878D82A}">
                    <a16:rowId xmlns:a16="http://schemas.microsoft.com/office/drawing/2014/main" xmlns="" val="767210287"/>
                  </a:ext>
                </a:extLst>
              </a:tr>
              <a:tr h="174683">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10</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a:effectLst/>
                          <a:latin typeface="Arial" panose="020B0604020202020204" pitchFamily="34" charset="0"/>
                          <a:cs typeface="Arial" panose="020B0604020202020204" pitchFamily="34" charset="0"/>
                        </a:rPr>
                        <a:t>7,1</a:t>
                      </a:r>
                      <a:endParaRPr lang="es-ES" sz="180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tc>
                  <a:txBody>
                    <a:bodyPr/>
                    <a:lstStyle/>
                    <a:p>
                      <a:pPr algn="r">
                        <a:lnSpc>
                          <a:spcPct val="107000"/>
                        </a:lnSpc>
                        <a:spcAft>
                          <a:spcPts val="0"/>
                        </a:spcAft>
                      </a:pPr>
                      <a:r>
                        <a:rPr lang="es-US" sz="1800" dirty="0">
                          <a:effectLst/>
                          <a:latin typeface="Arial" panose="020B0604020202020204" pitchFamily="34" charset="0"/>
                          <a:cs typeface="Arial" panose="020B0604020202020204" pitchFamily="34" charset="0"/>
                        </a:rPr>
                        <a:t>8,1</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14428" marR="14428" marT="0" marB="0" anchor="b"/>
                </a:tc>
                <a:extLst>
                  <a:ext uri="{0D108BD9-81ED-4DB2-BD59-A6C34878D82A}">
                    <a16:rowId xmlns:a16="http://schemas.microsoft.com/office/drawing/2014/main" xmlns="" val="2165229017"/>
                  </a:ext>
                </a:extLst>
              </a:tr>
            </a:tbl>
          </a:graphicData>
        </a:graphic>
      </p:graphicFrame>
    </p:spTree>
    <p:extLst>
      <p:ext uri="{BB962C8B-B14F-4D97-AF65-F5344CB8AC3E}">
        <p14:creationId xmlns:p14="http://schemas.microsoft.com/office/powerpoint/2010/main" val="3998563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090057" y="836023"/>
            <a:ext cx="8752114" cy="4426540"/>
          </a:xfrm>
        </p:spPr>
        <p:txBody>
          <a:bodyPr>
            <a:normAutofit/>
          </a:bodyPr>
          <a:lstStyle/>
          <a:p>
            <a:pPr marL="0" indent="0" algn="ctr">
              <a:spcBef>
                <a:spcPct val="0"/>
              </a:spcBef>
              <a:buNone/>
            </a:pPr>
            <a:r>
              <a:rPr lang="es-ES" sz="3600" b="1" dirty="0">
                <a:solidFill>
                  <a:schemeClr val="tx1">
                    <a:lumMod val="85000"/>
                    <a:lumOff val="15000"/>
                  </a:schemeClr>
                </a:solidFill>
                <a:latin typeface="+mj-lt"/>
                <a:ea typeface="+mj-ea"/>
                <a:cs typeface="+mj-cs"/>
              </a:rPr>
              <a:t>Materiales y métodos</a:t>
            </a:r>
          </a:p>
          <a:p>
            <a:pPr marL="0" indent="0" algn="ctr">
              <a:buNone/>
            </a:pPr>
            <a:endParaRPr lang="es-ES" dirty="0"/>
          </a:p>
          <a:p>
            <a:pPr algn="just">
              <a:lnSpc>
                <a:spcPct val="150000"/>
              </a:lnSpc>
            </a:pPr>
            <a:r>
              <a:rPr lang="es-ES" sz="2000" dirty="0">
                <a:latin typeface="Arial" panose="020B0604020202020204" pitchFamily="34" charset="0"/>
                <a:cs typeface="Arial" panose="020B0604020202020204" pitchFamily="34" charset="0"/>
              </a:rPr>
              <a:t>La investigación se llevó a cabo en el ICA (Instituto de Ciencia Animal), en la que se realizó una selección de cepas para un análisis de la capacidad de crecimiento de dos tipos de </a:t>
            </a:r>
            <a:r>
              <a:rPr lang="es-ES" sz="2000" dirty="0" smtClean="0">
                <a:latin typeface="Arial" panose="020B0604020202020204" pitchFamily="34" charset="0"/>
                <a:cs typeface="Arial" panose="020B0604020202020204" pitchFamily="34" charset="0"/>
              </a:rPr>
              <a:t>probióticos</a:t>
            </a:r>
            <a:r>
              <a:rPr lang="es-ES" sz="2000"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Por </a:t>
            </a:r>
            <a:r>
              <a:rPr lang="es-ES" sz="2000" dirty="0">
                <a:latin typeface="Arial" panose="020B0604020202020204" pitchFamily="34" charset="0"/>
                <a:cs typeface="Arial" panose="020B0604020202020204" pitchFamily="34" charset="0"/>
              </a:rPr>
              <a:t>lo que para caracterizar la variable se utilizó una estadística descriptiva que incluyó medidas de tendencia central y dispersión. Para el procesamiento de la información se utilizó el software </a:t>
            </a:r>
            <a:r>
              <a:rPr lang="es-ES" sz="2000" dirty="0" err="1">
                <a:latin typeface="Arial" panose="020B0604020202020204" pitchFamily="34" charset="0"/>
                <a:cs typeface="Arial" panose="020B0604020202020204" pitchFamily="34" charset="0"/>
              </a:rPr>
              <a:t>Statgraphics</a:t>
            </a:r>
            <a:r>
              <a:rPr lang="es-ES" sz="2000" dirty="0">
                <a:latin typeface="Arial" panose="020B0604020202020204" pitchFamily="34" charset="0"/>
                <a:cs typeface="Arial" panose="020B0604020202020204" pitchFamily="34" charset="0"/>
              </a:rPr>
              <a:t> Plus v5.</a:t>
            </a:r>
          </a:p>
          <a:p>
            <a:endParaRPr lang="es-ES" dirty="0"/>
          </a:p>
        </p:txBody>
      </p:sp>
    </p:spTree>
    <p:extLst>
      <p:ext uri="{BB962C8B-B14F-4D97-AF65-F5344CB8AC3E}">
        <p14:creationId xmlns:p14="http://schemas.microsoft.com/office/powerpoint/2010/main" val="4204162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rotWithShape="1">
          <a:blip r:embed="rId2">
            <a:clrChange>
              <a:clrFrom>
                <a:srgbClr val="FFFEF6"/>
              </a:clrFrom>
              <a:clrTo>
                <a:srgbClr val="FFFEF6">
                  <a:alpha val="0"/>
                </a:srgbClr>
              </a:clrTo>
            </a:clrChange>
            <a:extLst>
              <a:ext uri="{BEBA8EAE-BF5A-486C-A8C5-ECC9F3942E4B}">
                <a14:imgProps xmlns:a14="http://schemas.microsoft.com/office/drawing/2010/main">
                  <a14:imgLayer r:embed="rId3">
                    <a14:imgEffect>
                      <a14:colorTemperature colorTemp="7200"/>
                    </a14:imgEffect>
                  </a14:imgLayer>
                </a14:imgProps>
              </a:ext>
            </a:extLst>
          </a:blip>
          <a:srcRect l="1528" t="25659" r="64277" b="42343"/>
          <a:stretch/>
        </p:blipFill>
        <p:spPr bwMode="auto">
          <a:xfrm>
            <a:off x="2299064" y="770710"/>
            <a:ext cx="8172738" cy="3668984"/>
          </a:xfrm>
          <a:prstGeom prst="rect">
            <a:avLst/>
          </a:prstGeom>
          <a:ln>
            <a:noFill/>
          </a:ln>
          <a:extLst>
            <a:ext uri="{53640926-AAD7-44D8-BBD7-CCE9431645EC}">
              <a14:shadowObscured xmlns:a14="http://schemas.microsoft.com/office/drawing/2010/main"/>
            </a:ext>
          </a:extLst>
        </p:spPr>
      </p:pic>
      <p:sp>
        <p:nvSpPr>
          <p:cNvPr id="5" name="Rectángulo 4"/>
          <p:cNvSpPr/>
          <p:nvPr/>
        </p:nvSpPr>
        <p:spPr>
          <a:xfrm>
            <a:off x="1323703" y="4544196"/>
            <a:ext cx="9884228" cy="1512209"/>
          </a:xfrm>
          <a:prstGeom prst="rect">
            <a:avLst/>
          </a:prstGeom>
        </p:spPr>
        <p:txBody>
          <a:bodyPr wrap="square">
            <a:spAutoFit/>
          </a:bodyPr>
          <a:lstStyle/>
          <a:p>
            <a:pPr algn="just">
              <a:lnSpc>
                <a:spcPct val="107000"/>
              </a:lnSpc>
              <a:spcAft>
                <a:spcPts val="800"/>
              </a:spcAft>
            </a:pPr>
            <a:r>
              <a:rPr lang="es-ES" sz="2000" dirty="0">
                <a:latin typeface="Arial" panose="020B0604020202020204" pitchFamily="34" charset="0"/>
                <a:ea typeface="Calibri" panose="020F0502020204030204" pitchFamily="34" charset="0"/>
                <a:cs typeface="Arial" panose="020B0604020202020204" pitchFamily="34" charset="0"/>
              </a:rPr>
              <a:t>En la tabla se muestra la capacidad de crecimiento promedio de los </a:t>
            </a:r>
            <a:r>
              <a:rPr lang="es-ES" sz="2000" dirty="0" err="1">
                <a:latin typeface="Arial" panose="020B0604020202020204" pitchFamily="34" charset="0"/>
                <a:ea typeface="Calibri" panose="020F0502020204030204" pitchFamily="34" charset="0"/>
                <a:cs typeface="Arial" panose="020B0604020202020204" pitchFamily="34" charset="0"/>
              </a:rPr>
              <a:t>probióticos</a:t>
            </a:r>
            <a:r>
              <a:rPr lang="es-ES" sz="2000" dirty="0">
                <a:latin typeface="Arial" panose="020B0604020202020204" pitchFamily="34" charset="0"/>
                <a:ea typeface="Calibri" panose="020F0502020204030204" pitchFamily="34" charset="0"/>
                <a:cs typeface="Arial" panose="020B0604020202020204" pitchFamily="34" charset="0"/>
              </a:rPr>
              <a:t> en las cepas seleccionadas, pasados los 10 días se encuentran entre 7,71 mm y 8,12 </a:t>
            </a:r>
            <a:r>
              <a:rPr lang="es-ES" sz="2000" dirty="0" err="1">
                <a:latin typeface="Arial" panose="020B0604020202020204" pitchFamily="34" charset="0"/>
                <a:ea typeface="Calibri" panose="020F0502020204030204" pitchFamily="34" charset="0"/>
                <a:cs typeface="Arial" panose="020B0604020202020204" pitchFamily="34" charset="0"/>
              </a:rPr>
              <a:t>mm.</a:t>
            </a:r>
            <a:endParaRPr lang="es-ES" sz="200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s-ES" sz="2000" dirty="0">
                <a:latin typeface="Arial" panose="020B0604020202020204" pitchFamily="34" charset="0"/>
                <a:ea typeface="Calibri" panose="020F0502020204030204" pitchFamily="34" charset="0"/>
                <a:cs typeface="Arial" panose="020B0604020202020204" pitchFamily="34" charset="0"/>
              </a:rPr>
              <a:t>Por otra parte, el grupo que presentó menor variabilidad fue el relacionado con la cepa </a:t>
            </a:r>
            <a:r>
              <a:rPr lang="es-ES" sz="2000" dirty="0" err="1">
                <a:latin typeface="Arial" panose="020B0604020202020204" pitchFamily="34" charset="0"/>
                <a:ea typeface="Calibri" panose="020F0502020204030204" pitchFamily="34" charset="0"/>
                <a:cs typeface="Arial" panose="020B0604020202020204" pitchFamily="34" charset="0"/>
              </a:rPr>
              <a:t>Pediococcus</a:t>
            </a:r>
            <a:r>
              <a:rPr lang="es-ES" sz="2000" dirty="0">
                <a:latin typeface="Arial" panose="020B0604020202020204" pitchFamily="34" charset="0"/>
                <a:ea typeface="Calibri" panose="020F0502020204030204" pitchFamily="34" charset="0"/>
                <a:cs typeface="Arial" panose="020B0604020202020204" pitchFamily="34" charset="0"/>
              </a:rPr>
              <a:t> con un Coeficiente de Variación de 7,93%.</a:t>
            </a:r>
            <a:endParaRPr lang="es-ES" sz="20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70520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9165" y="4323170"/>
            <a:ext cx="9836331" cy="1325563"/>
          </a:xfrm>
        </p:spPr>
        <p:txBody>
          <a:bodyPr>
            <a:normAutofit fontScale="90000"/>
          </a:bodyPr>
          <a:lstStyle/>
          <a:p>
            <a:pPr algn="just"/>
            <a:r>
              <a:rPr lang="es-ES" sz="2200" dirty="0">
                <a:latin typeface="Arial" panose="020B0604020202020204" pitchFamily="34" charset="0"/>
                <a:cs typeface="Arial" panose="020B0604020202020204" pitchFamily="34" charset="0"/>
              </a:rPr>
              <a:t>Se estima con un 95% de confianza que la capacidad de crecimiento promedio de los </a:t>
            </a:r>
            <a:r>
              <a:rPr lang="es-ES" sz="2200" dirty="0" err="1">
                <a:latin typeface="Arial" panose="020B0604020202020204" pitchFamily="34" charset="0"/>
                <a:cs typeface="Arial" panose="020B0604020202020204" pitchFamily="34" charset="0"/>
              </a:rPr>
              <a:t>probióticos</a:t>
            </a:r>
            <a:r>
              <a:rPr lang="es-ES" sz="2200" dirty="0">
                <a:latin typeface="Arial" panose="020B0604020202020204" pitchFamily="34" charset="0"/>
                <a:cs typeface="Arial" panose="020B0604020202020204" pitchFamily="34" charset="0"/>
              </a:rPr>
              <a:t> en la cepa </a:t>
            </a:r>
            <a:r>
              <a:rPr lang="es-ES" sz="2200" dirty="0" err="1">
                <a:latin typeface="Arial" panose="020B0604020202020204" pitchFamily="34" charset="0"/>
                <a:cs typeface="Arial" panose="020B0604020202020204" pitchFamily="34" charset="0"/>
              </a:rPr>
              <a:t>Lactobacillus</a:t>
            </a:r>
            <a:r>
              <a:rPr lang="es-ES" sz="2200" dirty="0">
                <a:latin typeface="Arial" panose="020B0604020202020204" pitchFamily="34" charset="0"/>
                <a:cs typeface="Arial" panose="020B0604020202020204" pitchFamily="34" charset="0"/>
              </a:rPr>
              <a:t> oscila entre 6,88 cm y 8,53 cm y en la cepa </a:t>
            </a:r>
            <a:r>
              <a:rPr lang="es-ES" sz="2200" dirty="0" err="1">
                <a:latin typeface="Arial" panose="020B0604020202020204" pitchFamily="34" charset="0"/>
                <a:cs typeface="Arial" panose="020B0604020202020204" pitchFamily="34" charset="0"/>
              </a:rPr>
              <a:t>Pediococcus</a:t>
            </a:r>
            <a:r>
              <a:rPr lang="es-ES" sz="2200" dirty="0">
                <a:latin typeface="Arial" panose="020B0604020202020204" pitchFamily="34" charset="0"/>
                <a:cs typeface="Arial" panose="020B0604020202020204" pitchFamily="34" charset="0"/>
              </a:rPr>
              <a:t> está entre 7,65 mm y 8,58 mm a los 10 días.</a:t>
            </a:r>
            <a:r>
              <a:rPr lang="es-ES" dirty="0"/>
              <a:t/>
            </a:r>
            <a:br>
              <a:rPr lang="es-ES" dirty="0"/>
            </a:br>
            <a:endParaRPr lang="es-ES" dirty="0"/>
          </a:p>
        </p:txBody>
      </p:sp>
      <p:pic>
        <p:nvPicPr>
          <p:cNvPr id="4" name="Imagen 3"/>
          <p:cNvPicPr/>
          <p:nvPr/>
        </p:nvPicPr>
        <p:blipFill rotWithShape="1">
          <a:blip r:embed="rId2">
            <a:clrChange>
              <a:clrFrom>
                <a:srgbClr val="FFFEF6"/>
              </a:clrFrom>
              <a:clrTo>
                <a:srgbClr val="FFFEF6">
                  <a:alpha val="0"/>
                </a:srgbClr>
              </a:clrTo>
            </a:clrChange>
            <a:extLst>
              <a:ext uri="{BEBA8EAE-BF5A-486C-A8C5-ECC9F3942E4B}">
                <a14:imgProps xmlns:a14="http://schemas.microsoft.com/office/drawing/2010/main">
                  <a14:imgLayer r:embed="rId3">
                    <a14:imgEffect>
                      <a14:colorTemperature colorTemp="7200"/>
                    </a14:imgEffect>
                  </a14:imgLayer>
                </a14:imgProps>
              </a:ext>
            </a:extLst>
          </a:blip>
          <a:srcRect l="1490" t="37162" r="51155" b="38323"/>
          <a:stretch/>
        </p:blipFill>
        <p:spPr bwMode="auto">
          <a:xfrm>
            <a:off x="1763486" y="972231"/>
            <a:ext cx="9470571" cy="295968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12436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2">
            <a:clrChange>
              <a:clrFrom>
                <a:srgbClr val="FFFEF6"/>
              </a:clrFrom>
              <a:clrTo>
                <a:srgbClr val="FFFEF6">
                  <a:alpha val="0"/>
                </a:srgbClr>
              </a:clrTo>
            </a:clrChange>
            <a:extLst>
              <a:ext uri="{BEBA8EAE-BF5A-486C-A8C5-ECC9F3942E4B}">
                <a14:imgProps xmlns:a14="http://schemas.microsoft.com/office/drawing/2010/main">
                  <a14:imgLayer r:embed="rId3">
                    <a14:imgEffect>
                      <a14:colorTemperature colorTemp="7200"/>
                    </a14:imgEffect>
                  </a14:imgLayer>
                </a14:imgProps>
              </a:ext>
            </a:extLst>
          </a:blip>
          <a:stretch>
            <a:fillRect/>
          </a:stretch>
        </p:blipFill>
        <p:spPr>
          <a:xfrm>
            <a:off x="2377440" y="992776"/>
            <a:ext cx="8843554" cy="2481943"/>
          </a:xfrm>
          <a:prstGeom prst="rect">
            <a:avLst/>
          </a:prstGeom>
        </p:spPr>
      </p:pic>
      <p:sp>
        <p:nvSpPr>
          <p:cNvPr id="5" name="Rectángulo 4"/>
          <p:cNvSpPr/>
          <p:nvPr/>
        </p:nvSpPr>
        <p:spPr>
          <a:xfrm>
            <a:off x="1754289" y="3858683"/>
            <a:ext cx="9744891" cy="1482970"/>
          </a:xfrm>
          <a:prstGeom prst="rect">
            <a:avLst/>
          </a:prstGeom>
        </p:spPr>
        <p:txBody>
          <a:bodyPr wrap="square">
            <a:spAutoFit/>
          </a:bodyPr>
          <a:lstStyle/>
          <a:p>
            <a:pPr algn="just">
              <a:lnSpc>
                <a:spcPct val="107000"/>
              </a:lnSpc>
              <a:spcAft>
                <a:spcPts val="800"/>
              </a:spcAft>
            </a:pPr>
            <a:r>
              <a:rPr lang="es-ES" dirty="0">
                <a:latin typeface="Arial" panose="020B0604020202020204" pitchFamily="34" charset="0"/>
                <a:ea typeface="Calibri" panose="020F0502020204030204" pitchFamily="34" charset="0"/>
                <a:cs typeface="Times New Roman" panose="02020603050405020304" pitchFamily="18" charset="0"/>
              </a:rPr>
              <a:t>P {rechazar H0/H0 cierta} &lt; α entonces rechazo a H0</a:t>
            </a:r>
            <a:endParaRPr lang="es-E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dirty="0">
                <a:latin typeface="Arial" panose="020B0604020202020204" pitchFamily="34" charset="0"/>
                <a:ea typeface="Calibri" panose="020F0502020204030204" pitchFamily="34" charset="0"/>
                <a:cs typeface="Times New Roman" panose="02020603050405020304" pitchFamily="18" charset="0"/>
              </a:rPr>
              <a:t>0,337555 &gt; 0,05 por lo que no rechazo H0</a:t>
            </a:r>
            <a:endParaRPr lang="es-E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dirty="0">
                <a:latin typeface="Arial" panose="020B0604020202020204" pitchFamily="34" charset="0"/>
                <a:ea typeface="Calibri" panose="020F0502020204030204" pitchFamily="34" charset="0"/>
                <a:cs typeface="Times New Roman" panose="02020603050405020304" pitchFamily="18" charset="0"/>
              </a:rPr>
              <a:t>Se estima con un 95% de confianza que no existe diferencias significativas entre los crecimientos promedios de los </a:t>
            </a:r>
            <a:r>
              <a:rPr lang="es-ES" dirty="0" err="1">
                <a:latin typeface="Arial" panose="020B0604020202020204" pitchFamily="34" charset="0"/>
                <a:ea typeface="Calibri" panose="020F0502020204030204" pitchFamily="34" charset="0"/>
                <a:cs typeface="Times New Roman" panose="02020603050405020304" pitchFamily="18" charset="0"/>
              </a:rPr>
              <a:t>probióticos</a:t>
            </a:r>
            <a:r>
              <a:rPr lang="es-ES" dirty="0">
                <a:latin typeface="Arial" panose="020B0604020202020204" pitchFamily="34" charset="0"/>
                <a:ea typeface="Calibri" panose="020F0502020204030204" pitchFamily="34" charset="0"/>
                <a:cs typeface="Times New Roman" panose="02020603050405020304" pitchFamily="18" charset="0"/>
              </a:rPr>
              <a:t>, analizados en estos dos tipos de cepa.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7245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t>Técnicas Paramétricas</a:t>
            </a:r>
            <a:endParaRPr lang="es-ES" dirty="0"/>
          </a:p>
        </p:txBody>
      </p:sp>
      <p:pic>
        <p:nvPicPr>
          <p:cNvPr id="4" name="Imagen 3"/>
          <p:cNvPicPr/>
          <p:nvPr/>
        </p:nvPicPr>
        <p:blipFill rotWithShape="1">
          <a:blip r:embed="rId2">
            <a:clrChange>
              <a:clrFrom>
                <a:srgbClr val="FFFFFF"/>
              </a:clrFrom>
              <a:clrTo>
                <a:srgbClr val="FFFFFF">
                  <a:alpha val="0"/>
                </a:srgbClr>
              </a:clrTo>
            </a:clrChange>
            <a:duotone>
              <a:prstClr val="black"/>
              <a:schemeClr val="accent4">
                <a:tint val="45000"/>
                <a:satMod val="400000"/>
              </a:schemeClr>
            </a:duotone>
          </a:blip>
          <a:srcRect l="1431" t="26565" r="52865" b="51097"/>
          <a:stretch/>
        </p:blipFill>
        <p:spPr bwMode="auto">
          <a:xfrm>
            <a:off x="1112520" y="1690688"/>
            <a:ext cx="9744891" cy="2808513"/>
          </a:xfrm>
          <a:prstGeom prst="rect">
            <a:avLst/>
          </a:prstGeom>
          <a:ln>
            <a:noFill/>
          </a:ln>
          <a:extLst>
            <a:ext uri="{53640926-AAD7-44D8-BBD7-CCE9431645EC}">
              <a14:shadowObscured xmlns:a14="http://schemas.microsoft.com/office/drawing/2010/main"/>
            </a:ext>
          </a:extLst>
        </p:spPr>
      </p:pic>
      <p:sp>
        <p:nvSpPr>
          <p:cNvPr id="5" name="Rectángulo 4"/>
          <p:cNvSpPr/>
          <p:nvPr/>
        </p:nvSpPr>
        <p:spPr>
          <a:xfrm>
            <a:off x="1112519" y="4738383"/>
            <a:ext cx="10121537" cy="1186607"/>
          </a:xfrm>
          <a:prstGeom prst="rect">
            <a:avLst/>
          </a:prstGeom>
        </p:spPr>
        <p:txBody>
          <a:bodyPr wrap="square">
            <a:spAutoFit/>
          </a:bodyPr>
          <a:lstStyle/>
          <a:p>
            <a:pPr algn="just">
              <a:lnSpc>
                <a:spcPct val="107000"/>
              </a:lnSpc>
              <a:spcAft>
                <a:spcPts val="800"/>
              </a:spcAft>
            </a:pPr>
            <a:r>
              <a:rPr lang="es-ES" dirty="0">
                <a:latin typeface="Arial" panose="020B0604020202020204" pitchFamily="34" charset="0"/>
                <a:ea typeface="Calibri" panose="020F0502020204030204" pitchFamily="34" charset="0"/>
                <a:cs typeface="Times New Roman" panose="02020603050405020304" pitchFamily="18" charset="0"/>
              </a:rPr>
              <a:t>P {rechazar H0/H0 cierta} &lt; α entonces rechazo a H0</a:t>
            </a:r>
            <a:endParaRPr lang="es-E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dirty="0">
                <a:latin typeface="Arial" panose="020B0604020202020204" pitchFamily="34" charset="0"/>
                <a:ea typeface="Calibri" panose="020F0502020204030204" pitchFamily="34" charset="0"/>
                <a:cs typeface="Times New Roman" panose="02020603050405020304" pitchFamily="18" charset="0"/>
              </a:rPr>
              <a:t>0,6774 &gt; 0,05 por lo que no rechazo H0</a:t>
            </a:r>
            <a:endParaRPr lang="es-E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dirty="0">
                <a:latin typeface="Arial" panose="020B0604020202020204" pitchFamily="34" charset="0"/>
                <a:ea typeface="Calibri" panose="020F0502020204030204" pitchFamily="34" charset="0"/>
                <a:cs typeface="Times New Roman" panose="02020603050405020304" pitchFamily="18" charset="0"/>
              </a:rPr>
              <a:t>Entre la capacidad de crecimiento promedio de los </a:t>
            </a:r>
            <a:r>
              <a:rPr lang="es-ES" dirty="0" err="1">
                <a:latin typeface="Arial" panose="020B0604020202020204" pitchFamily="34" charset="0"/>
                <a:ea typeface="Calibri" panose="020F0502020204030204" pitchFamily="34" charset="0"/>
                <a:cs typeface="Times New Roman" panose="02020603050405020304" pitchFamily="18" charset="0"/>
              </a:rPr>
              <a:t>probióticos</a:t>
            </a:r>
            <a:r>
              <a:rPr lang="es-ES" dirty="0">
                <a:latin typeface="Arial" panose="020B0604020202020204" pitchFamily="34" charset="0"/>
                <a:ea typeface="Calibri" panose="020F0502020204030204" pitchFamily="34" charset="0"/>
                <a:cs typeface="Times New Roman" panose="02020603050405020304" pitchFamily="18" charset="0"/>
              </a:rPr>
              <a:t> no difieren debido al tipo de cepa.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9664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smtClean="0"/>
              <a:t>Conclusiones</a:t>
            </a:r>
            <a:endParaRPr lang="es-ES" dirty="0"/>
          </a:p>
        </p:txBody>
      </p:sp>
      <p:sp>
        <p:nvSpPr>
          <p:cNvPr id="3" name="2 Marcador de contenido"/>
          <p:cNvSpPr>
            <a:spLocks noGrp="1"/>
          </p:cNvSpPr>
          <p:nvPr>
            <p:ph idx="1"/>
          </p:nvPr>
        </p:nvSpPr>
        <p:spPr/>
        <p:txBody>
          <a:bodyPr/>
          <a:lstStyle/>
          <a:p>
            <a:r>
              <a:rPr lang="es-ES" dirty="0" smtClean="0"/>
              <a:t>Se pudo demostrar que en los dos probióticos estudiados, la capacidad de crecimiento no difiere. Por lo que ambos son de interés como alternativa al uso de los antibióticos promotores del crecimiento animal. </a:t>
            </a:r>
            <a:endParaRPr lang="es-ES" dirty="0"/>
          </a:p>
        </p:txBody>
      </p:sp>
    </p:spTree>
    <p:extLst>
      <p:ext uri="{BB962C8B-B14F-4D97-AF65-F5344CB8AC3E}">
        <p14:creationId xmlns:p14="http://schemas.microsoft.com/office/powerpoint/2010/main" val="1685666632"/>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96</TotalTime>
  <Words>463</Words>
  <Application>Microsoft Office PowerPoint</Application>
  <PresentationFormat>Personalizado</PresentationFormat>
  <Paragraphs>61</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Espiral</vt:lpstr>
      <vt:lpstr>Presentación de PowerPoint</vt:lpstr>
      <vt:lpstr>Presentación de PowerPoint</vt:lpstr>
      <vt:lpstr>Problema</vt:lpstr>
      <vt:lpstr>Clasificación de la variable:  cuantitativa continua </vt:lpstr>
      <vt:lpstr>Presentación de PowerPoint</vt:lpstr>
      <vt:lpstr>Presentación de PowerPoint</vt:lpstr>
      <vt:lpstr>Se estima con un 95% de confianza que la capacidad de crecimiento promedio de los probióticos en la cepa Lactobacillus oscila entre 6,88 cm y 8,53 cm y en la cepa Pediococcus está entre 7,65 mm y 8,58 mm a los 10 días. </vt:lpstr>
      <vt:lpstr>Presentación de PowerPoint</vt:lpstr>
      <vt:lpstr>Técnicas Paramétricas</vt:lpstr>
      <vt:lpstr>Conclusiones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arlenys.perez</dc:creator>
  <cp:lastModifiedBy>arleny</cp:lastModifiedBy>
  <cp:revision>9</cp:revision>
  <dcterms:created xsi:type="dcterms:W3CDTF">2020-11-20T17:20:31Z</dcterms:created>
  <dcterms:modified xsi:type="dcterms:W3CDTF">2020-11-23T00:23:31Z</dcterms:modified>
</cp:coreProperties>
</file>