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2"/>
  </p:notesMasterIdLst>
  <p:sldIdLst>
    <p:sldId id="256" r:id="rId2"/>
    <p:sldId id="282" r:id="rId3"/>
    <p:sldId id="287" r:id="rId4"/>
    <p:sldId id="283" r:id="rId5"/>
    <p:sldId id="286" r:id="rId6"/>
    <p:sldId id="284" r:id="rId7"/>
    <p:sldId id="285" r:id="rId8"/>
    <p:sldId id="258" r:id="rId9"/>
    <p:sldId id="260" r:id="rId10"/>
    <p:sldId id="261" r:id="rId11"/>
    <p:sldId id="262" r:id="rId12"/>
    <p:sldId id="271" r:id="rId13"/>
    <p:sldId id="272" r:id="rId14"/>
    <p:sldId id="274" r:id="rId15"/>
    <p:sldId id="273" r:id="rId16"/>
    <p:sldId id="275" r:id="rId17"/>
    <p:sldId id="263" r:id="rId18"/>
    <p:sldId id="276" r:id="rId19"/>
    <p:sldId id="277" r:id="rId20"/>
    <p:sldId id="278" r:id="rId21"/>
    <p:sldId id="279" r:id="rId22"/>
    <p:sldId id="280" r:id="rId23"/>
    <p:sldId id="281" r:id="rId24"/>
    <p:sldId id="264" r:id="rId25"/>
    <p:sldId id="265" r:id="rId26"/>
    <p:sldId id="266" r:id="rId27"/>
    <p:sldId id="267" r:id="rId28"/>
    <p:sldId id="268" r:id="rId29"/>
    <p:sldId id="269" r:id="rId30"/>
    <p:sldId id="270" r:id="rId31"/>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744" y="5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1D55F07-2C31-4FC0-B86A-1E4957487ED1}"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es-ES"/>
        </a:p>
      </dgm:t>
    </dgm:pt>
    <dgm:pt modelId="{C7603EB8-095A-434E-9A1D-BA6D30A78E80}">
      <dgm:prSet phldrT="[Texto]"/>
      <dgm:spPr>
        <a:solidFill>
          <a:schemeClr val="accent6">
            <a:lumMod val="60000"/>
            <a:lumOff val="40000"/>
          </a:schemeClr>
        </a:solidFill>
      </dgm:spPr>
      <dgm:t>
        <a:bodyPr/>
        <a:lstStyle/>
        <a:p>
          <a:r>
            <a:rPr lang="pt-BR" b="1" dirty="0" smtClean="0">
              <a:solidFill>
                <a:schemeClr val="tx1"/>
              </a:solidFill>
              <a:latin typeface="Arial" charset="0"/>
              <a:cs typeface="Arial" charset="0"/>
            </a:rPr>
            <a:t>La Estadística </a:t>
          </a:r>
        </a:p>
        <a:p>
          <a:r>
            <a:rPr lang="pt-BR" b="1" dirty="0" smtClean="0">
              <a:solidFill>
                <a:schemeClr val="tx1"/>
              </a:solidFill>
              <a:latin typeface="Arial" charset="0"/>
              <a:cs typeface="Arial" charset="0"/>
            </a:rPr>
            <a:t>es </a:t>
          </a:r>
          <a:r>
            <a:rPr lang="pt-BR" b="1" dirty="0" err="1" smtClean="0">
              <a:solidFill>
                <a:schemeClr val="tx1"/>
              </a:solidFill>
              <a:latin typeface="Arial" charset="0"/>
              <a:cs typeface="Arial" charset="0"/>
            </a:rPr>
            <a:t>la</a:t>
          </a:r>
          <a:r>
            <a:rPr lang="pt-BR" b="1" dirty="0" smtClean="0">
              <a:solidFill>
                <a:schemeClr val="tx1"/>
              </a:solidFill>
              <a:latin typeface="Arial" charset="0"/>
              <a:cs typeface="Arial" charset="0"/>
            </a:rPr>
            <a:t> </a:t>
          </a:r>
          <a:r>
            <a:rPr lang="pt-BR" b="1" dirty="0" err="1" smtClean="0">
              <a:solidFill>
                <a:schemeClr val="tx1"/>
              </a:solidFill>
              <a:latin typeface="Arial" charset="0"/>
              <a:cs typeface="Arial" charset="0"/>
            </a:rPr>
            <a:t>ciencia</a:t>
          </a:r>
          <a:r>
            <a:rPr lang="pt-BR" b="1" dirty="0" smtClean="0">
              <a:solidFill>
                <a:schemeClr val="tx1"/>
              </a:solidFill>
              <a:latin typeface="Arial" charset="0"/>
              <a:cs typeface="Arial" charset="0"/>
            </a:rPr>
            <a:t> de</a:t>
          </a:r>
          <a:endParaRPr lang="es-ES" dirty="0"/>
        </a:p>
      </dgm:t>
    </dgm:pt>
    <dgm:pt modelId="{1D990878-E750-41DB-9354-1A0C2266D717}" type="parTrans" cxnId="{B6415661-9711-4CBF-BD84-B11B7122DE4A}">
      <dgm:prSet/>
      <dgm:spPr/>
      <dgm:t>
        <a:bodyPr/>
        <a:lstStyle/>
        <a:p>
          <a:endParaRPr lang="es-ES"/>
        </a:p>
      </dgm:t>
    </dgm:pt>
    <dgm:pt modelId="{E1E54592-7B37-4568-A1F9-FB8DD1CA9263}" type="sibTrans" cxnId="{B6415661-9711-4CBF-BD84-B11B7122DE4A}">
      <dgm:prSet/>
      <dgm:spPr/>
      <dgm:t>
        <a:bodyPr/>
        <a:lstStyle/>
        <a:p>
          <a:endParaRPr lang="es-ES"/>
        </a:p>
      </dgm:t>
    </dgm:pt>
    <dgm:pt modelId="{A1ECFEC0-5107-4158-8FEA-8C51F849B537}">
      <dgm:prSet phldrT="[Texto]"/>
      <dgm:spPr>
        <a:solidFill>
          <a:schemeClr val="accent3">
            <a:lumMod val="60000"/>
            <a:lumOff val="40000"/>
          </a:schemeClr>
        </a:solidFill>
      </dgm:spPr>
      <dgm:t>
        <a:bodyPr/>
        <a:lstStyle/>
        <a:p>
          <a:r>
            <a:rPr lang="pt-BR" b="1" dirty="0" err="1" smtClean="0">
              <a:solidFill>
                <a:schemeClr val="tx1"/>
              </a:solidFill>
              <a:latin typeface="Arial" charset="0"/>
              <a:cs typeface="Arial" charset="0"/>
            </a:rPr>
            <a:t>Recolectar</a:t>
          </a:r>
          <a:endParaRPr lang="es-ES" dirty="0"/>
        </a:p>
      </dgm:t>
    </dgm:pt>
    <dgm:pt modelId="{DDE9A2E6-A9B4-4DF3-8C0E-3C422537C3DA}" type="parTrans" cxnId="{C17FBB37-07F0-4A43-AD5C-040CEA78ED6B}">
      <dgm:prSet/>
      <dgm:spPr/>
      <dgm:t>
        <a:bodyPr/>
        <a:lstStyle/>
        <a:p>
          <a:endParaRPr lang="es-ES"/>
        </a:p>
      </dgm:t>
    </dgm:pt>
    <dgm:pt modelId="{8CA17ABE-67A8-4FFD-BB3D-CD07B6813446}" type="sibTrans" cxnId="{C17FBB37-07F0-4A43-AD5C-040CEA78ED6B}">
      <dgm:prSet/>
      <dgm:spPr>
        <a:solidFill>
          <a:schemeClr val="accent3">
            <a:lumMod val="60000"/>
            <a:lumOff val="40000"/>
          </a:schemeClr>
        </a:solidFill>
      </dgm:spPr>
      <dgm:t>
        <a:bodyPr/>
        <a:lstStyle/>
        <a:p>
          <a:endParaRPr lang="es-ES"/>
        </a:p>
      </dgm:t>
    </dgm:pt>
    <dgm:pt modelId="{1B89AE06-BD4D-469C-A467-EB2DA0B95BEF}">
      <dgm:prSet phldrT="[Texto]"/>
      <dgm:spPr>
        <a:solidFill>
          <a:srgbClr val="92D050"/>
        </a:solidFill>
      </dgm:spPr>
      <dgm:t>
        <a:bodyPr/>
        <a:lstStyle/>
        <a:p>
          <a:r>
            <a:rPr lang="pt-BR" b="1" dirty="0" smtClean="0">
              <a:solidFill>
                <a:schemeClr val="tx1"/>
              </a:solidFill>
              <a:latin typeface="Arial" charset="0"/>
              <a:cs typeface="Arial" charset="0"/>
            </a:rPr>
            <a:t>Organizar</a:t>
          </a:r>
          <a:endParaRPr lang="es-ES" dirty="0"/>
        </a:p>
      </dgm:t>
    </dgm:pt>
    <dgm:pt modelId="{B40C9375-E689-43F9-A812-E96A7EC53A56}" type="parTrans" cxnId="{0DE106D2-2B7C-4B23-ABB2-3BE6DA0C1A8C}">
      <dgm:prSet/>
      <dgm:spPr/>
      <dgm:t>
        <a:bodyPr/>
        <a:lstStyle/>
        <a:p>
          <a:endParaRPr lang="es-ES"/>
        </a:p>
      </dgm:t>
    </dgm:pt>
    <dgm:pt modelId="{D4EF02F8-219F-40C7-A612-648C805C4657}" type="sibTrans" cxnId="{0DE106D2-2B7C-4B23-ABB2-3BE6DA0C1A8C}">
      <dgm:prSet/>
      <dgm:spPr>
        <a:solidFill>
          <a:srgbClr val="92D050"/>
        </a:solidFill>
      </dgm:spPr>
      <dgm:t>
        <a:bodyPr/>
        <a:lstStyle/>
        <a:p>
          <a:endParaRPr lang="es-ES"/>
        </a:p>
      </dgm:t>
    </dgm:pt>
    <dgm:pt modelId="{3C5B417A-C9CB-4281-B2AE-2FCF2405D5A1}">
      <dgm:prSet phldrT="[Texto]"/>
      <dgm:spPr>
        <a:solidFill>
          <a:schemeClr val="accent1">
            <a:lumMod val="60000"/>
            <a:lumOff val="40000"/>
          </a:schemeClr>
        </a:solidFill>
      </dgm:spPr>
      <dgm:t>
        <a:bodyPr/>
        <a:lstStyle/>
        <a:p>
          <a:r>
            <a:rPr lang="pt-BR" b="1" i="0" dirty="0" err="1" smtClean="0">
              <a:solidFill>
                <a:schemeClr val="tx1"/>
              </a:solidFill>
              <a:latin typeface="Arial" charset="0"/>
              <a:cs typeface="Arial" charset="0"/>
            </a:rPr>
            <a:t>Describir</a:t>
          </a:r>
          <a:endParaRPr lang="es-ES" dirty="0"/>
        </a:p>
      </dgm:t>
    </dgm:pt>
    <dgm:pt modelId="{E651FED4-5C3A-4CBB-87E3-BEFE8A360370}" type="parTrans" cxnId="{0331F4D3-9E68-4E99-91BA-990542887D71}">
      <dgm:prSet/>
      <dgm:spPr/>
      <dgm:t>
        <a:bodyPr/>
        <a:lstStyle/>
        <a:p>
          <a:endParaRPr lang="es-ES"/>
        </a:p>
      </dgm:t>
    </dgm:pt>
    <dgm:pt modelId="{BCBAE822-BC12-4661-9099-94AD9DCD4CE0}" type="sibTrans" cxnId="{0331F4D3-9E68-4E99-91BA-990542887D71}">
      <dgm:prSet/>
      <dgm:spPr>
        <a:solidFill>
          <a:schemeClr val="accent1">
            <a:lumMod val="60000"/>
            <a:lumOff val="40000"/>
          </a:schemeClr>
        </a:solidFill>
      </dgm:spPr>
      <dgm:t>
        <a:bodyPr/>
        <a:lstStyle/>
        <a:p>
          <a:endParaRPr lang="es-ES"/>
        </a:p>
      </dgm:t>
    </dgm:pt>
    <dgm:pt modelId="{8CDE0E64-6A07-4767-B7D5-3710BDC2B012}">
      <dgm:prSet/>
      <dgm:spPr>
        <a:solidFill>
          <a:schemeClr val="accent2">
            <a:lumMod val="60000"/>
            <a:lumOff val="40000"/>
          </a:schemeClr>
        </a:solidFill>
      </dgm:spPr>
      <dgm:t>
        <a:bodyPr/>
        <a:lstStyle/>
        <a:p>
          <a:r>
            <a:rPr lang="pt-BR" b="1" dirty="0" smtClean="0">
              <a:solidFill>
                <a:schemeClr val="tx1"/>
              </a:solidFill>
              <a:latin typeface="Arial" charset="0"/>
              <a:cs typeface="Arial" charset="0"/>
            </a:rPr>
            <a:t>Interpretar</a:t>
          </a:r>
          <a:endParaRPr lang="es-ES" b="1" dirty="0">
            <a:solidFill>
              <a:schemeClr val="tx1"/>
            </a:solidFill>
          </a:endParaRPr>
        </a:p>
      </dgm:t>
    </dgm:pt>
    <dgm:pt modelId="{F1D1178E-ADA8-47B9-9156-821A45EF5BF1}" type="parTrans" cxnId="{69A1A072-A120-43E5-A6C8-EE4BFFCB863E}">
      <dgm:prSet/>
      <dgm:spPr/>
      <dgm:t>
        <a:bodyPr/>
        <a:lstStyle/>
        <a:p>
          <a:endParaRPr lang="es-ES"/>
        </a:p>
      </dgm:t>
    </dgm:pt>
    <dgm:pt modelId="{4B864D59-7ECE-4F14-8A67-668245E453E1}" type="sibTrans" cxnId="{69A1A072-A120-43E5-A6C8-EE4BFFCB863E}">
      <dgm:prSet/>
      <dgm:spPr>
        <a:solidFill>
          <a:schemeClr val="accent2">
            <a:lumMod val="60000"/>
            <a:lumOff val="40000"/>
          </a:schemeClr>
        </a:solidFill>
      </dgm:spPr>
      <dgm:t>
        <a:bodyPr/>
        <a:lstStyle/>
        <a:p>
          <a:endParaRPr lang="es-ES"/>
        </a:p>
      </dgm:t>
    </dgm:pt>
    <dgm:pt modelId="{14F21584-F218-489D-907E-6371D93FD9E9}" type="pres">
      <dgm:prSet presAssocID="{41D55F07-2C31-4FC0-B86A-1E4957487ED1}" presName="Name0" presStyleCnt="0">
        <dgm:presLayoutVars>
          <dgm:chMax val="1"/>
          <dgm:dir/>
          <dgm:animLvl val="ctr"/>
          <dgm:resizeHandles val="exact"/>
        </dgm:presLayoutVars>
      </dgm:prSet>
      <dgm:spPr/>
      <dgm:t>
        <a:bodyPr/>
        <a:lstStyle/>
        <a:p>
          <a:endParaRPr lang="es-ES"/>
        </a:p>
      </dgm:t>
    </dgm:pt>
    <dgm:pt modelId="{28B7F41D-F028-453A-836A-2BC17345EC93}" type="pres">
      <dgm:prSet presAssocID="{C7603EB8-095A-434E-9A1D-BA6D30A78E80}" presName="centerShape" presStyleLbl="node0" presStyleIdx="0" presStyleCnt="1" custScaleX="136743" custScaleY="65171"/>
      <dgm:spPr/>
      <dgm:t>
        <a:bodyPr/>
        <a:lstStyle/>
        <a:p>
          <a:endParaRPr lang="es-ES"/>
        </a:p>
      </dgm:t>
    </dgm:pt>
    <dgm:pt modelId="{69702C82-8125-4705-B586-CA29D57395AA}" type="pres">
      <dgm:prSet presAssocID="{A1ECFEC0-5107-4158-8FEA-8C51F849B537}" presName="node" presStyleLbl="node1" presStyleIdx="0" presStyleCnt="4" custScaleX="136743" custScaleY="65171" custRadScaleRad="101828" custRadScaleInc="4997">
        <dgm:presLayoutVars>
          <dgm:bulletEnabled val="1"/>
        </dgm:presLayoutVars>
      </dgm:prSet>
      <dgm:spPr/>
      <dgm:t>
        <a:bodyPr/>
        <a:lstStyle/>
        <a:p>
          <a:endParaRPr lang="es-ES"/>
        </a:p>
      </dgm:t>
    </dgm:pt>
    <dgm:pt modelId="{FD3F8DFB-2672-49FF-915E-E5B41FE301EB}" type="pres">
      <dgm:prSet presAssocID="{A1ECFEC0-5107-4158-8FEA-8C51F849B537}" presName="dummy" presStyleCnt="0"/>
      <dgm:spPr/>
    </dgm:pt>
    <dgm:pt modelId="{F72D603D-C156-40F9-85AD-2927EA9CAD82}" type="pres">
      <dgm:prSet presAssocID="{8CA17ABE-67A8-4FFD-BB3D-CD07B6813446}" presName="sibTrans" presStyleLbl="sibTrans2D1" presStyleIdx="0" presStyleCnt="4"/>
      <dgm:spPr/>
      <dgm:t>
        <a:bodyPr/>
        <a:lstStyle/>
        <a:p>
          <a:endParaRPr lang="es-ES"/>
        </a:p>
      </dgm:t>
    </dgm:pt>
    <dgm:pt modelId="{EB8CD68C-BC76-4E0D-8129-8856AEB69285}" type="pres">
      <dgm:prSet presAssocID="{1B89AE06-BD4D-469C-A467-EB2DA0B95BEF}" presName="node" presStyleLbl="node1" presStyleIdx="1" presStyleCnt="4" custScaleX="136743" custScaleY="65171" custRadScaleRad="135834">
        <dgm:presLayoutVars>
          <dgm:bulletEnabled val="1"/>
        </dgm:presLayoutVars>
      </dgm:prSet>
      <dgm:spPr/>
      <dgm:t>
        <a:bodyPr/>
        <a:lstStyle/>
        <a:p>
          <a:endParaRPr lang="es-ES"/>
        </a:p>
      </dgm:t>
    </dgm:pt>
    <dgm:pt modelId="{42817825-3863-4875-885E-A263506FD95E}" type="pres">
      <dgm:prSet presAssocID="{1B89AE06-BD4D-469C-A467-EB2DA0B95BEF}" presName="dummy" presStyleCnt="0"/>
      <dgm:spPr/>
    </dgm:pt>
    <dgm:pt modelId="{B911FDCA-F3F6-4BB9-A264-3E084D56F770}" type="pres">
      <dgm:prSet presAssocID="{D4EF02F8-219F-40C7-A612-648C805C4657}" presName="sibTrans" presStyleLbl="sibTrans2D1" presStyleIdx="1" presStyleCnt="4"/>
      <dgm:spPr/>
      <dgm:t>
        <a:bodyPr/>
        <a:lstStyle/>
        <a:p>
          <a:endParaRPr lang="es-ES"/>
        </a:p>
      </dgm:t>
    </dgm:pt>
    <dgm:pt modelId="{B2030F6C-42C1-4912-8468-A672D621393D}" type="pres">
      <dgm:prSet presAssocID="{8CDE0E64-6A07-4767-B7D5-3710BDC2B012}" presName="node" presStyleLbl="node1" presStyleIdx="2" presStyleCnt="4" custScaleX="136743" custScaleY="65171" custRadScaleRad="115234">
        <dgm:presLayoutVars>
          <dgm:bulletEnabled val="1"/>
        </dgm:presLayoutVars>
      </dgm:prSet>
      <dgm:spPr/>
      <dgm:t>
        <a:bodyPr/>
        <a:lstStyle/>
        <a:p>
          <a:endParaRPr lang="es-ES"/>
        </a:p>
      </dgm:t>
    </dgm:pt>
    <dgm:pt modelId="{BC1DA6D9-7293-44FC-82BC-98D6266793ED}" type="pres">
      <dgm:prSet presAssocID="{8CDE0E64-6A07-4767-B7D5-3710BDC2B012}" presName="dummy" presStyleCnt="0"/>
      <dgm:spPr/>
    </dgm:pt>
    <dgm:pt modelId="{5FDBC420-1C8B-4B16-8525-8228D873A762}" type="pres">
      <dgm:prSet presAssocID="{4B864D59-7ECE-4F14-8A67-668245E453E1}" presName="sibTrans" presStyleLbl="sibTrans2D1" presStyleIdx="2" presStyleCnt="4"/>
      <dgm:spPr/>
      <dgm:t>
        <a:bodyPr/>
        <a:lstStyle/>
        <a:p>
          <a:endParaRPr lang="es-ES"/>
        </a:p>
      </dgm:t>
    </dgm:pt>
    <dgm:pt modelId="{993F0E78-A03E-4E7D-8A2E-CE42BAA5DC13}" type="pres">
      <dgm:prSet presAssocID="{3C5B417A-C9CB-4281-B2AE-2FCF2405D5A1}" presName="node" presStyleLbl="node1" presStyleIdx="3" presStyleCnt="4" custScaleX="136743" custScaleY="65171" custRadScaleRad="134559">
        <dgm:presLayoutVars>
          <dgm:bulletEnabled val="1"/>
        </dgm:presLayoutVars>
      </dgm:prSet>
      <dgm:spPr/>
      <dgm:t>
        <a:bodyPr/>
        <a:lstStyle/>
        <a:p>
          <a:endParaRPr lang="es-ES"/>
        </a:p>
      </dgm:t>
    </dgm:pt>
    <dgm:pt modelId="{CFA7B7FE-94CB-4CB5-A6CF-B7FA2E49CA44}" type="pres">
      <dgm:prSet presAssocID="{3C5B417A-C9CB-4281-B2AE-2FCF2405D5A1}" presName="dummy" presStyleCnt="0"/>
      <dgm:spPr/>
    </dgm:pt>
    <dgm:pt modelId="{7B2DE550-041F-4E98-9E2B-9D183DFF1DB7}" type="pres">
      <dgm:prSet presAssocID="{BCBAE822-BC12-4661-9099-94AD9DCD4CE0}" presName="sibTrans" presStyleLbl="sibTrans2D1" presStyleIdx="3" presStyleCnt="4"/>
      <dgm:spPr/>
      <dgm:t>
        <a:bodyPr/>
        <a:lstStyle/>
        <a:p>
          <a:endParaRPr lang="es-ES"/>
        </a:p>
      </dgm:t>
    </dgm:pt>
  </dgm:ptLst>
  <dgm:cxnLst>
    <dgm:cxn modelId="{0DE106D2-2B7C-4B23-ABB2-3BE6DA0C1A8C}" srcId="{C7603EB8-095A-434E-9A1D-BA6D30A78E80}" destId="{1B89AE06-BD4D-469C-A467-EB2DA0B95BEF}" srcOrd="1" destOrd="0" parTransId="{B40C9375-E689-43F9-A812-E96A7EC53A56}" sibTransId="{D4EF02F8-219F-40C7-A612-648C805C4657}"/>
    <dgm:cxn modelId="{75F13177-B6B3-4688-BAEE-238A1DABE81F}" type="presOf" srcId="{A1ECFEC0-5107-4158-8FEA-8C51F849B537}" destId="{69702C82-8125-4705-B586-CA29D57395AA}" srcOrd="0" destOrd="0" presId="urn:microsoft.com/office/officeart/2005/8/layout/radial6"/>
    <dgm:cxn modelId="{B6415661-9711-4CBF-BD84-B11B7122DE4A}" srcId="{41D55F07-2C31-4FC0-B86A-1E4957487ED1}" destId="{C7603EB8-095A-434E-9A1D-BA6D30A78E80}" srcOrd="0" destOrd="0" parTransId="{1D990878-E750-41DB-9354-1A0C2266D717}" sibTransId="{E1E54592-7B37-4568-A1F9-FB8DD1CA9263}"/>
    <dgm:cxn modelId="{88775C7F-F8AE-4B40-85DE-C0893666F264}" type="presOf" srcId="{4B864D59-7ECE-4F14-8A67-668245E453E1}" destId="{5FDBC420-1C8B-4B16-8525-8228D873A762}" srcOrd="0" destOrd="0" presId="urn:microsoft.com/office/officeart/2005/8/layout/radial6"/>
    <dgm:cxn modelId="{C8A2C1F0-EBBD-41ED-A53B-E46F44ED9939}" type="presOf" srcId="{3C5B417A-C9CB-4281-B2AE-2FCF2405D5A1}" destId="{993F0E78-A03E-4E7D-8A2E-CE42BAA5DC13}" srcOrd="0" destOrd="0" presId="urn:microsoft.com/office/officeart/2005/8/layout/radial6"/>
    <dgm:cxn modelId="{C17FBB37-07F0-4A43-AD5C-040CEA78ED6B}" srcId="{C7603EB8-095A-434E-9A1D-BA6D30A78E80}" destId="{A1ECFEC0-5107-4158-8FEA-8C51F849B537}" srcOrd="0" destOrd="0" parTransId="{DDE9A2E6-A9B4-4DF3-8C0E-3C422537C3DA}" sibTransId="{8CA17ABE-67A8-4FFD-BB3D-CD07B6813446}"/>
    <dgm:cxn modelId="{AB550B27-205D-45CE-8FAD-54C7FB5FF466}" type="presOf" srcId="{1B89AE06-BD4D-469C-A467-EB2DA0B95BEF}" destId="{EB8CD68C-BC76-4E0D-8129-8856AEB69285}" srcOrd="0" destOrd="0" presId="urn:microsoft.com/office/officeart/2005/8/layout/radial6"/>
    <dgm:cxn modelId="{BF7D138E-41C5-4111-85F9-41BDDDB262D9}" type="presOf" srcId="{BCBAE822-BC12-4661-9099-94AD9DCD4CE0}" destId="{7B2DE550-041F-4E98-9E2B-9D183DFF1DB7}" srcOrd="0" destOrd="0" presId="urn:microsoft.com/office/officeart/2005/8/layout/radial6"/>
    <dgm:cxn modelId="{0331F4D3-9E68-4E99-91BA-990542887D71}" srcId="{C7603EB8-095A-434E-9A1D-BA6D30A78E80}" destId="{3C5B417A-C9CB-4281-B2AE-2FCF2405D5A1}" srcOrd="3" destOrd="0" parTransId="{E651FED4-5C3A-4CBB-87E3-BEFE8A360370}" sibTransId="{BCBAE822-BC12-4661-9099-94AD9DCD4CE0}"/>
    <dgm:cxn modelId="{45CDC46A-1A12-4857-957D-30C9E8EA8775}" type="presOf" srcId="{D4EF02F8-219F-40C7-A612-648C805C4657}" destId="{B911FDCA-F3F6-4BB9-A264-3E084D56F770}" srcOrd="0" destOrd="0" presId="urn:microsoft.com/office/officeart/2005/8/layout/radial6"/>
    <dgm:cxn modelId="{69A1A072-A120-43E5-A6C8-EE4BFFCB863E}" srcId="{C7603EB8-095A-434E-9A1D-BA6D30A78E80}" destId="{8CDE0E64-6A07-4767-B7D5-3710BDC2B012}" srcOrd="2" destOrd="0" parTransId="{F1D1178E-ADA8-47B9-9156-821A45EF5BF1}" sibTransId="{4B864D59-7ECE-4F14-8A67-668245E453E1}"/>
    <dgm:cxn modelId="{77D18546-084A-45E6-B7A6-09A5D8936406}" type="presOf" srcId="{41D55F07-2C31-4FC0-B86A-1E4957487ED1}" destId="{14F21584-F218-489D-907E-6371D93FD9E9}" srcOrd="0" destOrd="0" presId="urn:microsoft.com/office/officeart/2005/8/layout/radial6"/>
    <dgm:cxn modelId="{2C360B3E-75A1-456A-8CE6-3ACB677A2088}" type="presOf" srcId="{8CA17ABE-67A8-4FFD-BB3D-CD07B6813446}" destId="{F72D603D-C156-40F9-85AD-2927EA9CAD82}" srcOrd="0" destOrd="0" presId="urn:microsoft.com/office/officeart/2005/8/layout/radial6"/>
    <dgm:cxn modelId="{475F2DE2-54C1-4A15-BECD-9531D43F3F4D}" type="presOf" srcId="{C7603EB8-095A-434E-9A1D-BA6D30A78E80}" destId="{28B7F41D-F028-453A-836A-2BC17345EC93}" srcOrd="0" destOrd="0" presId="urn:microsoft.com/office/officeart/2005/8/layout/radial6"/>
    <dgm:cxn modelId="{5CB171D0-CF4F-4BBB-8A45-2805CD18114A}" type="presOf" srcId="{8CDE0E64-6A07-4767-B7D5-3710BDC2B012}" destId="{B2030F6C-42C1-4912-8468-A672D621393D}" srcOrd="0" destOrd="0" presId="urn:microsoft.com/office/officeart/2005/8/layout/radial6"/>
    <dgm:cxn modelId="{A8B70CC5-1BB3-4285-8E57-303D9F49BE1A}" type="presParOf" srcId="{14F21584-F218-489D-907E-6371D93FD9E9}" destId="{28B7F41D-F028-453A-836A-2BC17345EC93}" srcOrd="0" destOrd="0" presId="urn:microsoft.com/office/officeart/2005/8/layout/radial6"/>
    <dgm:cxn modelId="{B0D6D3F2-0AF9-4693-9725-28931922436C}" type="presParOf" srcId="{14F21584-F218-489D-907E-6371D93FD9E9}" destId="{69702C82-8125-4705-B586-CA29D57395AA}" srcOrd="1" destOrd="0" presId="urn:microsoft.com/office/officeart/2005/8/layout/radial6"/>
    <dgm:cxn modelId="{A5F90D39-8154-44EE-8568-3F420DCDF459}" type="presParOf" srcId="{14F21584-F218-489D-907E-6371D93FD9E9}" destId="{FD3F8DFB-2672-49FF-915E-E5B41FE301EB}" srcOrd="2" destOrd="0" presId="urn:microsoft.com/office/officeart/2005/8/layout/radial6"/>
    <dgm:cxn modelId="{B935AD14-3022-4979-BDE5-F324107118AC}" type="presParOf" srcId="{14F21584-F218-489D-907E-6371D93FD9E9}" destId="{F72D603D-C156-40F9-85AD-2927EA9CAD82}" srcOrd="3" destOrd="0" presId="urn:microsoft.com/office/officeart/2005/8/layout/radial6"/>
    <dgm:cxn modelId="{D7BFB658-686A-4AFE-9380-B019B45FC1D6}" type="presParOf" srcId="{14F21584-F218-489D-907E-6371D93FD9E9}" destId="{EB8CD68C-BC76-4E0D-8129-8856AEB69285}" srcOrd="4" destOrd="0" presId="urn:microsoft.com/office/officeart/2005/8/layout/radial6"/>
    <dgm:cxn modelId="{2AE625F8-03B6-4192-8D32-8B62EE4DEF83}" type="presParOf" srcId="{14F21584-F218-489D-907E-6371D93FD9E9}" destId="{42817825-3863-4875-885E-A263506FD95E}" srcOrd="5" destOrd="0" presId="urn:microsoft.com/office/officeart/2005/8/layout/radial6"/>
    <dgm:cxn modelId="{B913351F-E643-4538-BF53-B9D16CA36C10}" type="presParOf" srcId="{14F21584-F218-489D-907E-6371D93FD9E9}" destId="{B911FDCA-F3F6-4BB9-A264-3E084D56F770}" srcOrd="6" destOrd="0" presId="urn:microsoft.com/office/officeart/2005/8/layout/radial6"/>
    <dgm:cxn modelId="{EFD41FCA-7BEE-4E87-B3D4-1AB63888C3D8}" type="presParOf" srcId="{14F21584-F218-489D-907E-6371D93FD9E9}" destId="{B2030F6C-42C1-4912-8468-A672D621393D}" srcOrd="7" destOrd="0" presId="urn:microsoft.com/office/officeart/2005/8/layout/radial6"/>
    <dgm:cxn modelId="{CB12433C-92BF-456F-9FEA-F302BA9D2FF9}" type="presParOf" srcId="{14F21584-F218-489D-907E-6371D93FD9E9}" destId="{BC1DA6D9-7293-44FC-82BC-98D6266793ED}" srcOrd="8" destOrd="0" presId="urn:microsoft.com/office/officeart/2005/8/layout/radial6"/>
    <dgm:cxn modelId="{79E06886-4D6F-4399-80EB-90D6ACE8372C}" type="presParOf" srcId="{14F21584-F218-489D-907E-6371D93FD9E9}" destId="{5FDBC420-1C8B-4B16-8525-8228D873A762}" srcOrd="9" destOrd="0" presId="urn:microsoft.com/office/officeart/2005/8/layout/radial6"/>
    <dgm:cxn modelId="{D87E5AE1-BCD1-4908-91A0-4DA0FC9CF12E}" type="presParOf" srcId="{14F21584-F218-489D-907E-6371D93FD9E9}" destId="{993F0E78-A03E-4E7D-8A2E-CE42BAA5DC13}" srcOrd="10" destOrd="0" presId="urn:microsoft.com/office/officeart/2005/8/layout/radial6"/>
    <dgm:cxn modelId="{4445F720-AB47-4E17-8F3A-356E91DB7AC2}" type="presParOf" srcId="{14F21584-F218-489D-907E-6371D93FD9E9}" destId="{CFA7B7FE-94CB-4CB5-A6CF-B7FA2E49CA44}" srcOrd="11" destOrd="0" presId="urn:microsoft.com/office/officeart/2005/8/layout/radial6"/>
    <dgm:cxn modelId="{86F0FEF2-23A1-4E5E-9481-3DF274A6CA4B}" type="presParOf" srcId="{14F21584-F218-489D-907E-6371D93FD9E9}" destId="{7B2DE550-041F-4E98-9E2B-9D183DFF1DB7}" srcOrd="12"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611A910-6AE4-48EF-8AE2-0AA478A9399F}"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s-ES"/>
        </a:p>
      </dgm:t>
    </dgm:pt>
    <dgm:pt modelId="{67DD2A2D-22B7-4513-A3D6-55E5CBE4878C}">
      <dgm:prSet phldrT="[Texto]" custT="1"/>
      <dgm:spPr/>
      <dgm:t>
        <a:bodyPr/>
        <a:lstStyle/>
        <a:p>
          <a:r>
            <a:rPr lang="es-ES" sz="2000" b="1" dirty="0" smtClean="0">
              <a:solidFill>
                <a:schemeClr val="tx1"/>
              </a:solidFill>
              <a:latin typeface="Arial" panose="020B0604020202020204" pitchFamily="34" charset="0"/>
              <a:cs typeface="Arial" panose="020B0604020202020204" pitchFamily="34" charset="0"/>
            </a:rPr>
            <a:t>INTRODUCCIÓN</a:t>
          </a:r>
          <a:endParaRPr lang="es-ES" sz="2000" b="1" dirty="0">
            <a:latin typeface="Arial" panose="020B0604020202020204" pitchFamily="34" charset="0"/>
            <a:cs typeface="Arial" panose="020B0604020202020204" pitchFamily="34" charset="0"/>
          </a:endParaRPr>
        </a:p>
      </dgm:t>
    </dgm:pt>
    <dgm:pt modelId="{33464071-CA55-4D63-B39D-629CDD3F3BFB}" type="parTrans" cxnId="{FDABB5C1-A14E-4342-BDAF-913630D69BCC}">
      <dgm:prSet/>
      <dgm:spPr/>
      <dgm:t>
        <a:bodyPr/>
        <a:lstStyle/>
        <a:p>
          <a:endParaRPr lang="es-ES"/>
        </a:p>
      </dgm:t>
    </dgm:pt>
    <dgm:pt modelId="{82B10F5E-DC11-4247-848D-2617184E6FBB}" type="sibTrans" cxnId="{FDABB5C1-A14E-4342-BDAF-913630D69BCC}">
      <dgm:prSet/>
      <dgm:spPr/>
      <dgm:t>
        <a:bodyPr/>
        <a:lstStyle/>
        <a:p>
          <a:endParaRPr lang="es-ES"/>
        </a:p>
      </dgm:t>
    </dgm:pt>
    <dgm:pt modelId="{00190815-3E68-419A-8598-15CBFDF96C22}">
      <dgm:prSet phldrT="[Texto]" custT="1"/>
      <dgm:spPr/>
      <dgm:t>
        <a:bodyPr/>
        <a:lstStyle/>
        <a:p>
          <a:r>
            <a:rPr lang="es-ES" sz="2000" b="1" dirty="0" smtClean="0">
              <a:latin typeface="Arial" panose="020B0604020202020204" pitchFamily="34" charset="0"/>
              <a:cs typeface="Arial" panose="020B0604020202020204" pitchFamily="34" charset="0"/>
            </a:rPr>
            <a:t>Antecedentes</a:t>
          </a:r>
          <a:endParaRPr lang="es-ES" sz="2000" b="1" dirty="0">
            <a:latin typeface="Arial" panose="020B0604020202020204" pitchFamily="34" charset="0"/>
            <a:cs typeface="Arial" panose="020B0604020202020204" pitchFamily="34" charset="0"/>
          </a:endParaRPr>
        </a:p>
      </dgm:t>
    </dgm:pt>
    <dgm:pt modelId="{C0BE15C9-83D4-45F3-B981-6B51189881CE}" type="parTrans" cxnId="{97C17B58-E2C6-452B-9071-88EDD4B4D2BD}">
      <dgm:prSet/>
      <dgm:spPr/>
      <dgm:t>
        <a:bodyPr/>
        <a:lstStyle/>
        <a:p>
          <a:endParaRPr lang="es-ES"/>
        </a:p>
      </dgm:t>
    </dgm:pt>
    <dgm:pt modelId="{F0D3BD0A-66CD-42C3-995B-5FDDF7A40529}" type="sibTrans" cxnId="{97C17B58-E2C6-452B-9071-88EDD4B4D2BD}">
      <dgm:prSet/>
      <dgm:spPr/>
      <dgm:t>
        <a:bodyPr/>
        <a:lstStyle/>
        <a:p>
          <a:endParaRPr lang="es-ES"/>
        </a:p>
      </dgm:t>
    </dgm:pt>
    <dgm:pt modelId="{9820FD90-AD1B-4A8A-9A05-523351ED3C54}">
      <dgm:prSet phldrT="[Texto]" custT="1"/>
      <dgm:spPr/>
      <dgm:t>
        <a:bodyPr/>
        <a:lstStyle/>
        <a:p>
          <a:r>
            <a:rPr lang="es-ES" sz="2000" b="1" dirty="0" smtClean="0">
              <a:latin typeface="Arial" panose="020B0604020202020204" pitchFamily="34" charset="0"/>
              <a:cs typeface="Arial" panose="020B0604020202020204" pitchFamily="34" charset="0"/>
            </a:rPr>
            <a:t>Objetivo</a:t>
          </a:r>
          <a:endParaRPr lang="es-ES" sz="2000" b="1" dirty="0">
            <a:latin typeface="Arial" panose="020B0604020202020204" pitchFamily="34" charset="0"/>
            <a:cs typeface="Arial" panose="020B0604020202020204" pitchFamily="34" charset="0"/>
          </a:endParaRPr>
        </a:p>
      </dgm:t>
    </dgm:pt>
    <dgm:pt modelId="{F56F7AED-B4F6-4381-8E64-6EF9388F84B7}" type="parTrans" cxnId="{38562432-FD66-4764-8074-023926997BD9}">
      <dgm:prSet/>
      <dgm:spPr/>
      <dgm:t>
        <a:bodyPr/>
        <a:lstStyle/>
        <a:p>
          <a:endParaRPr lang="es-ES"/>
        </a:p>
      </dgm:t>
    </dgm:pt>
    <dgm:pt modelId="{FF2C7EB2-6553-4484-B50B-C325D44ADE1B}" type="sibTrans" cxnId="{38562432-FD66-4764-8074-023926997BD9}">
      <dgm:prSet/>
      <dgm:spPr/>
      <dgm:t>
        <a:bodyPr/>
        <a:lstStyle/>
        <a:p>
          <a:endParaRPr lang="es-ES"/>
        </a:p>
      </dgm:t>
    </dgm:pt>
    <dgm:pt modelId="{510A09BA-98E4-4325-AA27-C95830521B0A}">
      <dgm:prSet phldrT="[Texto]" custT="1"/>
      <dgm:spPr/>
      <dgm:t>
        <a:bodyPr/>
        <a:lstStyle/>
        <a:p>
          <a:r>
            <a:rPr lang="es-ES" sz="2000" b="1" dirty="0" smtClean="0">
              <a:solidFill>
                <a:schemeClr val="tx1"/>
              </a:solidFill>
              <a:latin typeface="Arial" panose="020B0604020202020204" pitchFamily="34" charset="0"/>
              <a:cs typeface="Arial" panose="020B0604020202020204" pitchFamily="34" charset="0"/>
            </a:rPr>
            <a:t>MATERIALES Y MÉTODOS</a:t>
          </a:r>
          <a:endParaRPr lang="es-ES" sz="2000" b="1" dirty="0">
            <a:solidFill>
              <a:schemeClr val="tx1"/>
            </a:solidFill>
            <a:latin typeface="Arial" panose="020B0604020202020204" pitchFamily="34" charset="0"/>
            <a:cs typeface="Arial" panose="020B0604020202020204" pitchFamily="34" charset="0"/>
          </a:endParaRPr>
        </a:p>
      </dgm:t>
    </dgm:pt>
    <dgm:pt modelId="{9A51749D-35A8-45D9-9D73-C3570C2F15BA}" type="parTrans" cxnId="{BA9E3CA3-106A-4F23-8E1F-C75E8A3A79AF}">
      <dgm:prSet/>
      <dgm:spPr/>
      <dgm:t>
        <a:bodyPr/>
        <a:lstStyle/>
        <a:p>
          <a:endParaRPr lang="es-ES"/>
        </a:p>
      </dgm:t>
    </dgm:pt>
    <dgm:pt modelId="{019CD32A-C94C-4174-866F-109B112D6284}" type="sibTrans" cxnId="{BA9E3CA3-106A-4F23-8E1F-C75E8A3A79AF}">
      <dgm:prSet/>
      <dgm:spPr/>
      <dgm:t>
        <a:bodyPr/>
        <a:lstStyle/>
        <a:p>
          <a:endParaRPr lang="es-ES"/>
        </a:p>
      </dgm:t>
    </dgm:pt>
    <dgm:pt modelId="{7FFC2211-6A29-4CCD-B0E0-E817F1E77932}">
      <dgm:prSet phldrT="[Texto]" custT="1"/>
      <dgm:spPr/>
      <dgm:t>
        <a:bodyPr/>
        <a:lstStyle/>
        <a:p>
          <a:r>
            <a:rPr lang="es-ES" sz="1800" b="1" dirty="0" smtClean="0">
              <a:latin typeface="Arial" panose="020B0604020202020204" pitchFamily="34" charset="0"/>
              <a:cs typeface="Arial" panose="020B0604020202020204" pitchFamily="34" charset="0"/>
            </a:rPr>
            <a:t>Descripción investigación </a:t>
          </a:r>
          <a:endParaRPr lang="es-ES" sz="1800" b="1" dirty="0">
            <a:latin typeface="Arial" panose="020B0604020202020204" pitchFamily="34" charset="0"/>
            <a:cs typeface="Arial" panose="020B0604020202020204" pitchFamily="34" charset="0"/>
          </a:endParaRPr>
        </a:p>
      </dgm:t>
    </dgm:pt>
    <dgm:pt modelId="{D4F29FBD-2E26-46B0-A777-8749236391BD}" type="parTrans" cxnId="{ED059D72-3217-4CEE-84EA-34DC27B9A8B0}">
      <dgm:prSet/>
      <dgm:spPr/>
      <dgm:t>
        <a:bodyPr/>
        <a:lstStyle/>
        <a:p>
          <a:endParaRPr lang="es-ES"/>
        </a:p>
      </dgm:t>
    </dgm:pt>
    <dgm:pt modelId="{BDAB42B1-822E-4B73-B90C-E41BAC4A8192}" type="sibTrans" cxnId="{ED059D72-3217-4CEE-84EA-34DC27B9A8B0}">
      <dgm:prSet/>
      <dgm:spPr/>
      <dgm:t>
        <a:bodyPr/>
        <a:lstStyle/>
        <a:p>
          <a:endParaRPr lang="es-ES"/>
        </a:p>
      </dgm:t>
    </dgm:pt>
    <dgm:pt modelId="{5D6441CD-A686-4004-B228-DC8729D96043}">
      <dgm:prSet phldrT="[Texto]" custT="1"/>
      <dgm:spPr/>
      <dgm:t>
        <a:bodyPr/>
        <a:lstStyle/>
        <a:p>
          <a:r>
            <a:rPr lang="es-ES" sz="1800" b="1" dirty="0" smtClean="0">
              <a:latin typeface="Arial" panose="020B0604020202020204" pitchFamily="34" charset="0"/>
              <a:cs typeface="Arial" panose="020B0604020202020204" pitchFamily="34" charset="0"/>
            </a:rPr>
            <a:t>Métodos estadísticos </a:t>
          </a:r>
          <a:endParaRPr lang="es-ES" sz="1800" b="1" dirty="0">
            <a:latin typeface="Arial" panose="020B0604020202020204" pitchFamily="34" charset="0"/>
            <a:cs typeface="Arial" panose="020B0604020202020204" pitchFamily="34" charset="0"/>
          </a:endParaRPr>
        </a:p>
      </dgm:t>
    </dgm:pt>
    <dgm:pt modelId="{75DC63B5-92D5-482B-9D80-4B387CDA12BB}" type="parTrans" cxnId="{60E133D7-4194-4281-B687-73223508F669}">
      <dgm:prSet/>
      <dgm:spPr/>
      <dgm:t>
        <a:bodyPr/>
        <a:lstStyle/>
        <a:p>
          <a:endParaRPr lang="es-ES"/>
        </a:p>
      </dgm:t>
    </dgm:pt>
    <dgm:pt modelId="{6229C345-3BC3-4499-AFE4-5DC3BB1642EF}" type="sibTrans" cxnId="{60E133D7-4194-4281-B687-73223508F669}">
      <dgm:prSet/>
      <dgm:spPr/>
      <dgm:t>
        <a:bodyPr/>
        <a:lstStyle/>
        <a:p>
          <a:endParaRPr lang="es-ES"/>
        </a:p>
      </dgm:t>
    </dgm:pt>
    <dgm:pt modelId="{ACBC150B-3499-4F54-AC3B-D299976F2CE8}">
      <dgm:prSet phldrT="[Texto]" custT="1"/>
      <dgm:spPr/>
      <dgm:t>
        <a:bodyPr/>
        <a:lstStyle/>
        <a:p>
          <a:r>
            <a:rPr lang="es-ES" sz="2000" b="1" dirty="0" smtClean="0">
              <a:solidFill>
                <a:schemeClr val="tx1"/>
              </a:solidFill>
              <a:latin typeface="Arial" panose="020B0604020202020204" pitchFamily="34" charset="0"/>
              <a:cs typeface="Arial" panose="020B0604020202020204" pitchFamily="34" charset="0"/>
            </a:rPr>
            <a:t>RESULTADOS Y DISCUSIÓN</a:t>
          </a:r>
          <a:endParaRPr lang="es-ES" sz="2000" b="1" dirty="0">
            <a:solidFill>
              <a:schemeClr val="tx1"/>
            </a:solidFill>
            <a:latin typeface="Arial" panose="020B0604020202020204" pitchFamily="34" charset="0"/>
            <a:cs typeface="Arial" panose="020B0604020202020204" pitchFamily="34" charset="0"/>
          </a:endParaRPr>
        </a:p>
      </dgm:t>
    </dgm:pt>
    <dgm:pt modelId="{B5E355BF-9C2D-4CCA-92B9-434FB3628C9E}" type="parTrans" cxnId="{00E6A417-A3C3-41EB-8C52-62312F45265A}">
      <dgm:prSet/>
      <dgm:spPr/>
      <dgm:t>
        <a:bodyPr/>
        <a:lstStyle/>
        <a:p>
          <a:endParaRPr lang="es-ES"/>
        </a:p>
      </dgm:t>
    </dgm:pt>
    <dgm:pt modelId="{679F4A7A-5E5B-4F5C-948B-D14533F82DE8}" type="sibTrans" cxnId="{00E6A417-A3C3-41EB-8C52-62312F45265A}">
      <dgm:prSet/>
      <dgm:spPr/>
      <dgm:t>
        <a:bodyPr/>
        <a:lstStyle/>
        <a:p>
          <a:endParaRPr lang="es-ES"/>
        </a:p>
      </dgm:t>
    </dgm:pt>
    <dgm:pt modelId="{1D7F8F23-DBF3-46D6-8D2C-40180DDDE535}">
      <dgm:prSet phldrT="[Texto]" custT="1"/>
      <dgm:spPr/>
      <dgm:t>
        <a:bodyPr/>
        <a:lstStyle/>
        <a:p>
          <a:r>
            <a:rPr lang="es-ES" sz="1800" b="1" dirty="0" smtClean="0">
              <a:latin typeface="Arial" panose="020B0604020202020204" pitchFamily="34" charset="0"/>
              <a:cs typeface="Arial" panose="020B0604020202020204" pitchFamily="34" charset="0"/>
            </a:rPr>
            <a:t>Descripción y discusión de los resultados </a:t>
          </a:r>
          <a:endParaRPr lang="es-ES" sz="1800" b="1" dirty="0">
            <a:latin typeface="Arial" panose="020B0604020202020204" pitchFamily="34" charset="0"/>
            <a:cs typeface="Arial" panose="020B0604020202020204" pitchFamily="34" charset="0"/>
          </a:endParaRPr>
        </a:p>
      </dgm:t>
    </dgm:pt>
    <dgm:pt modelId="{17845B21-0FDA-46AD-B0F8-C2860AFBD3B9}" type="parTrans" cxnId="{86B826EE-01F4-4855-A884-2E94E6685127}">
      <dgm:prSet/>
      <dgm:spPr/>
      <dgm:t>
        <a:bodyPr/>
        <a:lstStyle/>
        <a:p>
          <a:endParaRPr lang="es-ES"/>
        </a:p>
      </dgm:t>
    </dgm:pt>
    <dgm:pt modelId="{AD53055F-D982-4416-B8FF-30B46FD3FA66}" type="sibTrans" cxnId="{86B826EE-01F4-4855-A884-2E94E6685127}">
      <dgm:prSet/>
      <dgm:spPr/>
      <dgm:t>
        <a:bodyPr/>
        <a:lstStyle/>
        <a:p>
          <a:endParaRPr lang="es-ES"/>
        </a:p>
      </dgm:t>
    </dgm:pt>
    <dgm:pt modelId="{6397FAC8-25B3-40B2-B09F-3AAE89233482}">
      <dgm:prSet phldrT="[Texto]" custT="1"/>
      <dgm:spPr/>
      <dgm:t>
        <a:bodyPr/>
        <a:lstStyle/>
        <a:p>
          <a:r>
            <a:rPr lang="es-ES" sz="2000" b="1" dirty="0" smtClean="0">
              <a:latin typeface="Arial" panose="020B0604020202020204" pitchFamily="34" charset="0"/>
              <a:cs typeface="Arial" panose="020B0604020202020204" pitchFamily="34" charset="0"/>
            </a:rPr>
            <a:t>Conclusiones</a:t>
          </a:r>
          <a:endParaRPr lang="es-ES" sz="2000" b="1" dirty="0">
            <a:latin typeface="Arial" panose="020B0604020202020204" pitchFamily="34" charset="0"/>
            <a:cs typeface="Arial" panose="020B0604020202020204" pitchFamily="34" charset="0"/>
          </a:endParaRPr>
        </a:p>
      </dgm:t>
    </dgm:pt>
    <dgm:pt modelId="{F0EBA5EE-A203-4865-AB69-D2188BD64BC9}" type="parTrans" cxnId="{CFB52B8E-B7F6-460D-9260-D571E151A965}">
      <dgm:prSet/>
      <dgm:spPr/>
      <dgm:t>
        <a:bodyPr/>
        <a:lstStyle/>
        <a:p>
          <a:endParaRPr lang="es-ES"/>
        </a:p>
      </dgm:t>
    </dgm:pt>
    <dgm:pt modelId="{BE971D10-91BE-4916-848D-3DD730431CEB}" type="sibTrans" cxnId="{CFB52B8E-B7F6-460D-9260-D571E151A965}">
      <dgm:prSet/>
      <dgm:spPr/>
      <dgm:t>
        <a:bodyPr/>
        <a:lstStyle/>
        <a:p>
          <a:endParaRPr lang="es-ES"/>
        </a:p>
      </dgm:t>
    </dgm:pt>
    <dgm:pt modelId="{89338F0D-DAC7-40E4-9C32-399B0494B439}">
      <dgm:prSet phldrT="[Texto]" custT="1"/>
      <dgm:spPr/>
      <dgm:t>
        <a:bodyPr/>
        <a:lstStyle/>
        <a:p>
          <a:r>
            <a:rPr lang="es-ES" sz="2000" b="1" dirty="0" smtClean="0">
              <a:solidFill>
                <a:schemeClr val="tx1"/>
              </a:solidFill>
              <a:latin typeface="Arial" panose="020B0604020202020204" pitchFamily="34" charset="0"/>
              <a:cs typeface="Arial" panose="020B0604020202020204" pitchFamily="34" charset="0"/>
            </a:rPr>
            <a:t>BIBLIOGRAFÍA</a:t>
          </a:r>
          <a:endParaRPr lang="es-ES" sz="2000" b="1" dirty="0">
            <a:solidFill>
              <a:schemeClr val="tx1"/>
            </a:solidFill>
            <a:latin typeface="Arial" panose="020B0604020202020204" pitchFamily="34" charset="0"/>
            <a:cs typeface="Arial" panose="020B0604020202020204" pitchFamily="34" charset="0"/>
          </a:endParaRPr>
        </a:p>
      </dgm:t>
    </dgm:pt>
    <dgm:pt modelId="{E9AAC134-37E4-43E8-AC2A-14FB1CD1FE39}" type="parTrans" cxnId="{F8DB8974-C5B5-4EAC-8F2E-AA9EC171546D}">
      <dgm:prSet/>
      <dgm:spPr/>
      <dgm:t>
        <a:bodyPr/>
        <a:lstStyle/>
        <a:p>
          <a:endParaRPr lang="es-ES"/>
        </a:p>
      </dgm:t>
    </dgm:pt>
    <dgm:pt modelId="{F1A3E49E-66C2-47C5-8ED0-40B51B6EA04F}" type="sibTrans" cxnId="{F8DB8974-C5B5-4EAC-8F2E-AA9EC171546D}">
      <dgm:prSet/>
      <dgm:spPr/>
      <dgm:t>
        <a:bodyPr/>
        <a:lstStyle/>
        <a:p>
          <a:endParaRPr lang="es-ES"/>
        </a:p>
      </dgm:t>
    </dgm:pt>
    <dgm:pt modelId="{D7D63296-4451-4FD4-B2BA-98AE03B73C5D}" type="pres">
      <dgm:prSet presAssocID="{D611A910-6AE4-48EF-8AE2-0AA478A9399F}" presName="Name0" presStyleCnt="0">
        <dgm:presLayoutVars>
          <dgm:dir/>
          <dgm:animLvl val="lvl"/>
          <dgm:resizeHandles val="exact"/>
        </dgm:presLayoutVars>
      </dgm:prSet>
      <dgm:spPr/>
      <dgm:t>
        <a:bodyPr/>
        <a:lstStyle/>
        <a:p>
          <a:endParaRPr lang="es-ES"/>
        </a:p>
      </dgm:t>
    </dgm:pt>
    <dgm:pt modelId="{417C6CD5-AC82-454E-828C-9129D142FF30}" type="pres">
      <dgm:prSet presAssocID="{89338F0D-DAC7-40E4-9C32-399B0494B439}" presName="boxAndChildren" presStyleCnt="0"/>
      <dgm:spPr/>
    </dgm:pt>
    <dgm:pt modelId="{F98A123A-0515-4B5F-83C2-F205BE0C9893}" type="pres">
      <dgm:prSet presAssocID="{89338F0D-DAC7-40E4-9C32-399B0494B439}" presName="parentTextBox" presStyleLbl="node1" presStyleIdx="0" presStyleCnt="4" custLinFactNeighborX="1172" custLinFactNeighborY="1260"/>
      <dgm:spPr/>
      <dgm:t>
        <a:bodyPr/>
        <a:lstStyle/>
        <a:p>
          <a:endParaRPr lang="es-ES"/>
        </a:p>
      </dgm:t>
    </dgm:pt>
    <dgm:pt modelId="{884BD410-13C3-496C-B252-273F00FBB9C6}" type="pres">
      <dgm:prSet presAssocID="{679F4A7A-5E5B-4F5C-948B-D14533F82DE8}" presName="sp" presStyleCnt="0"/>
      <dgm:spPr/>
    </dgm:pt>
    <dgm:pt modelId="{0DC99CA7-08B7-4628-8614-7195087FAD65}" type="pres">
      <dgm:prSet presAssocID="{ACBC150B-3499-4F54-AC3B-D299976F2CE8}" presName="arrowAndChildren" presStyleCnt="0"/>
      <dgm:spPr/>
    </dgm:pt>
    <dgm:pt modelId="{32C42950-AA52-448F-9F15-BED44BE2D429}" type="pres">
      <dgm:prSet presAssocID="{ACBC150B-3499-4F54-AC3B-D299976F2CE8}" presName="parentTextArrow" presStyleLbl="node1" presStyleIdx="0" presStyleCnt="4"/>
      <dgm:spPr/>
      <dgm:t>
        <a:bodyPr/>
        <a:lstStyle/>
        <a:p>
          <a:endParaRPr lang="es-ES"/>
        </a:p>
      </dgm:t>
    </dgm:pt>
    <dgm:pt modelId="{D01B3801-6659-4CA1-87E0-E941883E8875}" type="pres">
      <dgm:prSet presAssocID="{ACBC150B-3499-4F54-AC3B-D299976F2CE8}" presName="arrow" presStyleLbl="node1" presStyleIdx="1" presStyleCnt="4"/>
      <dgm:spPr/>
      <dgm:t>
        <a:bodyPr/>
        <a:lstStyle/>
        <a:p>
          <a:endParaRPr lang="es-ES"/>
        </a:p>
      </dgm:t>
    </dgm:pt>
    <dgm:pt modelId="{1909A139-4551-4EBC-9463-04C8EF8E8471}" type="pres">
      <dgm:prSet presAssocID="{ACBC150B-3499-4F54-AC3B-D299976F2CE8}" presName="descendantArrow" presStyleCnt="0"/>
      <dgm:spPr/>
    </dgm:pt>
    <dgm:pt modelId="{A7A75B1C-E43B-4AB7-B6FA-601CD0D5584A}" type="pres">
      <dgm:prSet presAssocID="{1D7F8F23-DBF3-46D6-8D2C-40180DDDE535}" presName="childTextArrow" presStyleLbl="fgAccFollowNode1" presStyleIdx="0" presStyleCnt="6" custScaleX="142603">
        <dgm:presLayoutVars>
          <dgm:bulletEnabled val="1"/>
        </dgm:presLayoutVars>
      </dgm:prSet>
      <dgm:spPr/>
      <dgm:t>
        <a:bodyPr/>
        <a:lstStyle/>
        <a:p>
          <a:endParaRPr lang="es-ES"/>
        </a:p>
      </dgm:t>
    </dgm:pt>
    <dgm:pt modelId="{0690AC01-A02F-4DB9-9531-2937BEF92F4C}" type="pres">
      <dgm:prSet presAssocID="{6397FAC8-25B3-40B2-B09F-3AAE89233482}" presName="childTextArrow" presStyleLbl="fgAccFollowNode1" presStyleIdx="1" presStyleCnt="6">
        <dgm:presLayoutVars>
          <dgm:bulletEnabled val="1"/>
        </dgm:presLayoutVars>
      </dgm:prSet>
      <dgm:spPr/>
      <dgm:t>
        <a:bodyPr/>
        <a:lstStyle/>
        <a:p>
          <a:endParaRPr lang="es-ES"/>
        </a:p>
      </dgm:t>
    </dgm:pt>
    <dgm:pt modelId="{BC3752C1-21B1-4CCD-B708-C8B69F7AE667}" type="pres">
      <dgm:prSet presAssocID="{019CD32A-C94C-4174-866F-109B112D6284}" presName="sp" presStyleCnt="0"/>
      <dgm:spPr/>
    </dgm:pt>
    <dgm:pt modelId="{CC110AC6-E5D0-4D6E-857E-63DBB8FDB000}" type="pres">
      <dgm:prSet presAssocID="{510A09BA-98E4-4325-AA27-C95830521B0A}" presName="arrowAndChildren" presStyleCnt="0"/>
      <dgm:spPr/>
    </dgm:pt>
    <dgm:pt modelId="{450333D8-8BF0-4DDE-BBBB-215D25A96CAC}" type="pres">
      <dgm:prSet presAssocID="{510A09BA-98E4-4325-AA27-C95830521B0A}" presName="parentTextArrow" presStyleLbl="node1" presStyleIdx="1" presStyleCnt="4"/>
      <dgm:spPr/>
      <dgm:t>
        <a:bodyPr/>
        <a:lstStyle/>
        <a:p>
          <a:endParaRPr lang="es-ES"/>
        </a:p>
      </dgm:t>
    </dgm:pt>
    <dgm:pt modelId="{28992DEA-BB3D-4FA5-B748-0E30B7B58017}" type="pres">
      <dgm:prSet presAssocID="{510A09BA-98E4-4325-AA27-C95830521B0A}" presName="arrow" presStyleLbl="node1" presStyleIdx="2" presStyleCnt="4"/>
      <dgm:spPr/>
      <dgm:t>
        <a:bodyPr/>
        <a:lstStyle/>
        <a:p>
          <a:endParaRPr lang="es-ES"/>
        </a:p>
      </dgm:t>
    </dgm:pt>
    <dgm:pt modelId="{53CFBE3D-016A-4E1C-BDFB-E86553D64248}" type="pres">
      <dgm:prSet presAssocID="{510A09BA-98E4-4325-AA27-C95830521B0A}" presName="descendantArrow" presStyleCnt="0"/>
      <dgm:spPr/>
    </dgm:pt>
    <dgm:pt modelId="{2D6FFABB-9429-433F-8D6F-D69EB2896B09}" type="pres">
      <dgm:prSet presAssocID="{7FFC2211-6A29-4CCD-B0E0-E817F1E77932}" presName="childTextArrow" presStyleLbl="fgAccFollowNode1" presStyleIdx="2" presStyleCnt="6" custScaleX="138391">
        <dgm:presLayoutVars>
          <dgm:bulletEnabled val="1"/>
        </dgm:presLayoutVars>
      </dgm:prSet>
      <dgm:spPr/>
      <dgm:t>
        <a:bodyPr/>
        <a:lstStyle/>
        <a:p>
          <a:endParaRPr lang="es-ES"/>
        </a:p>
      </dgm:t>
    </dgm:pt>
    <dgm:pt modelId="{1B355FEC-D257-4D2F-8D09-A157BCE404BC}" type="pres">
      <dgm:prSet presAssocID="{5D6441CD-A686-4004-B228-DC8729D96043}" presName="childTextArrow" presStyleLbl="fgAccFollowNode1" presStyleIdx="3" presStyleCnt="6" custScaleX="117799">
        <dgm:presLayoutVars>
          <dgm:bulletEnabled val="1"/>
        </dgm:presLayoutVars>
      </dgm:prSet>
      <dgm:spPr/>
      <dgm:t>
        <a:bodyPr/>
        <a:lstStyle/>
        <a:p>
          <a:endParaRPr lang="es-ES"/>
        </a:p>
      </dgm:t>
    </dgm:pt>
    <dgm:pt modelId="{5A7E14E1-08DC-4958-AEF3-5DD710258F6F}" type="pres">
      <dgm:prSet presAssocID="{82B10F5E-DC11-4247-848D-2617184E6FBB}" presName="sp" presStyleCnt="0"/>
      <dgm:spPr/>
    </dgm:pt>
    <dgm:pt modelId="{B8FF4C2F-3E3C-4EB8-BCC5-1FA48373F99C}" type="pres">
      <dgm:prSet presAssocID="{67DD2A2D-22B7-4513-A3D6-55E5CBE4878C}" presName="arrowAndChildren" presStyleCnt="0"/>
      <dgm:spPr/>
    </dgm:pt>
    <dgm:pt modelId="{5EE4A59F-FE25-4869-BF54-3CDF0FAD31CA}" type="pres">
      <dgm:prSet presAssocID="{67DD2A2D-22B7-4513-A3D6-55E5CBE4878C}" presName="parentTextArrow" presStyleLbl="node1" presStyleIdx="2" presStyleCnt="4"/>
      <dgm:spPr/>
      <dgm:t>
        <a:bodyPr/>
        <a:lstStyle/>
        <a:p>
          <a:endParaRPr lang="es-ES"/>
        </a:p>
      </dgm:t>
    </dgm:pt>
    <dgm:pt modelId="{33907E49-8352-479C-9180-A3E5D983B490}" type="pres">
      <dgm:prSet presAssocID="{67DD2A2D-22B7-4513-A3D6-55E5CBE4878C}" presName="arrow" presStyleLbl="node1" presStyleIdx="3" presStyleCnt="4" custLinFactNeighborX="2353" custLinFactNeighborY="-123"/>
      <dgm:spPr/>
      <dgm:t>
        <a:bodyPr/>
        <a:lstStyle/>
        <a:p>
          <a:endParaRPr lang="es-ES"/>
        </a:p>
      </dgm:t>
    </dgm:pt>
    <dgm:pt modelId="{6A8F9E8A-EF27-43E9-8F90-D2A7A4C53085}" type="pres">
      <dgm:prSet presAssocID="{67DD2A2D-22B7-4513-A3D6-55E5CBE4878C}" presName="descendantArrow" presStyleCnt="0"/>
      <dgm:spPr/>
    </dgm:pt>
    <dgm:pt modelId="{270A504A-87B1-4B20-8C95-15CB2F51F18E}" type="pres">
      <dgm:prSet presAssocID="{00190815-3E68-419A-8598-15CBFDF96C22}" presName="childTextArrow" presStyleLbl="fgAccFollowNode1" presStyleIdx="4" presStyleCnt="6" custLinFactNeighborX="0" custLinFactNeighborY="15">
        <dgm:presLayoutVars>
          <dgm:bulletEnabled val="1"/>
        </dgm:presLayoutVars>
      </dgm:prSet>
      <dgm:spPr/>
      <dgm:t>
        <a:bodyPr/>
        <a:lstStyle/>
        <a:p>
          <a:endParaRPr lang="es-ES"/>
        </a:p>
      </dgm:t>
    </dgm:pt>
    <dgm:pt modelId="{499BCCCB-208A-4148-8899-A3DDFB968CD7}" type="pres">
      <dgm:prSet presAssocID="{9820FD90-AD1B-4A8A-9A05-523351ED3C54}" presName="childTextArrow" presStyleLbl="fgAccFollowNode1" presStyleIdx="5" presStyleCnt="6">
        <dgm:presLayoutVars>
          <dgm:bulletEnabled val="1"/>
        </dgm:presLayoutVars>
      </dgm:prSet>
      <dgm:spPr/>
      <dgm:t>
        <a:bodyPr/>
        <a:lstStyle/>
        <a:p>
          <a:endParaRPr lang="es-ES"/>
        </a:p>
      </dgm:t>
    </dgm:pt>
  </dgm:ptLst>
  <dgm:cxnLst>
    <dgm:cxn modelId="{AF2E5D00-0CB1-4B81-93B5-566664BC8B9F}" type="presOf" srcId="{5D6441CD-A686-4004-B228-DC8729D96043}" destId="{1B355FEC-D257-4D2F-8D09-A157BCE404BC}" srcOrd="0" destOrd="0" presId="urn:microsoft.com/office/officeart/2005/8/layout/process4"/>
    <dgm:cxn modelId="{97C17B58-E2C6-452B-9071-88EDD4B4D2BD}" srcId="{67DD2A2D-22B7-4513-A3D6-55E5CBE4878C}" destId="{00190815-3E68-419A-8598-15CBFDF96C22}" srcOrd="0" destOrd="0" parTransId="{C0BE15C9-83D4-45F3-B981-6B51189881CE}" sibTransId="{F0D3BD0A-66CD-42C3-995B-5FDDF7A40529}"/>
    <dgm:cxn modelId="{FDABB5C1-A14E-4342-BDAF-913630D69BCC}" srcId="{D611A910-6AE4-48EF-8AE2-0AA478A9399F}" destId="{67DD2A2D-22B7-4513-A3D6-55E5CBE4878C}" srcOrd="0" destOrd="0" parTransId="{33464071-CA55-4D63-B39D-629CDD3F3BFB}" sibTransId="{82B10F5E-DC11-4247-848D-2617184E6FBB}"/>
    <dgm:cxn modelId="{BA9E3CA3-106A-4F23-8E1F-C75E8A3A79AF}" srcId="{D611A910-6AE4-48EF-8AE2-0AA478A9399F}" destId="{510A09BA-98E4-4325-AA27-C95830521B0A}" srcOrd="1" destOrd="0" parTransId="{9A51749D-35A8-45D9-9D73-C3570C2F15BA}" sibTransId="{019CD32A-C94C-4174-866F-109B112D6284}"/>
    <dgm:cxn modelId="{BC96AC9C-09DC-477E-BC9E-9A2381266C36}" type="presOf" srcId="{510A09BA-98E4-4325-AA27-C95830521B0A}" destId="{450333D8-8BF0-4DDE-BBBB-215D25A96CAC}" srcOrd="0" destOrd="0" presId="urn:microsoft.com/office/officeart/2005/8/layout/process4"/>
    <dgm:cxn modelId="{00E6A417-A3C3-41EB-8C52-62312F45265A}" srcId="{D611A910-6AE4-48EF-8AE2-0AA478A9399F}" destId="{ACBC150B-3499-4F54-AC3B-D299976F2CE8}" srcOrd="2" destOrd="0" parTransId="{B5E355BF-9C2D-4CCA-92B9-434FB3628C9E}" sibTransId="{679F4A7A-5E5B-4F5C-948B-D14533F82DE8}"/>
    <dgm:cxn modelId="{39411871-EAF6-46F6-A549-E7B5F8920BC4}" type="presOf" srcId="{89338F0D-DAC7-40E4-9C32-399B0494B439}" destId="{F98A123A-0515-4B5F-83C2-F205BE0C9893}" srcOrd="0" destOrd="0" presId="urn:microsoft.com/office/officeart/2005/8/layout/process4"/>
    <dgm:cxn modelId="{FA2971D9-AA97-44DA-A639-FA5EE76E479C}" type="presOf" srcId="{7FFC2211-6A29-4CCD-B0E0-E817F1E77932}" destId="{2D6FFABB-9429-433F-8D6F-D69EB2896B09}" srcOrd="0" destOrd="0" presId="urn:microsoft.com/office/officeart/2005/8/layout/process4"/>
    <dgm:cxn modelId="{F8DB8974-C5B5-4EAC-8F2E-AA9EC171546D}" srcId="{D611A910-6AE4-48EF-8AE2-0AA478A9399F}" destId="{89338F0D-DAC7-40E4-9C32-399B0494B439}" srcOrd="3" destOrd="0" parTransId="{E9AAC134-37E4-43E8-AC2A-14FB1CD1FE39}" sibTransId="{F1A3E49E-66C2-47C5-8ED0-40B51B6EA04F}"/>
    <dgm:cxn modelId="{ED059D72-3217-4CEE-84EA-34DC27B9A8B0}" srcId="{510A09BA-98E4-4325-AA27-C95830521B0A}" destId="{7FFC2211-6A29-4CCD-B0E0-E817F1E77932}" srcOrd="0" destOrd="0" parTransId="{D4F29FBD-2E26-46B0-A777-8749236391BD}" sibTransId="{BDAB42B1-822E-4B73-B90C-E41BAC4A8192}"/>
    <dgm:cxn modelId="{E81B2F69-7DAE-4659-A4EE-914D8D84820D}" type="presOf" srcId="{67DD2A2D-22B7-4513-A3D6-55E5CBE4878C}" destId="{33907E49-8352-479C-9180-A3E5D983B490}" srcOrd="1" destOrd="0" presId="urn:microsoft.com/office/officeart/2005/8/layout/process4"/>
    <dgm:cxn modelId="{86B826EE-01F4-4855-A884-2E94E6685127}" srcId="{ACBC150B-3499-4F54-AC3B-D299976F2CE8}" destId="{1D7F8F23-DBF3-46D6-8D2C-40180DDDE535}" srcOrd="0" destOrd="0" parTransId="{17845B21-0FDA-46AD-B0F8-C2860AFBD3B9}" sibTransId="{AD53055F-D982-4416-B8FF-30B46FD3FA66}"/>
    <dgm:cxn modelId="{3725720A-922A-4A60-A18E-F016EAC89375}" type="presOf" srcId="{ACBC150B-3499-4F54-AC3B-D299976F2CE8}" destId="{32C42950-AA52-448F-9F15-BED44BE2D429}" srcOrd="0" destOrd="0" presId="urn:microsoft.com/office/officeart/2005/8/layout/process4"/>
    <dgm:cxn modelId="{1D4650B9-47CD-416E-A387-8F92AB81E6BA}" type="presOf" srcId="{6397FAC8-25B3-40B2-B09F-3AAE89233482}" destId="{0690AC01-A02F-4DB9-9531-2937BEF92F4C}" srcOrd="0" destOrd="0" presId="urn:microsoft.com/office/officeart/2005/8/layout/process4"/>
    <dgm:cxn modelId="{3E96C215-D275-48F7-9471-FE16239590F9}" type="presOf" srcId="{ACBC150B-3499-4F54-AC3B-D299976F2CE8}" destId="{D01B3801-6659-4CA1-87E0-E941883E8875}" srcOrd="1" destOrd="0" presId="urn:microsoft.com/office/officeart/2005/8/layout/process4"/>
    <dgm:cxn modelId="{CFB52B8E-B7F6-460D-9260-D571E151A965}" srcId="{ACBC150B-3499-4F54-AC3B-D299976F2CE8}" destId="{6397FAC8-25B3-40B2-B09F-3AAE89233482}" srcOrd="1" destOrd="0" parTransId="{F0EBA5EE-A203-4865-AB69-D2188BD64BC9}" sibTransId="{BE971D10-91BE-4916-848D-3DD730431CEB}"/>
    <dgm:cxn modelId="{561D5A81-1BA0-4C05-A945-F89B30224EB5}" type="presOf" srcId="{9820FD90-AD1B-4A8A-9A05-523351ED3C54}" destId="{499BCCCB-208A-4148-8899-A3DDFB968CD7}" srcOrd="0" destOrd="0" presId="urn:microsoft.com/office/officeart/2005/8/layout/process4"/>
    <dgm:cxn modelId="{60E133D7-4194-4281-B687-73223508F669}" srcId="{510A09BA-98E4-4325-AA27-C95830521B0A}" destId="{5D6441CD-A686-4004-B228-DC8729D96043}" srcOrd="1" destOrd="0" parTransId="{75DC63B5-92D5-482B-9D80-4B387CDA12BB}" sibTransId="{6229C345-3BC3-4499-AFE4-5DC3BB1642EF}"/>
    <dgm:cxn modelId="{38562432-FD66-4764-8074-023926997BD9}" srcId="{67DD2A2D-22B7-4513-A3D6-55E5CBE4878C}" destId="{9820FD90-AD1B-4A8A-9A05-523351ED3C54}" srcOrd="1" destOrd="0" parTransId="{F56F7AED-B4F6-4381-8E64-6EF9388F84B7}" sibTransId="{FF2C7EB2-6553-4484-B50B-C325D44ADE1B}"/>
    <dgm:cxn modelId="{93B7151A-2C8D-46D9-91D7-2E73F9F8F3B9}" type="presOf" srcId="{510A09BA-98E4-4325-AA27-C95830521B0A}" destId="{28992DEA-BB3D-4FA5-B748-0E30B7B58017}" srcOrd="1" destOrd="0" presId="urn:microsoft.com/office/officeart/2005/8/layout/process4"/>
    <dgm:cxn modelId="{F832A793-561E-4586-978C-FDAB1889BBF9}" type="presOf" srcId="{1D7F8F23-DBF3-46D6-8D2C-40180DDDE535}" destId="{A7A75B1C-E43B-4AB7-B6FA-601CD0D5584A}" srcOrd="0" destOrd="0" presId="urn:microsoft.com/office/officeart/2005/8/layout/process4"/>
    <dgm:cxn modelId="{FC301632-0349-42ED-A978-E3FC2CD72766}" type="presOf" srcId="{00190815-3E68-419A-8598-15CBFDF96C22}" destId="{270A504A-87B1-4B20-8C95-15CB2F51F18E}" srcOrd="0" destOrd="0" presId="urn:microsoft.com/office/officeart/2005/8/layout/process4"/>
    <dgm:cxn modelId="{B0BD9427-64B4-4882-98DF-C07AC8F0C1AF}" type="presOf" srcId="{67DD2A2D-22B7-4513-A3D6-55E5CBE4878C}" destId="{5EE4A59F-FE25-4869-BF54-3CDF0FAD31CA}" srcOrd="0" destOrd="0" presId="urn:microsoft.com/office/officeart/2005/8/layout/process4"/>
    <dgm:cxn modelId="{9F482D7D-3615-4A12-B39B-007F0EAA76CD}" type="presOf" srcId="{D611A910-6AE4-48EF-8AE2-0AA478A9399F}" destId="{D7D63296-4451-4FD4-B2BA-98AE03B73C5D}" srcOrd="0" destOrd="0" presId="urn:microsoft.com/office/officeart/2005/8/layout/process4"/>
    <dgm:cxn modelId="{925FD47A-CE98-432D-BD2C-E2232E052C34}" type="presParOf" srcId="{D7D63296-4451-4FD4-B2BA-98AE03B73C5D}" destId="{417C6CD5-AC82-454E-828C-9129D142FF30}" srcOrd="0" destOrd="0" presId="urn:microsoft.com/office/officeart/2005/8/layout/process4"/>
    <dgm:cxn modelId="{62EB4B00-26B6-42AA-AD7A-CAFD67C4E3FF}" type="presParOf" srcId="{417C6CD5-AC82-454E-828C-9129D142FF30}" destId="{F98A123A-0515-4B5F-83C2-F205BE0C9893}" srcOrd="0" destOrd="0" presId="urn:microsoft.com/office/officeart/2005/8/layout/process4"/>
    <dgm:cxn modelId="{A5DD7182-E51F-4311-98B9-F17E6B65DD0F}" type="presParOf" srcId="{D7D63296-4451-4FD4-B2BA-98AE03B73C5D}" destId="{884BD410-13C3-496C-B252-273F00FBB9C6}" srcOrd="1" destOrd="0" presId="urn:microsoft.com/office/officeart/2005/8/layout/process4"/>
    <dgm:cxn modelId="{2C11FA45-278E-456B-9C6D-F4C0A882D54D}" type="presParOf" srcId="{D7D63296-4451-4FD4-B2BA-98AE03B73C5D}" destId="{0DC99CA7-08B7-4628-8614-7195087FAD65}" srcOrd="2" destOrd="0" presId="urn:microsoft.com/office/officeart/2005/8/layout/process4"/>
    <dgm:cxn modelId="{6F8DCEE2-DCE7-4819-9B50-D4BA5AD2932C}" type="presParOf" srcId="{0DC99CA7-08B7-4628-8614-7195087FAD65}" destId="{32C42950-AA52-448F-9F15-BED44BE2D429}" srcOrd="0" destOrd="0" presId="urn:microsoft.com/office/officeart/2005/8/layout/process4"/>
    <dgm:cxn modelId="{3CCACD2A-5DD5-4821-9884-8679B3AB3852}" type="presParOf" srcId="{0DC99CA7-08B7-4628-8614-7195087FAD65}" destId="{D01B3801-6659-4CA1-87E0-E941883E8875}" srcOrd="1" destOrd="0" presId="urn:microsoft.com/office/officeart/2005/8/layout/process4"/>
    <dgm:cxn modelId="{762D79A0-4E99-4816-AFF9-18B21A0D092D}" type="presParOf" srcId="{0DC99CA7-08B7-4628-8614-7195087FAD65}" destId="{1909A139-4551-4EBC-9463-04C8EF8E8471}" srcOrd="2" destOrd="0" presId="urn:microsoft.com/office/officeart/2005/8/layout/process4"/>
    <dgm:cxn modelId="{69D64961-5EA1-4EF9-AE9A-C3978F4476E5}" type="presParOf" srcId="{1909A139-4551-4EBC-9463-04C8EF8E8471}" destId="{A7A75B1C-E43B-4AB7-B6FA-601CD0D5584A}" srcOrd="0" destOrd="0" presId="urn:microsoft.com/office/officeart/2005/8/layout/process4"/>
    <dgm:cxn modelId="{72B973C0-E42D-4A33-A7B3-8062800CA494}" type="presParOf" srcId="{1909A139-4551-4EBC-9463-04C8EF8E8471}" destId="{0690AC01-A02F-4DB9-9531-2937BEF92F4C}" srcOrd="1" destOrd="0" presId="urn:microsoft.com/office/officeart/2005/8/layout/process4"/>
    <dgm:cxn modelId="{0213A768-17E7-43DF-AA3A-DB496BF1F099}" type="presParOf" srcId="{D7D63296-4451-4FD4-B2BA-98AE03B73C5D}" destId="{BC3752C1-21B1-4CCD-B708-C8B69F7AE667}" srcOrd="3" destOrd="0" presId="urn:microsoft.com/office/officeart/2005/8/layout/process4"/>
    <dgm:cxn modelId="{8E41A6CC-2EAC-44DC-808C-3C51D6D66DA6}" type="presParOf" srcId="{D7D63296-4451-4FD4-B2BA-98AE03B73C5D}" destId="{CC110AC6-E5D0-4D6E-857E-63DBB8FDB000}" srcOrd="4" destOrd="0" presId="urn:microsoft.com/office/officeart/2005/8/layout/process4"/>
    <dgm:cxn modelId="{E7EC89B6-4E79-4DF7-8A69-71436E856EE4}" type="presParOf" srcId="{CC110AC6-E5D0-4D6E-857E-63DBB8FDB000}" destId="{450333D8-8BF0-4DDE-BBBB-215D25A96CAC}" srcOrd="0" destOrd="0" presId="urn:microsoft.com/office/officeart/2005/8/layout/process4"/>
    <dgm:cxn modelId="{C6C3B289-A438-47AA-8A95-C5C80C9BE20E}" type="presParOf" srcId="{CC110AC6-E5D0-4D6E-857E-63DBB8FDB000}" destId="{28992DEA-BB3D-4FA5-B748-0E30B7B58017}" srcOrd="1" destOrd="0" presId="urn:microsoft.com/office/officeart/2005/8/layout/process4"/>
    <dgm:cxn modelId="{12C3381F-6D4A-460A-94AB-0F37181260BC}" type="presParOf" srcId="{CC110AC6-E5D0-4D6E-857E-63DBB8FDB000}" destId="{53CFBE3D-016A-4E1C-BDFB-E86553D64248}" srcOrd="2" destOrd="0" presId="urn:microsoft.com/office/officeart/2005/8/layout/process4"/>
    <dgm:cxn modelId="{02181632-81A1-414D-9652-0517B9E7A94B}" type="presParOf" srcId="{53CFBE3D-016A-4E1C-BDFB-E86553D64248}" destId="{2D6FFABB-9429-433F-8D6F-D69EB2896B09}" srcOrd="0" destOrd="0" presId="urn:microsoft.com/office/officeart/2005/8/layout/process4"/>
    <dgm:cxn modelId="{A2F95881-4649-4BC8-905A-4F6CE21F43F2}" type="presParOf" srcId="{53CFBE3D-016A-4E1C-BDFB-E86553D64248}" destId="{1B355FEC-D257-4D2F-8D09-A157BCE404BC}" srcOrd="1" destOrd="0" presId="urn:microsoft.com/office/officeart/2005/8/layout/process4"/>
    <dgm:cxn modelId="{3DE901C0-643D-48B3-922F-D38D4E2EC4DE}" type="presParOf" srcId="{D7D63296-4451-4FD4-B2BA-98AE03B73C5D}" destId="{5A7E14E1-08DC-4958-AEF3-5DD710258F6F}" srcOrd="5" destOrd="0" presId="urn:microsoft.com/office/officeart/2005/8/layout/process4"/>
    <dgm:cxn modelId="{0E8F2EA4-E10E-4B1B-B9D7-F26E3C77F2C3}" type="presParOf" srcId="{D7D63296-4451-4FD4-B2BA-98AE03B73C5D}" destId="{B8FF4C2F-3E3C-4EB8-BCC5-1FA48373F99C}" srcOrd="6" destOrd="0" presId="urn:microsoft.com/office/officeart/2005/8/layout/process4"/>
    <dgm:cxn modelId="{46AC3F82-21DF-461E-832A-11CC9291768A}" type="presParOf" srcId="{B8FF4C2F-3E3C-4EB8-BCC5-1FA48373F99C}" destId="{5EE4A59F-FE25-4869-BF54-3CDF0FAD31CA}" srcOrd="0" destOrd="0" presId="urn:microsoft.com/office/officeart/2005/8/layout/process4"/>
    <dgm:cxn modelId="{65A0312B-999B-45BF-BC7F-22B169CA861B}" type="presParOf" srcId="{B8FF4C2F-3E3C-4EB8-BCC5-1FA48373F99C}" destId="{33907E49-8352-479C-9180-A3E5D983B490}" srcOrd="1" destOrd="0" presId="urn:microsoft.com/office/officeart/2005/8/layout/process4"/>
    <dgm:cxn modelId="{690C0B2B-9758-4626-95DB-5F4538FE9AAB}" type="presParOf" srcId="{B8FF4C2F-3E3C-4EB8-BCC5-1FA48373F99C}" destId="{6A8F9E8A-EF27-43E9-8F90-D2A7A4C53085}" srcOrd="2" destOrd="0" presId="urn:microsoft.com/office/officeart/2005/8/layout/process4"/>
    <dgm:cxn modelId="{0AD6729A-CF4D-48F6-9891-91D9C2B7EE4B}" type="presParOf" srcId="{6A8F9E8A-EF27-43E9-8F90-D2A7A4C53085}" destId="{270A504A-87B1-4B20-8C95-15CB2F51F18E}" srcOrd="0" destOrd="0" presId="urn:microsoft.com/office/officeart/2005/8/layout/process4"/>
    <dgm:cxn modelId="{4540FAA2-28D2-4638-9DB9-078DF34B44AD}" type="presParOf" srcId="{6A8F9E8A-EF27-43E9-8F90-D2A7A4C53085}" destId="{499BCCCB-208A-4148-8899-A3DDFB968CD7}" srcOrd="1"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9F3CC83-1774-4462-B076-E319EA82F46C}" type="doc">
      <dgm:prSet loTypeId="urn:microsoft.com/office/officeart/2005/8/layout/pyramid2" loCatId="list" qsTypeId="urn:microsoft.com/office/officeart/2005/8/quickstyle/simple1" qsCatId="simple" csTypeId="urn:microsoft.com/office/officeart/2005/8/colors/accent1_2" csCatId="accent1" phldr="1"/>
      <dgm:spPr/>
    </dgm:pt>
    <dgm:pt modelId="{54DE51C6-6705-487C-9A8C-C244465AD904}">
      <dgm:prSet phldrT="[Texto]" custT="1"/>
      <dgm:spPr/>
      <dgm:t>
        <a:bodyPr/>
        <a:lstStyle/>
        <a:p>
          <a:r>
            <a:rPr lang="es-ES" sz="1800" b="1" dirty="0" smtClean="0">
              <a:latin typeface="Arial" panose="020B0604020202020204" pitchFamily="34" charset="0"/>
              <a:cs typeface="Arial" panose="020B0604020202020204" pitchFamily="34" charset="0"/>
            </a:rPr>
            <a:t>MATERIALES Y MÉTODOS</a:t>
          </a:r>
          <a:endParaRPr lang="es-ES" sz="1800" b="1" dirty="0">
            <a:latin typeface="Arial" panose="020B0604020202020204" pitchFamily="34" charset="0"/>
            <a:cs typeface="Arial" panose="020B0604020202020204" pitchFamily="34" charset="0"/>
          </a:endParaRPr>
        </a:p>
      </dgm:t>
    </dgm:pt>
    <dgm:pt modelId="{242FA954-7077-464B-A471-B269778C8554}" type="parTrans" cxnId="{4C176E93-57E2-4F83-B828-06EF7D3AA0D3}">
      <dgm:prSet/>
      <dgm:spPr/>
      <dgm:t>
        <a:bodyPr/>
        <a:lstStyle/>
        <a:p>
          <a:endParaRPr lang="es-ES" sz="1800">
            <a:latin typeface="Arial" panose="020B0604020202020204" pitchFamily="34" charset="0"/>
            <a:cs typeface="Arial" panose="020B0604020202020204" pitchFamily="34" charset="0"/>
          </a:endParaRPr>
        </a:p>
      </dgm:t>
    </dgm:pt>
    <dgm:pt modelId="{998997E9-7916-4C36-A6FA-1AB582171268}" type="sibTrans" cxnId="{4C176E93-57E2-4F83-B828-06EF7D3AA0D3}">
      <dgm:prSet/>
      <dgm:spPr/>
      <dgm:t>
        <a:bodyPr/>
        <a:lstStyle/>
        <a:p>
          <a:endParaRPr lang="es-ES" sz="1800">
            <a:latin typeface="Arial" panose="020B0604020202020204" pitchFamily="34" charset="0"/>
            <a:cs typeface="Arial" panose="020B0604020202020204" pitchFamily="34" charset="0"/>
          </a:endParaRPr>
        </a:p>
      </dgm:t>
    </dgm:pt>
    <dgm:pt modelId="{69C7FF20-2571-47D6-8782-A2B951A549CE}">
      <dgm:prSet phldrT="[Texto]" custT="1"/>
      <dgm:spPr/>
      <dgm:t>
        <a:bodyPr/>
        <a:lstStyle/>
        <a:p>
          <a:r>
            <a:rPr lang="es-ES" sz="1800" b="1" dirty="0" smtClean="0">
              <a:latin typeface="Arial" panose="020B0604020202020204" pitchFamily="34" charset="0"/>
              <a:cs typeface="Arial" panose="020B0604020202020204" pitchFamily="34" charset="0"/>
            </a:rPr>
            <a:t>RESULTADOS Y DISCUSIÓN</a:t>
          </a:r>
          <a:endParaRPr lang="es-ES" sz="1800" b="1" dirty="0">
            <a:latin typeface="Arial" panose="020B0604020202020204" pitchFamily="34" charset="0"/>
            <a:cs typeface="Arial" panose="020B0604020202020204" pitchFamily="34" charset="0"/>
          </a:endParaRPr>
        </a:p>
      </dgm:t>
    </dgm:pt>
    <dgm:pt modelId="{65606FE0-083A-4780-8978-CC52254546F4}" type="parTrans" cxnId="{AA81E9A1-3BA1-4405-9AD1-3C6E9699CBCA}">
      <dgm:prSet/>
      <dgm:spPr/>
      <dgm:t>
        <a:bodyPr/>
        <a:lstStyle/>
        <a:p>
          <a:endParaRPr lang="es-ES" sz="1800">
            <a:latin typeface="Arial" panose="020B0604020202020204" pitchFamily="34" charset="0"/>
            <a:cs typeface="Arial" panose="020B0604020202020204" pitchFamily="34" charset="0"/>
          </a:endParaRPr>
        </a:p>
      </dgm:t>
    </dgm:pt>
    <dgm:pt modelId="{4F0BBE51-7047-49D3-899E-6DC40B357088}" type="sibTrans" cxnId="{AA81E9A1-3BA1-4405-9AD1-3C6E9699CBCA}">
      <dgm:prSet/>
      <dgm:spPr/>
      <dgm:t>
        <a:bodyPr/>
        <a:lstStyle/>
        <a:p>
          <a:endParaRPr lang="es-ES" sz="1800">
            <a:latin typeface="Arial" panose="020B0604020202020204" pitchFamily="34" charset="0"/>
            <a:cs typeface="Arial" panose="020B0604020202020204" pitchFamily="34" charset="0"/>
          </a:endParaRPr>
        </a:p>
      </dgm:t>
    </dgm:pt>
    <dgm:pt modelId="{B1ADA319-5C1B-4473-9472-AAECB63CD86A}">
      <dgm:prSet phldrT="[Texto]" custT="1"/>
      <dgm:spPr/>
      <dgm:t>
        <a:bodyPr/>
        <a:lstStyle/>
        <a:p>
          <a:r>
            <a:rPr lang="es-ES" sz="1800" b="1" dirty="0" smtClean="0">
              <a:latin typeface="Arial" panose="020B0604020202020204" pitchFamily="34" charset="0"/>
              <a:cs typeface="Arial" panose="020B0604020202020204" pitchFamily="34" charset="0"/>
            </a:rPr>
            <a:t>BIBLIOGRAFÍA</a:t>
          </a:r>
          <a:endParaRPr lang="es-ES" sz="1800" b="1" dirty="0">
            <a:latin typeface="Arial" panose="020B0604020202020204" pitchFamily="34" charset="0"/>
            <a:cs typeface="Arial" panose="020B0604020202020204" pitchFamily="34" charset="0"/>
          </a:endParaRPr>
        </a:p>
      </dgm:t>
    </dgm:pt>
    <dgm:pt modelId="{F8FF1019-C099-4263-BF9E-4A8E9B8C0DEC}" type="parTrans" cxnId="{33DD526C-A274-492A-B7D5-33EF729911FC}">
      <dgm:prSet/>
      <dgm:spPr/>
      <dgm:t>
        <a:bodyPr/>
        <a:lstStyle/>
        <a:p>
          <a:endParaRPr lang="es-ES" sz="1800">
            <a:latin typeface="Arial" panose="020B0604020202020204" pitchFamily="34" charset="0"/>
            <a:cs typeface="Arial" panose="020B0604020202020204" pitchFamily="34" charset="0"/>
          </a:endParaRPr>
        </a:p>
      </dgm:t>
    </dgm:pt>
    <dgm:pt modelId="{5C572A90-4749-4E28-9C57-E67B09795794}" type="sibTrans" cxnId="{33DD526C-A274-492A-B7D5-33EF729911FC}">
      <dgm:prSet/>
      <dgm:spPr/>
      <dgm:t>
        <a:bodyPr/>
        <a:lstStyle/>
        <a:p>
          <a:endParaRPr lang="es-ES" sz="1800">
            <a:latin typeface="Arial" panose="020B0604020202020204" pitchFamily="34" charset="0"/>
            <a:cs typeface="Arial" panose="020B0604020202020204" pitchFamily="34" charset="0"/>
          </a:endParaRPr>
        </a:p>
      </dgm:t>
    </dgm:pt>
    <dgm:pt modelId="{CE68FA38-3787-4E8A-BF86-969CAF4D25BF}" type="pres">
      <dgm:prSet presAssocID="{E9F3CC83-1774-4462-B076-E319EA82F46C}" presName="compositeShape" presStyleCnt="0">
        <dgm:presLayoutVars>
          <dgm:dir/>
          <dgm:resizeHandles/>
        </dgm:presLayoutVars>
      </dgm:prSet>
      <dgm:spPr/>
    </dgm:pt>
    <dgm:pt modelId="{C386438E-6040-4244-8B4F-5D04A19E5EFA}" type="pres">
      <dgm:prSet presAssocID="{E9F3CC83-1774-4462-B076-E319EA82F46C}" presName="pyramid" presStyleLbl="node1" presStyleIdx="0" presStyleCnt="1" custLinFactNeighborX="-37423" custLinFactNeighborY="-977"/>
      <dgm:spPr/>
    </dgm:pt>
    <dgm:pt modelId="{B4FCB75A-E2DC-4975-A195-245340A1541D}" type="pres">
      <dgm:prSet presAssocID="{E9F3CC83-1774-4462-B076-E319EA82F46C}" presName="theList" presStyleCnt="0"/>
      <dgm:spPr/>
    </dgm:pt>
    <dgm:pt modelId="{6FC0469D-71F7-4F97-B3B1-C7E7E2AC833A}" type="pres">
      <dgm:prSet presAssocID="{54DE51C6-6705-487C-9A8C-C244465AD904}" presName="aNode" presStyleLbl="fgAcc1" presStyleIdx="0" presStyleCnt="3" custScaleX="152044" custLinFactNeighborX="-18806" custLinFactNeighborY="-8441">
        <dgm:presLayoutVars>
          <dgm:bulletEnabled val="1"/>
        </dgm:presLayoutVars>
      </dgm:prSet>
      <dgm:spPr/>
      <dgm:t>
        <a:bodyPr/>
        <a:lstStyle/>
        <a:p>
          <a:endParaRPr lang="es-ES"/>
        </a:p>
      </dgm:t>
    </dgm:pt>
    <dgm:pt modelId="{11845AA5-A326-4D56-9BEC-12A832AF997A}" type="pres">
      <dgm:prSet presAssocID="{54DE51C6-6705-487C-9A8C-C244465AD904}" presName="aSpace" presStyleCnt="0"/>
      <dgm:spPr/>
    </dgm:pt>
    <dgm:pt modelId="{391E5022-F665-47BB-AA73-EFB139217E26}" type="pres">
      <dgm:prSet presAssocID="{69C7FF20-2571-47D6-8782-A2B951A549CE}" presName="aNode" presStyleLbl="fgAcc1" presStyleIdx="1" presStyleCnt="3" custScaleX="194292" custLinFactNeighborX="-9749" custLinFactNeighborY="19275">
        <dgm:presLayoutVars>
          <dgm:bulletEnabled val="1"/>
        </dgm:presLayoutVars>
      </dgm:prSet>
      <dgm:spPr/>
      <dgm:t>
        <a:bodyPr/>
        <a:lstStyle/>
        <a:p>
          <a:endParaRPr lang="es-ES"/>
        </a:p>
      </dgm:t>
    </dgm:pt>
    <dgm:pt modelId="{8F42EA9B-2AA8-40C3-9B22-9C517D49A2E1}" type="pres">
      <dgm:prSet presAssocID="{69C7FF20-2571-47D6-8782-A2B951A549CE}" presName="aSpace" presStyleCnt="0"/>
      <dgm:spPr/>
    </dgm:pt>
    <dgm:pt modelId="{E8C16C69-C7B5-44AF-B376-EC881940D310}" type="pres">
      <dgm:prSet presAssocID="{B1ADA319-5C1B-4473-9472-AAECB63CD86A}" presName="aNode" presStyleLbl="fgAcc1" presStyleIdx="2" presStyleCnt="3" custScaleX="139695">
        <dgm:presLayoutVars>
          <dgm:bulletEnabled val="1"/>
        </dgm:presLayoutVars>
      </dgm:prSet>
      <dgm:spPr/>
      <dgm:t>
        <a:bodyPr/>
        <a:lstStyle/>
        <a:p>
          <a:endParaRPr lang="es-ES"/>
        </a:p>
      </dgm:t>
    </dgm:pt>
    <dgm:pt modelId="{A206DC2F-A693-4594-9A86-9CD443F5A968}" type="pres">
      <dgm:prSet presAssocID="{B1ADA319-5C1B-4473-9472-AAECB63CD86A}" presName="aSpace" presStyleCnt="0"/>
      <dgm:spPr/>
    </dgm:pt>
  </dgm:ptLst>
  <dgm:cxnLst>
    <dgm:cxn modelId="{9F0ECF3B-C7D5-485E-93CC-E206E0DBA5ED}" type="presOf" srcId="{69C7FF20-2571-47D6-8782-A2B951A549CE}" destId="{391E5022-F665-47BB-AA73-EFB139217E26}" srcOrd="0" destOrd="0" presId="urn:microsoft.com/office/officeart/2005/8/layout/pyramid2"/>
    <dgm:cxn modelId="{4086F845-B1D4-45EE-85A0-41AF83E7C6A9}" type="presOf" srcId="{E9F3CC83-1774-4462-B076-E319EA82F46C}" destId="{CE68FA38-3787-4E8A-BF86-969CAF4D25BF}" srcOrd="0" destOrd="0" presId="urn:microsoft.com/office/officeart/2005/8/layout/pyramid2"/>
    <dgm:cxn modelId="{33DD526C-A274-492A-B7D5-33EF729911FC}" srcId="{E9F3CC83-1774-4462-B076-E319EA82F46C}" destId="{B1ADA319-5C1B-4473-9472-AAECB63CD86A}" srcOrd="2" destOrd="0" parTransId="{F8FF1019-C099-4263-BF9E-4A8E9B8C0DEC}" sibTransId="{5C572A90-4749-4E28-9C57-E67B09795794}"/>
    <dgm:cxn modelId="{4C176E93-57E2-4F83-B828-06EF7D3AA0D3}" srcId="{E9F3CC83-1774-4462-B076-E319EA82F46C}" destId="{54DE51C6-6705-487C-9A8C-C244465AD904}" srcOrd="0" destOrd="0" parTransId="{242FA954-7077-464B-A471-B269778C8554}" sibTransId="{998997E9-7916-4C36-A6FA-1AB582171268}"/>
    <dgm:cxn modelId="{DD278115-B82B-4E8C-A45B-CA2A9DB643AC}" type="presOf" srcId="{54DE51C6-6705-487C-9A8C-C244465AD904}" destId="{6FC0469D-71F7-4F97-B3B1-C7E7E2AC833A}" srcOrd="0" destOrd="0" presId="urn:microsoft.com/office/officeart/2005/8/layout/pyramid2"/>
    <dgm:cxn modelId="{AE5FC1C8-4B8B-44C1-9BF9-7269EBC51E18}" type="presOf" srcId="{B1ADA319-5C1B-4473-9472-AAECB63CD86A}" destId="{E8C16C69-C7B5-44AF-B376-EC881940D310}" srcOrd="0" destOrd="0" presId="urn:microsoft.com/office/officeart/2005/8/layout/pyramid2"/>
    <dgm:cxn modelId="{AA81E9A1-3BA1-4405-9AD1-3C6E9699CBCA}" srcId="{E9F3CC83-1774-4462-B076-E319EA82F46C}" destId="{69C7FF20-2571-47D6-8782-A2B951A549CE}" srcOrd="1" destOrd="0" parTransId="{65606FE0-083A-4780-8978-CC52254546F4}" sibTransId="{4F0BBE51-7047-49D3-899E-6DC40B357088}"/>
    <dgm:cxn modelId="{7FE5DE39-4217-4B5A-B811-244C7A130948}" type="presParOf" srcId="{CE68FA38-3787-4E8A-BF86-969CAF4D25BF}" destId="{C386438E-6040-4244-8B4F-5D04A19E5EFA}" srcOrd="0" destOrd="0" presId="urn:microsoft.com/office/officeart/2005/8/layout/pyramid2"/>
    <dgm:cxn modelId="{02D9B563-26AE-4962-A3A5-1207299B5F22}" type="presParOf" srcId="{CE68FA38-3787-4E8A-BF86-969CAF4D25BF}" destId="{B4FCB75A-E2DC-4975-A195-245340A1541D}" srcOrd="1" destOrd="0" presId="urn:microsoft.com/office/officeart/2005/8/layout/pyramid2"/>
    <dgm:cxn modelId="{16FECA15-F467-4EBB-BC78-CC7BF6F1C4BE}" type="presParOf" srcId="{B4FCB75A-E2DC-4975-A195-245340A1541D}" destId="{6FC0469D-71F7-4F97-B3B1-C7E7E2AC833A}" srcOrd="0" destOrd="0" presId="urn:microsoft.com/office/officeart/2005/8/layout/pyramid2"/>
    <dgm:cxn modelId="{83D19CF1-CFA9-41A2-913E-C6EBB3FB6993}" type="presParOf" srcId="{B4FCB75A-E2DC-4975-A195-245340A1541D}" destId="{11845AA5-A326-4D56-9BEC-12A832AF997A}" srcOrd="1" destOrd="0" presId="urn:microsoft.com/office/officeart/2005/8/layout/pyramid2"/>
    <dgm:cxn modelId="{3B8C1542-BDA9-440D-B307-7928FCD9235E}" type="presParOf" srcId="{B4FCB75A-E2DC-4975-A195-245340A1541D}" destId="{391E5022-F665-47BB-AA73-EFB139217E26}" srcOrd="2" destOrd="0" presId="urn:microsoft.com/office/officeart/2005/8/layout/pyramid2"/>
    <dgm:cxn modelId="{A48FAC60-EA9A-4201-98AA-6A60C28DF68E}" type="presParOf" srcId="{B4FCB75A-E2DC-4975-A195-245340A1541D}" destId="{8F42EA9B-2AA8-40C3-9B22-9C517D49A2E1}" srcOrd="3" destOrd="0" presId="urn:microsoft.com/office/officeart/2005/8/layout/pyramid2"/>
    <dgm:cxn modelId="{C350C8A7-D538-4F8D-9438-D307FB724381}" type="presParOf" srcId="{B4FCB75A-E2DC-4975-A195-245340A1541D}" destId="{E8C16C69-C7B5-44AF-B376-EC881940D310}" srcOrd="4" destOrd="0" presId="urn:microsoft.com/office/officeart/2005/8/layout/pyramid2"/>
    <dgm:cxn modelId="{860180D9-C7CA-46DE-A37D-38F3550DDF2B}" type="presParOf" srcId="{B4FCB75A-E2DC-4975-A195-245340A1541D}" destId="{A206DC2F-A693-4594-9A86-9CD443F5A968}"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2DE550-041F-4E98-9E2B-9D183DFF1DB7}">
      <dsp:nvSpPr>
        <dsp:cNvPr id="0" name=""/>
        <dsp:cNvSpPr/>
      </dsp:nvSpPr>
      <dsp:spPr>
        <a:xfrm>
          <a:off x="1160075" y="464254"/>
          <a:ext cx="4406790" cy="4406790"/>
        </a:xfrm>
        <a:prstGeom prst="blockArc">
          <a:avLst>
            <a:gd name="adj1" fmla="val 10485062"/>
            <a:gd name="adj2" fmla="val 17526737"/>
            <a:gd name="adj3" fmla="val 4643"/>
          </a:avLst>
        </a:prstGeom>
        <a:solidFill>
          <a:schemeClr val="accent1">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sp>
    <dsp:sp modelId="{5FDBC420-1C8B-4B16-8525-8228D873A762}">
      <dsp:nvSpPr>
        <dsp:cNvPr id="0" name=""/>
        <dsp:cNvSpPr/>
      </dsp:nvSpPr>
      <dsp:spPr>
        <a:xfrm>
          <a:off x="1132398" y="1056919"/>
          <a:ext cx="4406790" cy="4406790"/>
        </a:xfrm>
        <a:prstGeom prst="blockArc">
          <a:avLst>
            <a:gd name="adj1" fmla="val 4124245"/>
            <a:gd name="adj2" fmla="val 11435778"/>
            <a:gd name="adj3" fmla="val 4643"/>
          </a:avLst>
        </a:prstGeom>
        <a:solidFill>
          <a:schemeClr val="accent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sp>
    <dsp:sp modelId="{B911FDCA-F3F6-4BB9-A264-3E084D56F770}">
      <dsp:nvSpPr>
        <dsp:cNvPr id="0" name=""/>
        <dsp:cNvSpPr/>
      </dsp:nvSpPr>
      <dsp:spPr>
        <a:xfrm>
          <a:off x="2723070" y="1068724"/>
          <a:ext cx="4406790" cy="4406790"/>
        </a:xfrm>
        <a:prstGeom prst="blockArc">
          <a:avLst>
            <a:gd name="adj1" fmla="val 20945029"/>
            <a:gd name="adj2" fmla="val 6726781"/>
            <a:gd name="adj3" fmla="val 4643"/>
          </a:avLst>
        </a:prstGeom>
        <a:solidFill>
          <a:srgbClr val="92D050"/>
        </a:solidFill>
        <a:ln>
          <a:noFill/>
        </a:ln>
        <a:effectLst/>
      </dsp:spPr>
      <dsp:style>
        <a:lnRef idx="0">
          <a:scrgbClr r="0" g="0" b="0"/>
        </a:lnRef>
        <a:fillRef idx="1">
          <a:scrgbClr r="0" g="0" b="0"/>
        </a:fillRef>
        <a:effectRef idx="0">
          <a:scrgbClr r="0" g="0" b="0"/>
        </a:effectRef>
        <a:fontRef idx="minor">
          <a:schemeClr val="lt1"/>
        </a:fontRef>
      </dsp:style>
    </dsp:sp>
    <dsp:sp modelId="{F72D603D-C156-40F9-85AD-2927EA9CAD82}">
      <dsp:nvSpPr>
        <dsp:cNvPr id="0" name=""/>
        <dsp:cNvSpPr/>
      </dsp:nvSpPr>
      <dsp:spPr>
        <a:xfrm>
          <a:off x="2690278" y="498532"/>
          <a:ext cx="4406790" cy="4406790"/>
        </a:xfrm>
        <a:prstGeom prst="blockArc">
          <a:avLst>
            <a:gd name="adj1" fmla="val 15027257"/>
            <a:gd name="adj2" fmla="val 259993"/>
            <a:gd name="adj3" fmla="val 4643"/>
          </a:avLst>
        </a:prstGeom>
        <a:solidFill>
          <a:schemeClr val="accent3">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sp>
    <dsp:sp modelId="{28B7F41D-F028-453A-836A-2BC17345EC93}">
      <dsp:nvSpPr>
        <dsp:cNvPr id="0" name=""/>
        <dsp:cNvSpPr/>
      </dsp:nvSpPr>
      <dsp:spPr>
        <a:xfrm>
          <a:off x="2728342" y="2203056"/>
          <a:ext cx="2775890" cy="1322974"/>
        </a:xfrm>
        <a:prstGeom prst="ellipse">
          <a:avLst/>
        </a:prstGeom>
        <a:solidFill>
          <a:schemeClr val="accent6">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pt-BR" sz="2000" b="1" kern="1200" dirty="0" smtClean="0">
              <a:solidFill>
                <a:schemeClr val="tx1"/>
              </a:solidFill>
              <a:latin typeface="Arial" charset="0"/>
              <a:cs typeface="Arial" charset="0"/>
            </a:rPr>
            <a:t>La Estadística </a:t>
          </a:r>
        </a:p>
        <a:p>
          <a:pPr lvl="0" algn="ctr" defTabSz="889000">
            <a:lnSpc>
              <a:spcPct val="90000"/>
            </a:lnSpc>
            <a:spcBef>
              <a:spcPct val="0"/>
            </a:spcBef>
            <a:spcAft>
              <a:spcPct val="35000"/>
            </a:spcAft>
          </a:pPr>
          <a:r>
            <a:rPr lang="pt-BR" sz="2000" b="1" kern="1200" dirty="0" smtClean="0">
              <a:solidFill>
                <a:schemeClr val="tx1"/>
              </a:solidFill>
              <a:latin typeface="Arial" charset="0"/>
              <a:cs typeface="Arial" charset="0"/>
            </a:rPr>
            <a:t>es </a:t>
          </a:r>
          <a:r>
            <a:rPr lang="pt-BR" sz="2000" b="1" kern="1200" dirty="0" err="1" smtClean="0">
              <a:solidFill>
                <a:schemeClr val="tx1"/>
              </a:solidFill>
              <a:latin typeface="Arial" charset="0"/>
              <a:cs typeface="Arial" charset="0"/>
            </a:rPr>
            <a:t>la</a:t>
          </a:r>
          <a:r>
            <a:rPr lang="pt-BR" sz="2000" b="1" kern="1200" dirty="0" smtClean="0">
              <a:solidFill>
                <a:schemeClr val="tx1"/>
              </a:solidFill>
              <a:latin typeface="Arial" charset="0"/>
              <a:cs typeface="Arial" charset="0"/>
            </a:rPr>
            <a:t> </a:t>
          </a:r>
          <a:r>
            <a:rPr lang="pt-BR" sz="2000" b="1" kern="1200" dirty="0" err="1" smtClean="0">
              <a:solidFill>
                <a:schemeClr val="tx1"/>
              </a:solidFill>
              <a:latin typeface="Arial" charset="0"/>
              <a:cs typeface="Arial" charset="0"/>
            </a:rPr>
            <a:t>ciencia</a:t>
          </a:r>
          <a:r>
            <a:rPr lang="pt-BR" sz="2000" b="1" kern="1200" dirty="0" smtClean="0">
              <a:solidFill>
                <a:schemeClr val="tx1"/>
              </a:solidFill>
              <a:latin typeface="Arial" charset="0"/>
              <a:cs typeface="Arial" charset="0"/>
            </a:rPr>
            <a:t> de</a:t>
          </a:r>
          <a:endParaRPr lang="es-ES" sz="2000" kern="1200" dirty="0"/>
        </a:p>
      </dsp:txBody>
      <dsp:txXfrm>
        <a:off x="3134862" y="2396801"/>
        <a:ext cx="1962850" cy="935484"/>
      </dsp:txXfrm>
    </dsp:sp>
    <dsp:sp modelId="{69702C82-8125-4705-B586-CA29D57395AA}">
      <dsp:nvSpPr>
        <dsp:cNvPr id="0" name=""/>
        <dsp:cNvSpPr/>
      </dsp:nvSpPr>
      <dsp:spPr>
        <a:xfrm>
          <a:off x="3202060" y="210670"/>
          <a:ext cx="1943123" cy="926082"/>
        </a:xfrm>
        <a:prstGeom prst="ellipse">
          <a:avLst/>
        </a:prstGeom>
        <a:solidFill>
          <a:schemeClr val="accent3">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pt-BR" sz="1900" b="1" kern="1200" dirty="0" err="1" smtClean="0">
              <a:solidFill>
                <a:schemeClr val="tx1"/>
              </a:solidFill>
              <a:latin typeface="Arial" charset="0"/>
              <a:cs typeface="Arial" charset="0"/>
            </a:rPr>
            <a:t>Recolectar</a:t>
          </a:r>
          <a:endParaRPr lang="es-ES" sz="1900" kern="1200" dirty="0"/>
        </a:p>
      </dsp:txBody>
      <dsp:txXfrm>
        <a:off x="3486624" y="346292"/>
        <a:ext cx="1373995" cy="654838"/>
      </dsp:txXfrm>
    </dsp:sp>
    <dsp:sp modelId="{EB8CD68C-BC76-4E0D-8129-8856AEB69285}">
      <dsp:nvSpPr>
        <dsp:cNvPr id="0" name=""/>
        <dsp:cNvSpPr/>
      </dsp:nvSpPr>
      <dsp:spPr>
        <a:xfrm>
          <a:off x="6068198" y="2401502"/>
          <a:ext cx="1943123" cy="926082"/>
        </a:xfrm>
        <a:prstGeom prst="ellipse">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pt-BR" sz="1900" b="1" kern="1200" dirty="0" smtClean="0">
              <a:solidFill>
                <a:schemeClr val="tx1"/>
              </a:solidFill>
              <a:latin typeface="Arial" charset="0"/>
              <a:cs typeface="Arial" charset="0"/>
            </a:rPr>
            <a:t>Organizar</a:t>
          </a:r>
          <a:endParaRPr lang="es-ES" sz="1900" kern="1200" dirty="0"/>
        </a:p>
      </dsp:txBody>
      <dsp:txXfrm>
        <a:off x="6352762" y="2537124"/>
        <a:ext cx="1373995" cy="654838"/>
      </dsp:txXfrm>
    </dsp:sp>
    <dsp:sp modelId="{B2030F6C-42C1-4912-8468-A672D621393D}">
      <dsp:nvSpPr>
        <dsp:cNvPr id="0" name=""/>
        <dsp:cNvSpPr/>
      </dsp:nvSpPr>
      <dsp:spPr>
        <a:xfrm>
          <a:off x="3144726" y="4803005"/>
          <a:ext cx="1943123" cy="926082"/>
        </a:xfrm>
        <a:prstGeom prst="ellipse">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pt-BR" sz="1900" b="1" kern="1200" dirty="0" smtClean="0">
              <a:solidFill>
                <a:schemeClr val="tx1"/>
              </a:solidFill>
              <a:latin typeface="Arial" charset="0"/>
              <a:cs typeface="Arial" charset="0"/>
            </a:rPr>
            <a:t>Interpretar</a:t>
          </a:r>
          <a:endParaRPr lang="es-ES" sz="1900" b="1" kern="1200" dirty="0">
            <a:solidFill>
              <a:schemeClr val="tx1"/>
            </a:solidFill>
          </a:endParaRPr>
        </a:p>
      </dsp:txBody>
      <dsp:txXfrm>
        <a:off x="3429290" y="4938627"/>
        <a:ext cx="1373995" cy="654838"/>
      </dsp:txXfrm>
    </dsp:sp>
    <dsp:sp modelId="{993F0E78-A03E-4E7D-8A2E-CE42BAA5DC13}">
      <dsp:nvSpPr>
        <dsp:cNvPr id="0" name=""/>
        <dsp:cNvSpPr/>
      </dsp:nvSpPr>
      <dsp:spPr>
        <a:xfrm>
          <a:off x="248695" y="2401502"/>
          <a:ext cx="1943123" cy="926082"/>
        </a:xfrm>
        <a:prstGeom prst="ellipse">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pt-BR" sz="1900" b="1" i="0" kern="1200" dirty="0" err="1" smtClean="0">
              <a:solidFill>
                <a:schemeClr val="tx1"/>
              </a:solidFill>
              <a:latin typeface="Arial" charset="0"/>
              <a:cs typeface="Arial" charset="0"/>
            </a:rPr>
            <a:t>Describir</a:t>
          </a:r>
          <a:endParaRPr lang="es-ES" sz="1900" kern="1200" dirty="0"/>
        </a:p>
      </dsp:txBody>
      <dsp:txXfrm>
        <a:off x="533259" y="2537124"/>
        <a:ext cx="1373995" cy="65483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8A123A-0515-4B5F-83C2-F205BE0C9893}">
      <dsp:nvSpPr>
        <dsp:cNvPr id="0" name=""/>
        <dsp:cNvSpPr/>
      </dsp:nvSpPr>
      <dsp:spPr>
        <a:xfrm>
          <a:off x="0" y="3868849"/>
          <a:ext cx="5500726" cy="84605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s-ES" sz="2000" b="1" kern="1200" dirty="0" smtClean="0">
              <a:solidFill>
                <a:schemeClr val="tx1"/>
              </a:solidFill>
              <a:latin typeface="Arial" panose="020B0604020202020204" pitchFamily="34" charset="0"/>
              <a:cs typeface="Arial" panose="020B0604020202020204" pitchFamily="34" charset="0"/>
            </a:rPr>
            <a:t>BIBLIOGRAFÍA</a:t>
          </a:r>
          <a:endParaRPr lang="es-ES" sz="2000" b="1" kern="1200" dirty="0">
            <a:solidFill>
              <a:schemeClr val="tx1"/>
            </a:solidFill>
            <a:latin typeface="Arial" panose="020B0604020202020204" pitchFamily="34" charset="0"/>
            <a:cs typeface="Arial" panose="020B0604020202020204" pitchFamily="34" charset="0"/>
          </a:endParaRPr>
        </a:p>
      </dsp:txBody>
      <dsp:txXfrm>
        <a:off x="0" y="3868849"/>
        <a:ext cx="5500726" cy="846058"/>
      </dsp:txXfrm>
    </dsp:sp>
    <dsp:sp modelId="{D01B3801-6659-4CA1-87E0-E941883E8875}">
      <dsp:nvSpPr>
        <dsp:cNvPr id="0" name=""/>
        <dsp:cNvSpPr/>
      </dsp:nvSpPr>
      <dsp:spPr>
        <a:xfrm rot="10800000">
          <a:off x="0" y="2578698"/>
          <a:ext cx="5500726" cy="1301238"/>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s-ES" sz="2000" b="1" kern="1200" dirty="0" smtClean="0">
              <a:solidFill>
                <a:schemeClr val="tx1"/>
              </a:solidFill>
              <a:latin typeface="Arial" panose="020B0604020202020204" pitchFamily="34" charset="0"/>
              <a:cs typeface="Arial" panose="020B0604020202020204" pitchFamily="34" charset="0"/>
            </a:rPr>
            <a:t>RESULTADOS Y DISCUSIÓN</a:t>
          </a:r>
          <a:endParaRPr lang="es-ES" sz="2000" b="1" kern="1200" dirty="0">
            <a:solidFill>
              <a:schemeClr val="tx1"/>
            </a:solidFill>
            <a:latin typeface="Arial" panose="020B0604020202020204" pitchFamily="34" charset="0"/>
            <a:cs typeface="Arial" panose="020B0604020202020204" pitchFamily="34" charset="0"/>
          </a:endParaRPr>
        </a:p>
      </dsp:txBody>
      <dsp:txXfrm rot="-10800000">
        <a:off x="0" y="2578698"/>
        <a:ext cx="5500726" cy="456734"/>
      </dsp:txXfrm>
    </dsp:sp>
    <dsp:sp modelId="{A7A75B1C-E43B-4AB7-B6FA-601CD0D5584A}">
      <dsp:nvSpPr>
        <dsp:cNvPr id="0" name=""/>
        <dsp:cNvSpPr/>
      </dsp:nvSpPr>
      <dsp:spPr>
        <a:xfrm>
          <a:off x="578" y="3035433"/>
          <a:ext cx="3232668" cy="38907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lvl="0" algn="ctr" defTabSz="800100">
            <a:lnSpc>
              <a:spcPct val="90000"/>
            </a:lnSpc>
            <a:spcBef>
              <a:spcPct val="0"/>
            </a:spcBef>
            <a:spcAft>
              <a:spcPct val="35000"/>
            </a:spcAft>
          </a:pPr>
          <a:r>
            <a:rPr lang="es-ES" sz="1800" b="1" kern="1200" dirty="0" smtClean="0">
              <a:latin typeface="Arial" panose="020B0604020202020204" pitchFamily="34" charset="0"/>
              <a:cs typeface="Arial" panose="020B0604020202020204" pitchFamily="34" charset="0"/>
            </a:rPr>
            <a:t>Descripción y discusión de los resultados </a:t>
          </a:r>
          <a:endParaRPr lang="es-ES" sz="1800" b="1" kern="1200" dirty="0">
            <a:latin typeface="Arial" panose="020B0604020202020204" pitchFamily="34" charset="0"/>
            <a:cs typeface="Arial" panose="020B0604020202020204" pitchFamily="34" charset="0"/>
          </a:endParaRPr>
        </a:p>
      </dsp:txBody>
      <dsp:txXfrm>
        <a:off x="578" y="3035433"/>
        <a:ext cx="3232668" cy="389070"/>
      </dsp:txXfrm>
    </dsp:sp>
    <dsp:sp modelId="{0690AC01-A02F-4DB9-9531-2937BEF92F4C}">
      <dsp:nvSpPr>
        <dsp:cNvPr id="0" name=""/>
        <dsp:cNvSpPr/>
      </dsp:nvSpPr>
      <dsp:spPr>
        <a:xfrm>
          <a:off x="3233246" y="3035433"/>
          <a:ext cx="2266900" cy="38907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lvl="0" algn="ctr" defTabSz="889000">
            <a:lnSpc>
              <a:spcPct val="90000"/>
            </a:lnSpc>
            <a:spcBef>
              <a:spcPct val="0"/>
            </a:spcBef>
            <a:spcAft>
              <a:spcPct val="35000"/>
            </a:spcAft>
          </a:pPr>
          <a:r>
            <a:rPr lang="es-ES" sz="2000" b="1" kern="1200" dirty="0" smtClean="0">
              <a:latin typeface="Arial" panose="020B0604020202020204" pitchFamily="34" charset="0"/>
              <a:cs typeface="Arial" panose="020B0604020202020204" pitchFamily="34" charset="0"/>
            </a:rPr>
            <a:t>Conclusiones</a:t>
          </a:r>
          <a:endParaRPr lang="es-ES" sz="2000" b="1" kern="1200" dirty="0">
            <a:latin typeface="Arial" panose="020B0604020202020204" pitchFamily="34" charset="0"/>
            <a:cs typeface="Arial" panose="020B0604020202020204" pitchFamily="34" charset="0"/>
          </a:endParaRPr>
        </a:p>
      </dsp:txBody>
      <dsp:txXfrm>
        <a:off x="3233246" y="3035433"/>
        <a:ext cx="2266900" cy="389070"/>
      </dsp:txXfrm>
    </dsp:sp>
    <dsp:sp modelId="{28992DEA-BB3D-4FA5-B748-0E30B7B58017}">
      <dsp:nvSpPr>
        <dsp:cNvPr id="0" name=""/>
        <dsp:cNvSpPr/>
      </dsp:nvSpPr>
      <dsp:spPr>
        <a:xfrm rot="10800000">
          <a:off x="0" y="1290150"/>
          <a:ext cx="5500726" cy="1301238"/>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s-ES" sz="2000" b="1" kern="1200" dirty="0" smtClean="0">
              <a:solidFill>
                <a:schemeClr val="tx1"/>
              </a:solidFill>
              <a:latin typeface="Arial" panose="020B0604020202020204" pitchFamily="34" charset="0"/>
              <a:cs typeface="Arial" panose="020B0604020202020204" pitchFamily="34" charset="0"/>
            </a:rPr>
            <a:t>MATERIALES Y MÉTODOS</a:t>
          </a:r>
          <a:endParaRPr lang="es-ES" sz="2000" b="1" kern="1200" dirty="0">
            <a:solidFill>
              <a:schemeClr val="tx1"/>
            </a:solidFill>
            <a:latin typeface="Arial" panose="020B0604020202020204" pitchFamily="34" charset="0"/>
            <a:cs typeface="Arial" panose="020B0604020202020204" pitchFamily="34" charset="0"/>
          </a:endParaRPr>
        </a:p>
      </dsp:txBody>
      <dsp:txXfrm rot="-10800000">
        <a:off x="0" y="1290150"/>
        <a:ext cx="5500726" cy="456734"/>
      </dsp:txXfrm>
    </dsp:sp>
    <dsp:sp modelId="{2D6FFABB-9429-433F-8D6F-D69EB2896B09}">
      <dsp:nvSpPr>
        <dsp:cNvPr id="0" name=""/>
        <dsp:cNvSpPr/>
      </dsp:nvSpPr>
      <dsp:spPr>
        <a:xfrm>
          <a:off x="1399" y="1746885"/>
          <a:ext cx="2969919" cy="38907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lvl="0" algn="ctr" defTabSz="800100">
            <a:lnSpc>
              <a:spcPct val="90000"/>
            </a:lnSpc>
            <a:spcBef>
              <a:spcPct val="0"/>
            </a:spcBef>
            <a:spcAft>
              <a:spcPct val="35000"/>
            </a:spcAft>
          </a:pPr>
          <a:r>
            <a:rPr lang="es-ES" sz="1800" b="1" kern="1200" dirty="0" smtClean="0">
              <a:latin typeface="Arial" panose="020B0604020202020204" pitchFamily="34" charset="0"/>
              <a:cs typeface="Arial" panose="020B0604020202020204" pitchFamily="34" charset="0"/>
            </a:rPr>
            <a:t>Descripción investigación </a:t>
          </a:r>
          <a:endParaRPr lang="es-ES" sz="1800" b="1" kern="1200" dirty="0">
            <a:latin typeface="Arial" panose="020B0604020202020204" pitchFamily="34" charset="0"/>
            <a:cs typeface="Arial" panose="020B0604020202020204" pitchFamily="34" charset="0"/>
          </a:endParaRPr>
        </a:p>
      </dsp:txBody>
      <dsp:txXfrm>
        <a:off x="1399" y="1746885"/>
        <a:ext cx="2969919" cy="389070"/>
      </dsp:txXfrm>
    </dsp:sp>
    <dsp:sp modelId="{1B355FEC-D257-4D2F-8D09-A157BCE404BC}">
      <dsp:nvSpPr>
        <dsp:cNvPr id="0" name=""/>
        <dsp:cNvSpPr/>
      </dsp:nvSpPr>
      <dsp:spPr>
        <a:xfrm>
          <a:off x="2971318" y="1746885"/>
          <a:ext cx="2528007" cy="38907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lvl="0" algn="ctr" defTabSz="800100">
            <a:lnSpc>
              <a:spcPct val="90000"/>
            </a:lnSpc>
            <a:spcBef>
              <a:spcPct val="0"/>
            </a:spcBef>
            <a:spcAft>
              <a:spcPct val="35000"/>
            </a:spcAft>
          </a:pPr>
          <a:r>
            <a:rPr lang="es-ES" sz="1800" b="1" kern="1200" dirty="0" smtClean="0">
              <a:latin typeface="Arial" panose="020B0604020202020204" pitchFamily="34" charset="0"/>
              <a:cs typeface="Arial" panose="020B0604020202020204" pitchFamily="34" charset="0"/>
            </a:rPr>
            <a:t>Métodos estadísticos </a:t>
          </a:r>
          <a:endParaRPr lang="es-ES" sz="1800" b="1" kern="1200" dirty="0">
            <a:latin typeface="Arial" panose="020B0604020202020204" pitchFamily="34" charset="0"/>
            <a:cs typeface="Arial" panose="020B0604020202020204" pitchFamily="34" charset="0"/>
          </a:endParaRPr>
        </a:p>
      </dsp:txBody>
      <dsp:txXfrm>
        <a:off x="2971318" y="1746885"/>
        <a:ext cx="2528007" cy="389070"/>
      </dsp:txXfrm>
    </dsp:sp>
    <dsp:sp modelId="{33907E49-8352-479C-9180-A3E5D983B490}">
      <dsp:nvSpPr>
        <dsp:cNvPr id="0" name=""/>
        <dsp:cNvSpPr/>
      </dsp:nvSpPr>
      <dsp:spPr>
        <a:xfrm rot="10800000">
          <a:off x="0" y="2"/>
          <a:ext cx="5500726" cy="1301238"/>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s-ES" sz="2000" b="1" kern="1200" dirty="0" smtClean="0">
              <a:solidFill>
                <a:schemeClr val="tx1"/>
              </a:solidFill>
              <a:latin typeface="Arial" panose="020B0604020202020204" pitchFamily="34" charset="0"/>
              <a:cs typeface="Arial" panose="020B0604020202020204" pitchFamily="34" charset="0"/>
            </a:rPr>
            <a:t>INTRODUCCIÓN</a:t>
          </a:r>
          <a:endParaRPr lang="es-ES" sz="2000" b="1" kern="1200" dirty="0">
            <a:latin typeface="Arial" panose="020B0604020202020204" pitchFamily="34" charset="0"/>
            <a:cs typeface="Arial" panose="020B0604020202020204" pitchFamily="34" charset="0"/>
          </a:endParaRPr>
        </a:p>
      </dsp:txBody>
      <dsp:txXfrm rot="-10800000">
        <a:off x="0" y="2"/>
        <a:ext cx="5500726" cy="456734"/>
      </dsp:txXfrm>
    </dsp:sp>
    <dsp:sp modelId="{270A504A-87B1-4B20-8C95-15CB2F51F18E}">
      <dsp:nvSpPr>
        <dsp:cNvPr id="0" name=""/>
        <dsp:cNvSpPr/>
      </dsp:nvSpPr>
      <dsp:spPr>
        <a:xfrm>
          <a:off x="0" y="458396"/>
          <a:ext cx="2750363" cy="38907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lvl="0" algn="ctr" defTabSz="889000">
            <a:lnSpc>
              <a:spcPct val="90000"/>
            </a:lnSpc>
            <a:spcBef>
              <a:spcPct val="0"/>
            </a:spcBef>
            <a:spcAft>
              <a:spcPct val="35000"/>
            </a:spcAft>
          </a:pPr>
          <a:r>
            <a:rPr lang="es-ES" sz="2000" b="1" kern="1200" dirty="0" smtClean="0">
              <a:latin typeface="Arial" panose="020B0604020202020204" pitchFamily="34" charset="0"/>
              <a:cs typeface="Arial" panose="020B0604020202020204" pitchFamily="34" charset="0"/>
            </a:rPr>
            <a:t>Antecedentes</a:t>
          </a:r>
          <a:endParaRPr lang="es-ES" sz="2000" b="1" kern="1200" dirty="0">
            <a:latin typeface="Arial" panose="020B0604020202020204" pitchFamily="34" charset="0"/>
            <a:cs typeface="Arial" panose="020B0604020202020204" pitchFamily="34" charset="0"/>
          </a:endParaRPr>
        </a:p>
      </dsp:txBody>
      <dsp:txXfrm>
        <a:off x="0" y="458396"/>
        <a:ext cx="2750363" cy="389070"/>
      </dsp:txXfrm>
    </dsp:sp>
    <dsp:sp modelId="{499BCCCB-208A-4148-8899-A3DDFB968CD7}">
      <dsp:nvSpPr>
        <dsp:cNvPr id="0" name=""/>
        <dsp:cNvSpPr/>
      </dsp:nvSpPr>
      <dsp:spPr>
        <a:xfrm>
          <a:off x="2750363" y="458337"/>
          <a:ext cx="2750363" cy="38907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lvl="0" algn="ctr" defTabSz="889000">
            <a:lnSpc>
              <a:spcPct val="90000"/>
            </a:lnSpc>
            <a:spcBef>
              <a:spcPct val="0"/>
            </a:spcBef>
            <a:spcAft>
              <a:spcPct val="35000"/>
            </a:spcAft>
          </a:pPr>
          <a:r>
            <a:rPr lang="es-ES" sz="2000" b="1" kern="1200" dirty="0" smtClean="0">
              <a:latin typeface="Arial" panose="020B0604020202020204" pitchFamily="34" charset="0"/>
              <a:cs typeface="Arial" panose="020B0604020202020204" pitchFamily="34" charset="0"/>
            </a:rPr>
            <a:t>Objetivo</a:t>
          </a:r>
          <a:endParaRPr lang="es-ES" sz="2000" b="1" kern="1200" dirty="0">
            <a:latin typeface="Arial" panose="020B0604020202020204" pitchFamily="34" charset="0"/>
            <a:cs typeface="Arial" panose="020B0604020202020204" pitchFamily="34" charset="0"/>
          </a:endParaRPr>
        </a:p>
      </dsp:txBody>
      <dsp:txXfrm>
        <a:off x="2750363" y="458337"/>
        <a:ext cx="2750363" cy="38907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86438E-6040-4244-8B4F-5D04A19E5EFA}">
      <dsp:nvSpPr>
        <dsp:cNvPr id="0" name=""/>
        <dsp:cNvSpPr/>
      </dsp:nvSpPr>
      <dsp:spPr>
        <a:xfrm>
          <a:off x="-402870" y="0"/>
          <a:ext cx="3643338" cy="3643338"/>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FC0469D-71F7-4F97-B3B1-C7E7E2AC833A}">
      <dsp:nvSpPr>
        <dsp:cNvPr id="0" name=""/>
        <dsp:cNvSpPr/>
      </dsp:nvSpPr>
      <dsp:spPr>
        <a:xfrm>
          <a:off x="357194" y="357190"/>
          <a:ext cx="3600659" cy="862446"/>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b="1" kern="1200" dirty="0" smtClean="0">
              <a:latin typeface="Arial" panose="020B0604020202020204" pitchFamily="34" charset="0"/>
              <a:cs typeface="Arial" panose="020B0604020202020204" pitchFamily="34" charset="0"/>
            </a:rPr>
            <a:t>MATERIALES Y MÉTODOS</a:t>
          </a:r>
          <a:endParaRPr lang="es-ES" sz="1800" b="1" kern="1200" dirty="0">
            <a:latin typeface="Arial" panose="020B0604020202020204" pitchFamily="34" charset="0"/>
            <a:cs typeface="Arial" panose="020B0604020202020204" pitchFamily="34" charset="0"/>
          </a:endParaRPr>
        </a:p>
      </dsp:txBody>
      <dsp:txXfrm>
        <a:off x="399295" y="399291"/>
        <a:ext cx="3516457" cy="778244"/>
      </dsp:txXfrm>
    </dsp:sp>
    <dsp:sp modelId="{391E5022-F665-47BB-AA73-EFB139217E26}">
      <dsp:nvSpPr>
        <dsp:cNvPr id="0" name=""/>
        <dsp:cNvSpPr/>
      </dsp:nvSpPr>
      <dsp:spPr>
        <a:xfrm>
          <a:off x="71427" y="1357322"/>
          <a:ext cx="4601164" cy="862446"/>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b="1" kern="1200" dirty="0" smtClean="0">
              <a:latin typeface="Arial" panose="020B0604020202020204" pitchFamily="34" charset="0"/>
              <a:cs typeface="Arial" panose="020B0604020202020204" pitchFamily="34" charset="0"/>
            </a:rPr>
            <a:t>RESULTADOS Y DISCUSIÓN</a:t>
          </a:r>
          <a:endParaRPr lang="es-ES" sz="1800" b="1" kern="1200" dirty="0">
            <a:latin typeface="Arial" panose="020B0604020202020204" pitchFamily="34" charset="0"/>
            <a:cs typeface="Arial" panose="020B0604020202020204" pitchFamily="34" charset="0"/>
          </a:endParaRPr>
        </a:p>
      </dsp:txBody>
      <dsp:txXfrm>
        <a:off x="113528" y="1399423"/>
        <a:ext cx="4516962" cy="778244"/>
      </dsp:txXfrm>
    </dsp:sp>
    <dsp:sp modelId="{E8C16C69-C7B5-44AF-B376-EC881940D310}">
      <dsp:nvSpPr>
        <dsp:cNvPr id="0" name=""/>
        <dsp:cNvSpPr/>
      </dsp:nvSpPr>
      <dsp:spPr>
        <a:xfrm>
          <a:off x="948775" y="2306795"/>
          <a:ext cx="3308214" cy="862446"/>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b="1" kern="1200" dirty="0" smtClean="0">
              <a:latin typeface="Arial" panose="020B0604020202020204" pitchFamily="34" charset="0"/>
              <a:cs typeface="Arial" panose="020B0604020202020204" pitchFamily="34" charset="0"/>
            </a:rPr>
            <a:t>BIBLIOGRAFÍA</a:t>
          </a:r>
          <a:endParaRPr lang="es-ES" sz="1800" b="1" kern="1200" dirty="0">
            <a:latin typeface="Arial" panose="020B0604020202020204" pitchFamily="34" charset="0"/>
            <a:cs typeface="Arial" panose="020B0604020202020204" pitchFamily="34" charset="0"/>
          </a:endParaRPr>
        </a:p>
      </dsp:txBody>
      <dsp:txXfrm>
        <a:off x="990876" y="2348896"/>
        <a:ext cx="3224012" cy="778244"/>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409EDAC-A95D-4B76-9056-1780E8455993}" type="datetimeFigureOut">
              <a:rPr lang="es-ES" smtClean="0"/>
              <a:pPr/>
              <a:t>21/10/2015</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205FABB-CCBA-4332-948C-41652ADAA67D}" type="slidenum">
              <a:rPr lang="es-ES" smtClean="0"/>
              <a:pPr/>
              <a:t>‹Nº›</a:t>
            </a:fld>
            <a:endParaRPr lang="es-ES"/>
          </a:p>
        </p:txBody>
      </p:sp>
    </p:spTree>
    <p:extLst>
      <p:ext uri="{BB962C8B-B14F-4D97-AF65-F5344CB8AC3E}">
        <p14:creationId xmlns:p14="http://schemas.microsoft.com/office/powerpoint/2010/main" val="41777280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2205FABB-CCBA-4332-948C-41652ADAA67D}" type="slidenum">
              <a:rPr lang="es-ES" smtClean="0"/>
              <a:pPr/>
              <a:t>21</a:t>
            </a:fld>
            <a:endParaRPr lang="es-ES"/>
          </a:p>
        </p:txBody>
      </p:sp>
    </p:spTree>
    <p:extLst>
      <p:ext uri="{BB962C8B-B14F-4D97-AF65-F5344CB8AC3E}">
        <p14:creationId xmlns:p14="http://schemas.microsoft.com/office/powerpoint/2010/main" val="15303846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1"/>
      </p:bgRef>
    </p:bg>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FE3FAF75-5ADD-4341-9477-5DB9734DC617}" type="datetimeFigureOut">
              <a:rPr lang="es-ES" smtClean="0"/>
              <a:pPr/>
              <a:t>21/10/2015</a:t>
            </a:fld>
            <a:endParaRPr lang="es-ES"/>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s-ES"/>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03C39454-C754-44D0-82F4-E2B54615F78D}" type="slidenum">
              <a:rPr lang="es-ES" smtClean="0"/>
              <a:pPr/>
              <a:t>‹Nº›</a:t>
            </a:fld>
            <a:endParaRPr lang="es-E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4"/>
          </p:nvPr>
        </p:nvSpPr>
        <p:spPr/>
        <p:txBody>
          <a:bodyPr rtlCol="0"/>
          <a:lstStyle/>
          <a:p>
            <a:fld id="{FE3FAF75-5ADD-4341-9477-5DB9734DC617}" type="datetimeFigureOut">
              <a:rPr lang="es-ES" smtClean="0"/>
              <a:pPr/>
              <a:t>21/10/2015</a:t>
            </a:fld>
            <a:endParaRPr lang="es-ES"/>
          </a:p>
        </p:txBody>
      </p:sp>
      <p:sp>
        <p:nvSpPr>
          <p:cNvPr id="9" name="8 Marcador de número de diapositiva"/>
          <p:cNvSpPr>
            <a:spLocks noGrp="1"/>
          </p:cNvSpPr>
          <p:nvPr>
            <p:ph type="sldNum" sz="quarter" idx="15"/>
          </p:nvPr>
        </p:nvSpPr>
        <p:spPr/>
        <p:txBody>
          <a:bodyPr rtlCol="0"/>
          <a:lstStyle/>
          <a:p>
            <a:fld id="{03C39454-C754-44D0-82F4-E2B54615F78D}" type="slidenum">
              <a:rPr lang="es-ES" smtClean="0"/>
              <a:pPr/>
              <a:t>‹Nº›</a:t>
            </a:fld>
            <a:endParaRPr lang="es-ES"/>
          </a:p>
        </p:txBody>
      </p:sp>
      <p:sp>
        <p:nvSpPr>
          <p:cNvPr id="10" name="9 Marcador de pie de página"/>
          <p:cNvSpPr>
            <a:spLocks noGrp="1"/>
          </p:cNvSpPr>
          <p:nvPr>
            <p:ph type="ftr" sz="quarter" idx="16"/>
          </p:nvPr>
        </p:nvSpPr>
        <p:spPr/>
        <p:txBody>
          <a:bodyPr rtlCol="0"/>
          <a:lstStyle/>
          <a:p>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FE3FAF75-5ADD-4341-9477-5DB9734DC617}" type="datetimeFigureOut">
              <a:rPr lang="es-ES" smtClean="0"/>
              <a:pPr/>
              <a:t>21/10/2015</a:t>
            </a:fld>
            <a:endParaRPr lang="es-ES"/>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s-ES"/>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03C39454-C754-44D0-82F4-E2B54615F78D}" type="slidenum">
              <a:rPr lang="es-ES" smtClean="0"/>
              <a:pPr/>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p:txBody>
          <a:bodyPr/>
          <a:lstStyle/>
          <a:p>
            <a:fld id="{FE3FAF75-5ADD-4341-9477-5DB9734DC617}" type="datetimeFigureOut">
              <a:rPr lang="es-ES" smtClean="0"/>
              <a:pPr/>
              <a:t>21/10/2015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3C39454-C754-44D0-82F4-E2B54615F78D}" type="slidenum">
              <a:rPr lang="es-ES" smtClean="0"/>
              <a:pPr/>
              <a:t>‹Nº›</a:t>
            </a:fld>
            <a:endParaRPr lang="es-ES"/>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smtClean="0"/>
              <a:t>Haga clic para modificar el estilo de título del patrón</a:t>
            </a:r>
            <a:endParaRPr kumimoji="0" lang="en-US"/>
          </a:p>
        </p:txBody>
      </p:sp>
      <p:sp>
        <p:nvSpPr>
          <p:cNvPr id="7" name="6 Marcador de fecha"/>
          <p:cNvSpPr>
            <a:spLocks noGrp="1"/>
          </p:cNvSpPr>
          <p:nvPr>
            <p:ph type="dt" sz="half" idx="10"/>
          </p:nvPr>
        </p:nvSpPr>
        <p:spPr/>
        <p:txBody>
          <a:bodyPr/>
          <a:lstStyle/>
          <a:p>
            <a:fld id="{FE3FAF75-5ADD-4341-9477-5DB9734DC617}" type="datetimeFigureOut">
              <a:rPr lang="es-ES" smtClean="0"/>
              <a:pPr/>
              <a:t>21/10/2015</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03C39454-C754-44D0-82F4-E2B54615F78D}" type="slidenum">
              <a:rPr lang="es-ES" smtClean="0"/>
              <a:pPr/>
              <a:t>‹Nº›</a:t>
            </a:fld>
            <a:endParaRPr lang="es-ES"/>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FE3FAF75-5ADD-4341-9477-5DB9734DC617}" type="datetimeFigureOut">
              <a:rPr lang="es-ES" smtClean="0"/>
              <a:pPr/>
              <a:t>21/10/2015</a:t>
            </a:fld>
            <a:endParaRPr lang="es-ES"/>
          </a:p>
        </p:txBody>
      </p:sp>
      <p:sp>
        <p:nvSpPr>
          <p:cNvPr id="7" name="6 Marcador de número de diapositiva"/>
          <p:cNvSpPr>
            <a:spLocks noGrp="1"/>
          </p:cNvSpPr>
          <p:nvPr>
            <p:ph type="sldNum" sz="quarter" idx="11"/>
          </p:nvPr>
        </p:nvSpPr>
        <p:spPr/>
        <p:txBody>
          <a:bodyPr rtlCol="0"/>
          <a:lstStyle/>
          <a:p>
            <a:fld id="{03C39454-C754-44D0-82F4-E2B54615F78D}" type="slidenum">
              <a:rPr lang="es-ES" smtClean="0"/>
              <a:pPr/>
              <a:t>‹Nº›</a:t>
            </a:fld>
            <a:endParaRPr lang="es-ES"/>
          </a:p>
        </p:txBody>
      </p:sp>
      <p:sp>
        <p:nvSpPr>
          <p:cNvPr id="8" name="7 Marcador de pie de página"/>
          <p:cNvSpPr>
            <a:spLocks noGrp="1"/>
          </p:cNvSpPr>
          <p:nvPr>
            <p:ph type="ftr" sz="quarter" idx="12"/>
          </p:nvPr>
        </p:nvSpPr>
        <p:spPr/>
        <p:txBody>
          <a:bodyPr rtlCol="0"/>
          <a:lstStyle/>
          <a:p>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E3FAF75-5ADD-4341-9477-5DB9734DC617}" type="datetimeFigureOut">
              <a:rPr lang="es-ES" smtClean="0"/>
              <a:pPr/>
              <a:t>21/10/2015</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03C39454-C754-44D0-82F4-E2B54615F78D}"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1">
        <a:schemeClr val="bg1"/>
      </p:bgRef>
    </p:bg>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1" name="20 Marcador de fecha"/>
          <p:cNvSpPr>
            <a:spLocks noGrp="1"/>
          </p:cNvSpPr>
          <p:nvPr>
            <p:ph type="dt" sz="half" idx="14"/>
          </p:nvPr>
        </p:nvSpPr>
        <p:spPr/>
        <p:txBody>
          <a:bodyPr rtlCol="0"/>
          <a:lstStyle/>
          <a:p>
            <a:fld id="{FE3FAF75-5ADD-4341-9477-5DB9734DC617}" type="datetimeFigureOut">
              <a:rPr lang="es-ES" smtClean="0"/>
              <a:pPr/>
              <a:t>21/10/2015</a:t>
            </a:fld>
            <a:endParaRPr lang="es-ES"/>
          </a:p>
        </p:txBody>
      </p:sp>
      <p:sp>
        <p:nvSpPr>
          <p:cNvPr id="22" name="21 Marcador de número de diapositiva"/>
          <p:cNvSpPr>
            <a:spLocks noGrp="1"/>
          </p:cNvSpPr>
          <p:nvPr>
            <p:ph type="sldNum" sz="quarter" idx="15"/>
          </p:nvPr>
        </p:nvSpPr>
        <p:spPr/>
        <p:txBody>
          <a:bodyPr rtlCol="0"/>
          <a:lstStyle/>
          <a:p>
            <a:fld id="{03C39454-C754-44D0-82F4-E2B54615F78D}" type="slidenum">
              <a:rPr lang="es-ES" smtClean="0"/>
              <a:pPr/>
              <a:t>‹Nº›</a:t>
            </a:fld>
            <a:endParaRPr lang="es-ES"/>
          </a:p>
        </p:txBody>
      </p:sp>
      <p:sp>
        <p:nvSpPr>
          <p:cNvPr id="23" name="22 Marcador de pie de página"/>
          <p:cNvSpPr>
            <a:spLocks noGrp="1"/>
          </p:cNvSpPr>
          <p:nvPr>
            <p:ph type="ftr" sz="quarter" idx="16"/>
          </p:nvPr>
        </p:nvSpPr>
        <p:spPr/>
        <p:txBody>
          <a:bodyPr rtlCol="0"/>
          <a:lstStyle/>
          <a:p>
            <a:endParaRPr lang="es-E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smtClean="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fld id="{FE3FAF75-5ADD-4341-9477-5DB9734DC617}" type="datetimeFigureOut">
              <a:rPr lang="es-ES" smtClean="0"/>
              <a:pPr/>
              <a:t>21/10/2015</a:t>
            </a:fld>
            <a:endParaRPr lang="es-ES"/>
          </a:p>
        </p:txBody>
      </p:sp>
      <p:sp>
        <p:nvSpPr>
          <p:cNvPr id="18" name="17 Marcador de número de diapositiva"/>
          <p:cNvSpPr>
            <a:spLocks noGrp="1"/>
          </p:cNvSpPr>
          <p:nvPr>
            <p:ph type="sldNum" sz="quarter" idx="11"/>
          </p:nvPr>
        </p:nvSpPr>
        <p:spPr/>
        <p:txBody>
          <a:bodyPr rtlCol="0"/>
          <a:lstStyle/>
          <a:p>
            <a:fld id="{03C39454-C754-44D0-82F4-E2B54615F78D}" type="slidenum">
              <a:rPr lang="es-ES" smtClean="0"/>
              <a:pPr/>
              <a:t>‹Nº›</a:t>
            </a:fld>
            <a:endParaRPr lang="es-ES"/>
          </a:p>
        </p:txBody>
      </p:sp>
      <p:sp>
        <p:nvSpPr>
          <p:cNvPr id="21" name="20 Marcador de pie de página"/>
          <p:cNvSpPr>
            <a:spLocks noGrp="1"/>
          </p:cNvSpPr>
          <p:nvPr>
            <p:ph type="ftr" sz="quarter" idx="12"/>
          </p:nvPr>
        </p:nvSpPr>
        <p:spPr/>
        <p:txBody>
          <a:bodyPr rtlCol="0"/>
          <a:lstStyle/>
          <a:p>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FE3FAF75-5ADD-4341-9477-5DB9734DC617}" type="datetimeFigureOut">
              <a:rPr lang="es-ES" smtClean="0"/>
              <a:pPr/>
              <a:t>21/10/2015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3C39454-C754-44D0-82F4-E2B54615F78D}"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FE3FAF75-5ADD-4341-9477-5DB9734DC617}" type="datetimeFigureOut">
              <a:rPr lang="es-ES" smtClean="0"/>
              <a:pPr/>
              <a:t>21/10/2015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3C39454-C754-44D0-82F4-E2B54615F78D}"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FE3FAF75-5ADD-4341-9477-5DB9734DC617}" type="datetimeFigureOut">
              <a:rPr lang="es-ES" smtClean="0"/>
              <a:pPr/>
              <a:t>21/10/2015</a:t>
            </a:fld>
            <a:endParaRPr lang="es-ES"/>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s-ES"/>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03C39454-C754-44D0-82F4-E2B54615F78D}"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2.w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9.wmf"/></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5.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500034" y="571480"/>
            <a:ext cx="8358246" cy="2137440"/>
          </a:xfrm>
          <a:solidFill>
            <a:schemeClr val="accent1">
              <a:lumMod val="40000"/>
              <a:lumOff val="60000"/>
            </a:schemeClr>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a:noAutofit/>
          </a:bodyPr>
          <a:lstStyle/>
          <a:p>
            <a:pPr algn="ctr"/>
            <a:r>
              <a:rPr lang="es-ES" sz="2800" b="1" i="1" dirty="0">
                <a:solidFill>
                  <a:schemeClr val="tx1"/>
                </a:solidFill>
                <a:latin typeface="Arial" panose="020B0604020202020204" pitchFamily="34" charset="0"/>
                <a:cs typeface="Arial" panose="020B0604020202020204" pitchFamily="34" charset="0"/>
              </a:rPr>
              <a:t>Uso de la </a:t>
            </a:r>
            <a:r>
              <a:rPr lang="es-ES" sz="2800" b="1" i="1" dirty="0" smtClean="0">
                <a:solidFill>
                  <a:schemeClr val="tx1"/>
                </a:solidFill>
                <a:latin typeface="Arial" panose="020B0604020202020204" pitchFamily="34" charset="0"/>
                <a:cs typeface="Arial" panose="020B0604020202020204" pitchFamily="34" charset="0"/>
              </a:rPr>
              <a:t>Estadística</a:t>
            </a:r>
            <a:r>
              <a:rPr lang="es-ES" sz="2800" b="1" i="1" dirty="0">
                <a:solidFill>
                  <a:schemeClr val="tx1"/>
                </a:solidFill>
                <a:latin typeface="Arial" panose="020B0604020202020204" pitchFamily="34" charset="0"/>
                <a:cs typeface="Arial" panose="020B0604020202020204" pitchFamily="34" charset="0"/>
              </a:rPr>
              <a:t>, como instrumento para lograr la calidad de las publicaciones científicas en la esfera </a:t>
            </a:r>
            <a:r>
              <a:rPr lang="es-ES" sz="2800" b="1" i="1" dirty="0" smtClean="0">
                <a:solidFill>
                  <a:schemeClr val="tx1"/>
                </a:solidFill>
                <a:latin typeface="Arial" panose="020B0604020202020204" pitchFamily="34" charset="0"/>
                <a:cs typeface="Arial" panose="020B0604020202020204" pitchFamily="34" charset="0"/>
              </a:rPr>
              <a:t>agropecuarias</a:t>
            </a:r>
            <a:r>
              <a:rPr lang="es-ES" sz="2800" dirty="0">
                <a:solidFill>
                  <a:schemeClr val="tx1"/>
                </a:solidFill>
                <a:latin typeface="Arial" panose="020B0604020202020204" pitchFamily="34" charset="0"/>
                <a:cs typeface="Arial" panose="020B0604020202020204" pitchFamily="34" charset="0"/>
              </a:rPr>
              <a:t/>
            </a:r>
            <a:br>
              <a:rPr lang="es-ES" sz="2800" dirty="0">
                <a:solidFill>
                  <a:schemeClr val="tx1"/>
                </a:solidFill>
                <a:latin typeface="Arial" panose="020B0604020202020204" pitchFamily="34" charset="0"/>
                <a:cs typeface="Arial" panose="020B0604020202020204" pitchFamily="34" charset="0"/>
              </a:rPr>
            </a:br>
            <a:endParaRPr lang="es-ES" sz="2800" dirty="0">
              <a:solidFill>
                <a:schemeClr val="tx1"/>
              </a:solidFill>
              <a:latin typeface="Arial" panose="020B0604020202020204" pitchFamily="34" charset="0"/>
              <a:cs typeface="Arial" panose="020B0604020202020204" pitchFamily="34" charset="0"/>
            </a:endParaRPr>
          </a:p>
        </p:txBody>
      </p:sp>
      <p:sp>
        <p:nvSpPr>
          <p:cNvPr id="3" name="2 Subtítulo"/>
          <p:cNvSpPr>
            <a:spLocks noGrp="1"/>
          </p:cNvSpPr>
          <p:nvPr>
            <p:ph type="subTitle" idx="1"/>
          </p:nvPr>
        </p:nvSpPr>
        <p:spPr>
          <a:xfrm>
            <a:off x="1835696" y="3645024"/>
            <a:ext cx="7072362" cy="2357454"/>
          </a:xfrm>
        </p:spPr>
        <p:txBody>
          <a:bodyPr>
            <a:normAutofit/>
          </a:bodyPr>
          <a:lstStyle/>
          <a:p>
            <a:pPr algn="ctr"/>
            <a:r>
              <a:rPr lang="es-ES" sz="2000" i="1" dirty="0" err="1" smtClean="0">
                <a:solidFill>
                  <a:schemeClr val="tx1"/>
                </a:solidFill>
              </a:rPr>
              <a:t>Dr.C.</a:t>
            </a:r>
            <a:r>
              <a:rPr lang="es-ES" sz="2000" i="1" dirty="0" smtClean="0">
                <a:solidFill>
                  <a:schemeClr val="tx1"/>
                </a:solidFill>
              </a:rPr>
              <a:t> </a:t>
            </a:r>
            <a:r>
              <a:rPr lang="es-ES" sz="2000" i="1" dirty="0" err="1" smtClean="0">
                <a:solidFill>
                  <a:schemeClr val="tx1"/>
                </a:solidFill>
              </a:rPr>
              <a:t>Verena</a:t>
            </a:r>
            <a:r>
              <a:rPr lang="es-ES" sz="2000" i="1" dirty="0" smtClean="0">
                <a:solidFill>
                  <a:schemeClr val="tx1"/>
                </a:solidFill>
              </a:rPr>
              <a:t> </a:t>
            </a:r>
            <a:r>
              <a:rPr lang="es-ES" sz="2000" b="1" i="1" dirty="0">
                <a:solidFill>
                  <a:schemeClr val="tx1"/>
                </a:solidFill>
              </a:rPr>
              <a:t>Torres </a:t>
            </a:r>
            <a:r>
              <a:rPr lang="es-ES" sz="2000" b="1" i="1" dirty="0" smtClean="0">
                <a:solidFill>
                  <a:schemeClr val="tx1"/>
                </a:solidFill>
              </a:rPr>
              <a:t>Cárdenas </a:t>
            </a:r>
            <a:r>
              <a:rPr lang="es-ES" sz="2000" b="1" i="1" dirty="0" err="1" smtClean="0">
                <a:solidFill>
                  <a:schemeClr val="tx1"/>
                </a:solidFill>
              </a:rPr>
              <a:t>PhD</a:t>
            </a:r>
            <a:endParaRPr lang="es-ES" sz="2000" b="1" dirty="0">
              <a:solidFill>
                <a:schemeClr val="tx1"/>
              </a:solidFill>
            </a:endParaRPr>
          </a:p>
          <a:p>
            <a:pPr algn="ctr"/>
            <a:r>
              <a:rPr lang="es-ES" sz="2000" b="1" i="1" dirty="0">
                <a:solidFill>
                  <a:schemeClr val="tx1"/>
                </a:solidFill>
              </a:rPr>
              <a:t>Miembro del Comité Editorial </a:t>
            </a:r>
            <a:endParaRPr lang="es-ES" sz="2000" b="1" i="1" dirty="0" smtClean="0">
              <a:solidFill>
                <a:schemeClr val="tx1"/>
              </a:solidFill>
            </a:endParaRPr>
          </a:p>
          <a:p>
            <a:pPr algn="ctr"/>
            <a:r>
              <a:rPr lang="es-ES" sz="2000" b="1" i="1" dirty="0" smtClean="0">
                <a:solidFill>
                  <a:schemeClr val="tx1"/>
                </a:solidFill>
              </a:rPr>
              <a:t>Rev</a:t>
            </a:r>
            <a:r>
              <a:rPr lang="es-ES" sz="2000" b="1" i="1" dirty="0">
                <a:solidFill>
                  <a:schemeClr val="tx1"/>
                </a:solidFill>
              </a:rPr>
              <a:t>. Cubana de Ciencias </a:t>
            </a:r>
            <a:r>
              <a:rPr lang="es-ES" sz="2000" b="1" i="1" dirty="0" smtClean="0">
                <a:solidFill>
                  <a:schemeClr val="tx1"/>
                </a:solidFill>
              </a:rPr>
              <a:t>Agrícolas</a:t>
            </a:r>
          </a:p>
          <a:p>
            <a:pPr algn="ctr"/>
            <a:endParaRPr lang="es-ES" sz="2400"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 Rectángulo"/>
          <p:cNvSpPr>
            <a:spLocks noChangeArrowheads="1"/>
          </p:cNvSpPr>
          <p:nvPr/>
        </p:nvSpPr>
        <p:spPr bwMode="auto">
          <a:xfrm>
            <a:off x="179388" y="6095255"/>
            <a:ext cx="896461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pt-BR" sz="1800" b="1" dirty="0">
                <a:latin typeface="Arial" panose="020B0604020202020204" pitchFamily="34" charset="0"/>
                <a:cs typeface="Arial" panose="020B0604020202020204" pitchFamily="34" charset="0"/>
              </a:rPr>
              <a:t>para transformar </a:t>
            </a:r>
            <a:r>
              <a:rPr lang="pt-BR" sz="1800" b="1" dirty="0" err="1">
                <a:latin typeface="Arial" panose="020B0604020202020204" pitchFamily="34" charset="0"/>
                <a:cs typeface="Arial" panose="020B0604020202020204" pitchFamily="34" charset="0"/>
              </a:rPr>
              <a:t>los</a:t>
            </a:r>
            <a:r>
              <a:rPr lang="pt-BR" sz="1800" b="1" dirty="0">
                <a:latin typeface="Arial" panose="020B0604020202020204" pitchFamily="34" charset="0"/>
                <a:cs typeface="Arial" panose="020B0604020202020204" pitchFamily="34" charset="0"/>
              </a:rPr>
              <a:t> </a:t>
            </a:r>
            <a:r>
              <a:rPr lang="pt-BR" sz="1800" b="1" dirty="0" err="1">
                <a:latin typeface="Arial" panose="020B0604020202020204" pitchFamily="34" charset="0"/>
                <a:cs typeface="Arial" panose="020B0604020202020204" pitchFamily="34" charset="0"/>
              </a:rPr>
              <a:t>datos</a:t>
            </a:r>
            <a:r>
              <a:rPr lang="pt-BR" sz="1800" b="1" dirty="0">
                <a:latin typeface="Arial" panose="020B0604020202020204" pitchFamily="34" charset="0"/>
                <a:cs typeface="Arial" panose="020B0604020202020204" pitchFamily="34" charset="0"/>
              </a:rPr>
              <a:t> </a:t>
            </a:r>
            <a:r>
              <a:rPr lang="pt-BR" sz="1800" b="1" dirty="0" err="1">
                <a:latin typeface="Arial" panose="020B0604020202020204" pitchFamily="34" charset="0"/>
                <a:cs typeface="Arial" panose="020B0604020202020204" pitchFamily="34" charset="0"/>
              </a:rPr>
              <a:t>en</a:t>
            </a:r>
            <a:r>
              <a:rPr lang="pt-BR" sz="1800" b="1" dirty="0">
                <a:latin typeface="Arial" panose="020B0604020202020204" pitchFamily="34" charset="0"/>
                <a:cs typeface="Arial" panose="020B0604020202020204" pitchFamily="34" charset="0"/>
              </a:rPr>
              <a:t> </a:t>
            </a:r>
            <a:r>
              <a:rPr lang="pt-BR" sz="1800" b="1" dirty="0" err="1">
                <a:latin typeface="Arial" panose="020B0604020202020204" pitchFamily="34" charset="0"/>
                <a:cs typeface="Arial" panose="020B0604020202020204" pitchFamily="34" charset="0"/>
              </a:rPr>
              <a:t>información</a:t>
            </a:r>
            <a:r>
              <a:rPr lang="pt-BR" sz="1800" b="1" dirty="0">
                <a:latin typeface="Arial" panose="020B0604020202020204" pitchFamily="34" charset="0"/>
                <a:cs typeface="Arial" panose="020B0604020202020204" pitchFamily="34" charset="0"/>
              </a:rPr>
              <a:t>, para </a:t>
            </a:r>
            <a:r>
              <a:rPr lang="pt-BR" sz="1800" b="1" dirty="0" err="1">
                <a:latin typeface="Arial" panose="020B0604020202020204" pitchFamily="34" charset="0"/>
                <a:cs typeface="Arial" panose="020B0604020202020204" pitchFamily="34" charset="0"/>
              </a:rPr>
              <a:t>la</a:t>
            </a:r>
            <a:r>
              <a:rPr lang="pt-BR" sz="1800" b="1" dirty="0">
                <a:latin typeface="Arial" panose="020B0604020202020204" pitchFamily="34" charset="0"/>
                <a:cs typeface="Arial" panose="020B0604020202020204" pitchFamily="34" charset="0"/>
              </a:rPr>
              <a:t> toma más eficiente de </a:t>
            </a:r>
            <a:r>
              <a:rPr lang="pt-BR" sz="1800" b="1" dirty="0" err="1">
                <a:latin typeface="Arial" panose="020B0604020202020204" pitchFamily="34" charset="0"/>
                <a:cs typeface="Arial" panose="020B0604020202020204" pitchFamily="34" charset="0"/>
              </a:rPr>
              <a:t>decisiones</a:t>
            </a:r>
            <a:r>
              <a:rPr lang="pt-BR" sz="1800" b="1" dirty="0">
                <a:latin typeface="Arial" panose="020B0604020202020204" pitchFamily="34" charset="0"/>
                <a:cs typeface="Arial" panose="020B0604020202020204" pitchFamily="34" charset="0"/>
              </a:rPr>
              <a:t>. </a:t>
            </a:r>
          </a:p>
        </p:txBody>
      </p:sp>
      <p:sp>
        <p:nvSpPr>
          <p:cNvPr id="3" name="Rectangle 2"/>
          <p:cNvSpPr txBox="1">
            <a:spLocks noChangeArrowheads="1"/>
          </p:cNvSpPr>
          <p:nvPr/>
        </p:nvSpPr>
        <p:spPr>
          <a:xfrm>
            <a:off x="539552" y="260648"/>
            <a:ext cx="5688013" cy="720725"/>
          </a:xfrm>
          <a:prstGeom prst="rect">
            <a:avLst/>
          </a:prstGeom>
        </p:spPr>
        <p:txBody>
          <a:bodyPr/>
          <a:lstStyle>
            <a:lvl1pPr algn="l" rtl="0" eaLnBrk="1" latinLnBrk="0" hangingPunct="1">
              <a:spcBef>
                <a:spcPct val="0"/>
              </a:spcBef>
              <a:buNone/>
              <a:defRPr kumimoji="0" sz="3000" b="0" kern="1200" cap="small" baseline="0">
                <a:solidFill>
                  <a:schemeClr val="tx2"/>
                </a:solidFill>
                <a:latin typeface="+mj-lt"/>
                <a:ea typeface="+mj-ea"/>
                <a:cs typeface="+mj-cs"/>
              </a:defRPr>
            </a:lvl1pPr>
          </a:lstStyle>
          <a:p>
            <a:r>
              <a:rPr lang="pt-BR" sz="1800" b="1" dirty="0" smtClean="0">
                <a:latin typeface="Arial" panose="020B0604020202020204" pitchFamily="34" charset="0"/>
                <a:cs typeface="Arial" panose="020B0604020202020204" pitchFamily="34" charset="0"/>
              </a:rPr>
              <a:t>¿</a:t>
            </a:r>
            <a:r>
              <a:rPr lang="pt-BR" sz="1800" b="1" dirty="0" err="1" smtClean="0">
                <a:latin typeface="Arial" panose="020B0604020202020204" pitchFamily="34" charset="0"/>
                <a:cs typeface="Arial" panose="020B0604020202020204" pitchFamily="34" charset="0"/>
              </a:rPr>
              <a:t>Qué</a:t>
            </a:r>
            <a:r>
              <a:rPr lang="pt-BR" sz="1800" b="1" dirty="0" smtClean="0">
                <a:latin typeface="Arial" panose="020B0604020202020204" pitchFamily="34" charset="0"/>
                <a:cs typeface="Arial" panose="020B0604020202020204" pitchFamily="34" charset="0"/>
              </a:rPr>
              <a:t> es </a:t>
            </a:r>
            <a:r>
              <a:rPr lang="pt-BR" sz="1800" b="1" dirty="0" err="1" smtClean="0">
                <a:latin typeface="Arial" panose="020B0604020202020204" pitchFamily="34" charset="0"/>
                <a:cs typeface="Arial" panose="020B0604020202020204" pitchFamily="34" charset="0"/>
              </a:rPr>
              <a:t>la</a:t>
            </a:r>
            <a:r>
              <a:rPr lang="pt-BR" sz="1800" b="1" dirty="0" smtClean="0">
                <a:latin typeface="Arial" panose="020B0604020202020204" pitchFamily="34" charset="0"/>
                <a:cs typeface="Arial" panose="020B0604020202020204" pitchFamily="34" charset="0"/>
              </a:rPr>
              <a:t> estadística? </a:t>
            </a:r>
            <a:endParaRPr lang="pt-BR" sz="1800" b="1" dirty="0" smtClean="0">
              <a:latin typeface="Arial" panose="020B0604020202020204" pitchFamily="34" charset="0"/>
              <a:cs typeface="Arial" panose="020B0604020202020204" pitchFamily="34" charset="0"/>
            </a:endParaRPr>
          </a:p>
        </p:txBody>
      </p:sp>
      <p:graphicFrame>
        <p:nvGraphicFramePr>
          <p:cNvPr id="4" name="5 Diagrama"/>
          <p:cNvGraphicFramePr/>
          <p:nvPr>
            <p:extLst>
              <p:ext uri="{D42A27DB-BD31-4B8C-83A1-F6EECF244321}">
                <p14:modId xmlns:p14="http://schemas.microsoft.com/office/powerpoint/2010/main" val="1936896366"/>
              </p:ext>
            </p:extLst>
          </p:nvPr>
        </p:nvGraphicFramePr>
        <p:xfrm>
          <a:off x="1019944" y="292200"/>
          <a:ext cx="8232576" cy="57290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80304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
          <p:cNvSpPr txBox="1">
            <a:spLocks noChangeArrowheads="1"/>
          </p:cNvSpPr>
          <p:nvPr/>
        </p:nvSpPr>
        <p:spPr bwMode="auto">
          <a:xfrm>
            <a:off x="2940050" y="1412875"/>
            <a:ext cx="6456363" cy="4462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marL="982663">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lvl="2">
              <a:buFont typeface="Symbol" panose="05050102010706020507" pitchFamily="18" charset="2"/>
              <a:buChar char="·"/>
            </a:pPr>
            <a:endParaRPr lang="es-ES_tradnl" b="1">
              <a:latin typeface="Arial" panose="020B0604020202020204" pitchFamily="34" charset="0"/>
              <a:cs typeface="Arial" panose="020B0604020202020204" pitchFamily="34" charset="0"/>
            </a:endParaRPr>
          </a:p>
          <a:p>
            <a:pPr lvl="2">
              <a:buFont typeface="Symbol" panose="05050102010706020507" pitchFamily="18" charset="2"/>
              <a:buChar char="·"/>
            </a:pPr>
            <a:r>
              <a:rPr lang="es-ES_tradnl" b="1">
                <a:latin typeface="Arial" panose="020B0604020202020204" pitchFamily="34" charset="0"/>
                <a:cs typeface="Arial" panose="020B0604020202020204" pitchFamily="34" charset="0"/>
              </a:rPr>
              <a:t> Diseño estadístico</a:t>
            </a:r>
          </a:p>
          <a:p>
            <a:r>
              <a:rPr lang="es-ES_tradnl" b="1">
                <a:latin typeface="Arial" panose="020B0604020202020204" pitchFamily="34" charset="0"/>
                <a:cs typeface="Arial" panose="020B0604020202020204" pitchFamily="34" charset="0"/>
              </a:rPr>
              <a:t>    ¿ Qué datos obtener ?</a:t>
            </a:r>
          </a:p>
          <a:p>
            <a:r>
              <a:rPr lang="es-ES_tradnl" b="1">
                <a:latin typeface="Arial" panose="020B0604020202020204" pitchFamily="34" charset="0"/>
                <a:cs typeface="Arial" panose="020B0604020202020204" pitchFamily="34" charset="0"/>
              </a:rPr>
              <a:t>    ¿ Cómo obtenerlos ?</a:t>
            </a:r>
          </a:p>
          <a:p>
            <a:endParaRPr lang="es-ES_tradnl" b="1">
              <a:latin typeface="Arial" panose="020B0604020202020204" pitchFamily="34" charset="0"/>
              <a:cs typeface="Arial" panose="020B0604020202020204" pitchFamily="34" charset="0"/>
            </a:endParaRPr>
          </a:p>
          <a:p>
            <a:pPr lvl="3">
              <a:buFont typeface="Symbol" panose="05050102010706020507" pitchFamily="18" charset="2"/>
              <a:buChar char="·"/>
            </a:pPr>
            <a:r>
              <a:rPr lang="es-ES_tradnl" b="1">
                <a:latin typeface="Arial" panose="020B0604020202020204" pitchFamily="34" charset="0"/>
                <a:cs typeface="Arial" panose="020B0604020202020204" pitchFamily="34" charset="0"/>
              </a:rPr>
              <a:t> Análisis estadístico</a:t>
            </a:r>
          </a:p>
          <a:p>
            <a:r>
              <a:rPr lang="es-ES_tradnl" b="1">
                <a:latin typeface="Arial" panose="020B0604020202020204" pitchFamily="34" charset="0"/>
                <a:cs typeface="Arial" panose="020B0604020202020204" pitchFamily="34" charset="0"/>
              </a:rPr>
              <a:t>    ¿ Cómo procesar los datos?</a:t>
            </a:r>
          </a:p>
          <a:p>
            <a:r>
              <a:rPr lang="es-ES_tradnl" b="1">
                <a:latin typeface="Arial" panose="020B0604020202020204" pitchFamily="34" charset="0"/>
                <a:cs typeface="Arial" panose="020B0604020202020204" pitchFamily="34" charset="0"/>
              </a:rPr>
              <a:t>    ¿ Cómo interpretar los  resultados?</a:t>
            </a:r>
          </a:p>
          <a:p>
            <a:endParaRPr lang="es-ES_tradnl" b="1">
              <a:latin typeface="Arial" panose="020B0604020202020204" pitchFamily="34" charset="0"/>
              <a:cs typeface="Arial" panose="020B0604020202020204" pitchFamily="34" charset="0"/>
            </a:endParaRPr>
          </a:p>
          <a:p>
            <a:pPr lvl="2">
              <a:buFont typeface="Symbol" panose="05050102010706020507" pitchFamily="18" charset="2"/>
              <a:buChar char="·"/>
            </a:pPr>
            <a:r>
              <a:rPr lang="es-ES_tradnl" b="1">
                <a:latin typeface="Arial" panose="020B0604020202020204" pitchFamily="34" charset="0"/>
                <a:cs typeface="Arial" panose="020B0604020202020204" pitchFamily="34" charset="0"/>
              </a:rPr>
              <a:t> Elaboración de reporte</a:t>
            </a:r>
          </a:p>
          <a:p>
            <a:r>
              <a:rPr lang="es-ES_tradnl" b="1">
                <a:latin typeface="Arial" panose="020B0604020202020204" pitchFamily="34" charset="0"/>
                <a:cs typeface="Arial" panose="020B0604020202020204" pitchFamily="34" charset="0"/>
              </a:rPr>
              <a:t>     ¿ Cómo presentar los resultados?	</a:t>
            </a:r>
          </a:p>
          <a:p>
            <a:endParaRPr lang="es-ES_tradnl" sz="2000" b="1">
              <a:latin typeface="Arial" panose="020B0604020202020204" pitchFamily="34" charset="0"/>
              <a:cs typeface="Arial" panose="020B0604020202020204" pitchFamily="34" charset="0"/>
            </a:endParaRPr>
          </a:p>
        </p:txBody>
      </p:sp>
      <p:sp>
        <p:nvSpPr>
          <p:cNvPr id="3" name="Text Box 6"/>
          <p:cNvSpPr txBox="1">
            <a:spLocks noChangeArrowheads="1"/>
          </p:cNvSpPr>
          <p:nvPr/>
        </p:nvSpPr>
        <p:spPr bwMode="auto">
          <a:xfrm>
            <a:off x="1797050" y="381000"/>
            <a:ext cx="7239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r>
              <a:rPr lang="es-ES_tradnl" sz="3600" b="1" dirty="0">
                <a:effectLst>
                  <a:outerShdw blurRad="38100" dist="38100" dir="2700000" algn="tl">
                    <a:srgbClr val="FFFFFF"/>
                  </a:outerShdw>
                </a:effectLst>
                <a:latin typeface="Arial" pitchFamily="34" charset="0"/>
                <a:cs typeface="Arial" pitchFamily="34" charset="0"/>
              </a:rPr>
              <a:t>Metodología  Estadística</a:t>
            </a:r>
            <a:endParaRPr lang="es-ES_tradnl" sz="3200" b="1" dirty="0">
              <a:effectLst>
                <a:outerShdw blurRad="38100" dist="38100" dir="2700000" algn="tl">
                  <a:srgbClr val="FFFFFF"/>
                </a:outerShdw>
              </a:effectLst>
              <a:latin typeface="Arial" pitchFamily="34" charset="0"/>
              <a:cs typeface="Arial" pitchFamily="34" charset="0"/>
            </a:endParaRPr>
          </a:p>
        </p:txBody>
      </p:sp>
      <p:graphicFrame>
        <p:nvGraphicFramePr>
          <p:cNvPr id="4" name="Object 12"/>
          <p:cNvGraphicFramePr>
            <a:graphicFrameLocks noChangeAspect="1"/>
          </p:cNvGraphicFramePr>
          <p:nvPr/>
        </p:nvGraphicFramePr>
        <p:xfrm>
          <a:off x="609600" y="1981200"/>
          <a:ext cx="2209800" cy="3013075"/>
        </p:xfrm>
        <a:graphic>
          <a:graphicData uri="http://schemas.openxmlformats.org/presentationml/2006/ole">
            <mc:AlternateContent xmlns:mc="http://schemas.openxmlformats.org/markup-compatibility/2006">
              <mc:Choice xmlns:v="urn:schemas-microsoft-com:vml" Requires="v">
                <p:oleObj spid="_x0000_s1027" name="Imagen" r:id="rId3" imgW="895198" imgH="880567" progId="MS_ClipArt_Gallery.2">
                  <p:embed/>
                </p:oleObj>
              </mc:Choice>
              <mc:Fallback>
                <p:oleObj name="Imagen" r:id="rId3" imgW="895198" imgH="880567" progId="MS_ClipArt_Gallery.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981200"/>
                        <a:ext cx="2209800" cy="3013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66"/>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25449273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Elipse"/>
          <p:cNvSpPr/>
          <p:nvPr/>
        </p:nvSpPr>
        <p:spPr>
          <a:xfrm>
            <a:off x="3023295" y="836712"/>
            <a:ext cx="2819400" cy="6477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2000" dirty="0">
                <a:solidFill>
                  <a:schemeClr val="tx1"/>
                </a:solidFill>
                <a:latin typeface="Arial" pitchFamily="34" charset="0"/>
                <a:cs typeface="Arial" pitchFamily="34" charset="0"/>
              </a:rPr>
              <a:t>Estadística</a:t>
            </a:r>
          </a:p>
        </p:txBody>
      </p:sp>
      <p:sp>
        <p:nvSpPr>
          <p:cNvPr id="3" name="3 Flecha abajo"/>
          <p:cNvSpPr/>
          <p:nvPr/>
        </p:nvSpPr>
        <p:spPr>
          <a:xfrm flipH="1">
            <a:off x="4331395" y="1484412"/>
            <a:ext cx="142875" cy="53498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4" name="4 CuadroTexto"/>
          <p:cNvSpPr txBox="1">
            <a:spLocks noChangeArrowheads="1"/>
          </p:cNvSpPr>
          <p:nvPr/>
        </p:nvSpPr>
        <p:spPr bwMode="auto">
          <a:xfrm>
            <a:off x="3682107" y="2019399"/>
            <a:ext cx="1584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s-ES" sz="2000">
                <a:latin typeface="Arial" panose="020B0604020202020204" pitchFamily="34" charset="0"/>
                <a:cs typeface="Arial" panose="020B0604020202020204" pitchFamily="34" charset="0"/>
              </a:rPr>
              <a:t>Se clasifica</a:t>
            </a:r>
          </a:p>
        </p:txBody>
      </p:sp>
      <p:sp>
        <p:nvSpPr>
          <p:cNvPr id="5" name="5 Flecha izquierda, derecha y arriba"/>
          <p:cNvSpPr/>
          <p:nvPr/>
        </p:nvSpPr>
        <p:spPr>
          <a:xfrm rot="10800000" flipV="1">
            <a:off x="1881882" y="2419449"/>
            <a:ext cx="4897438" cy="371475"/>
          </a:xfrm>
          <a:prstGeom prst="leftRigh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6" name="6 Rectángulo redondeado"/>
          <p:cNvSpPr/>
          <p:nvPr/>
        </p:nvSpPr>
        <p:spPr>
          <a:xfrm>
            <a:off x="1018282" y="3243362"/>
            <a:ext cx="2089150" cy="57626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2000" dirty="0">
                <a:solidFill>
                  <a:schemeClr val="tx1"/>
                </a:solidFill>
                <a:latin typeface="Arial" pitchFamily="34" charset="0"/>
                <a:cs typeface="Arial" pitchFamily="34" charset="0"/>
              </a:rPr>
              <a:t>Descriptiva</a:t>
            </a:r>
          </a:p>
        </p:txBody>
      </p:sp>
      <p:sp>
        <p:nvSpPr>
          <p:cNvPr id="7" name="15 Rectángulo redondeado"/>
          <p:cNvSpPr/>
          <p:nvPr/>
        </p:nvSpPr>
        <p:spPr>
          <a:xfrm>
            <a:off x="5842695" y="3243362"/>
            <a:ext cx="2089150" cy="57626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2000" dirty="0">
                <a:solidFill>
                  <a:schemeClr val="tx1"/>
                </a:solidFill>
                <a:latin typeface="Arial" pitchFamily="34" charset="0"/>
                <a:cs typeface="Arial" pitchFamily="34" charset="0"/>
              </a:rPr>
              <a:t>Inferencial</a:t>
            </a:r>
          </a:p>
        </p:txBody>
      </p:sp>
      <p:sp>
        <p:nvSpPr>
          <p:cNvPr id="8" name="23 Flecha abajo"/>
          <p:cNvSpPr/>
          <p:nvPr/>
        </p:nvSpPr>
        <p:spPr>
          <a:xfrm flipH="1">
            <a:off x="1739007" y="3819624"/>
            <a:ext cx="252413" cy="863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dirty="0"/>
          </a:p>
        </p:txBody>
      </p:sp>
      <p:sp>
        <p:nvSpPr>
          <p:cNvPr id="9" name="9 Redondear rectángulo de esquina diagonal"/>
          <p:cNvSpPr/>
          <p:nvPr/>
        </p:nvSpPr>
        <p:spPr>
          <a:xfrm>
            <a:off x="251520" y="4734024"/>
            <a:ext cx="3013075" cy="1295400"/>
          </a:xfrm>
          <a:prstGeom prst="round2Diag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sz="2000" dirty="0">
              <a:solidFill>
                <a:schemeClr val="tx1"/>
              </a:solidFill>
              <a:latin typeface="Arial" charset="0"/>
              <a:cs typeface="Arial" charset="0"/>
            </a:endParaRPr>
          </a:p>
          <a:p>
            <a:pPr algn="ctr">
              <a:defRPr/>
            </a:pPr>
            <a:r>
              <a:rPr lang="pt-BR" sz="2000" dirty="0">
                <a:solidFill>
                  <a:schemeClr val="tx1"/>
                </a:solidFill>
                <a:latin typeface="Arial" charset="0"/>
                <a:cs typeface="Arial" charset="0"/>
              </a:rPr>
              <a:t>Método </a:t>
            </a:r>
            <a:r>
              <a:rPr lang="pt-BR" sz="2000" dirty="0">
                <a:solidFill>
                  <a:schemeClr val="tx1"/>
                </a:solidFill>
                <a:latin typeface="Arial" charset="0"/>
                <a:cs typeface="Arial" charset="0"/>
              </a:rPr>
              <a:t>de </a:t>
            </a:r>
            <a:r>
              <a:rPr lang="pt-BR" sz="2000" dirty="0" err="1">
                <a:solidFill>
                  <a:schemeClr val="tx1"/>
                </a:solidFill>
                <a:latin typeface="Arial" charset="0"/>
                <a:cs typeface="Arial" charset="0"/>
              </a:rPr>
              <a:t>recolectar</a:t>
            </a:r>
            <a:r>
              <a:rPr lang="pt-BR" sz="2000" dirty="0">
                <a:solidFill>
                  <a:schemeClr val="tx1"/>
                </a:solidFill>
                <a:latin typeface="Arial" charset="0"/>
                <a:cs typeface="Arial" charset="0"/>
              </a:rPr>
              <a:t>, organizar, resumir y presentar </a:t>
            </a:r>
            <a:r>
              <a:rPr lang="pt-BR" sz="2000" dirty="0" err="1">
                <a:solidFill>
                  <a:schemeClr val="tx1"/>
                </a:solidFill>
                <a:latin typeface="Arial" charset="0"/>
                <a:cs typeface="Arial" charset="0"/>
              </a:rPr>
              <a:t>los</a:t>
            </a:r>
            <a:r>
              <a:rPr lang="pt-BR" sz="2000" dirty="0">
                <a:solidFill>
                  <a:schemeClr val="tx1"/>
                </a:solidFill>
                <a:latin typeface="Arial" charset="0"/>
                <a:cs typeface="Arial" charset="0"/>
              </a:rPr>
              <a:t> </a:t>
            </a:r>
            <a:r>
              <a:rPr lang="pt-BR" sz="2000" dirty="0" err="1">
                <a:solidFill>
                  <a:schemeClr val="tx1"/>
                </a:solidFill>
                <a:latin typeface="Arial" charset="0"/>
                <a:cs typeface="Arial" charset="0"/>
              </a:rPr>
              <a:t>datos</a:t>
            </a:r>
            <a:r>
              <a:rPr lang="pt-BR" sz="2000" dirty="0">
                <a:solidFill>
                  <a:schemeClr val="tx1"/>
                </a:solidFill>
                <a:latin typeface="Arial" charset="0"/>
                <a:cs typeface="Arial" charset="0"/>
              </a:rPr>
              <a:t> </a:t>
            </a:r>
            <a:r>
              <a:rPr lang="pt-BR" sz="2000" dirty="0" err="1">
                <a:solidFill>
                  <a:schemeClr val="tx1"/>
                </a:solidFill>
                <a:latin typeface="Arial" charset="0"/>
                <a:cs typeface="Arial" charset="0"/>
              </a:rPr>
              <a:t>en</a:t>
            </a:r>
            <a:r>
              <a:rPr lang="pt-BR" sz="2000" dirty="0">
                <a:solidFill>
                  <a:schemeClr val="tx1"/>
                </a:solidFill>
                <a:latin typeface="Arial" charset="0"/>
                <a:cs typeface="Arial" charset="0"/>
              </a:rPr>
              <a:t> forma informativa.</a:t>
            </a:r>
          </a:p>
          <a:p>
            <a:pPr algn="ctr">
              <a:defRPr/>
            </a:pPr>
            <a:endParaRPr lang="es-ES" sz="2000" dirty="0">
              <a:solidFill>
                <a:schemeClr val="tx1"/>
              </a:solidFill>
              <a:latin typeface="Arial" pitchFamily="34" charset="0"/>
              <a:cs typeface="Arial" pitchFamily="34" charset="0"/>
            </a:endParaRPr>
          </a:p>
        </p:txBody>
      </p:sp>
      <p:sp>
        <p:nvSpPr>
          <p:cNvPr id="10" name="27 Redondear rectángulo de esquina diagonal"/>
          <p:cNvSpPr/>
          <p:nvPr/>
        </p:nvSpPr>
        <p:spPr>
          <a:xfrm>
            <a:off x="4950520" y="4718149"/>
            <a:ext cx="3368675" cy="1368425"/>
          </a:xfrm>
          <a:prstGeom prst="round2Diag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sz="2000" dirty="0">
              <a:solidFill>
                <a:schemeClr val="tx1"/>
              </a:solidFill>
              <a:latin typeface="Arial" charset="0"/>
              <a:cs typeface="Arial" charset="0"/>
            </a:endParaRPr>
          </a:p>
          <a:p>
            <a:pPr algn="ctr">
              <a:defRPr/>
            </a:pPr>
            <a:r>
              <a:rPr lang="pt-BR" sz="2000" dirty="0">
                <a:solidFill>
                  <a:schemeClr val="tx1"/>
                </a:solidFill>
                <a:latin typeface="Arial" charset="0"/>
                <a:cs typeface="Arial" charset="0"/>
              </a:rPr>
              <a:t>Métodos </a:t>
            </a:r>
            <a:r>
              <a:rPr lang="pt-BR" sz="2000" dirty="0">
                <a:solidFill>
                  <a:schemeClr val="tx1"/>
                </a:solidFill>
                <a:latin typeface="Arial" charset="0"/>
                <a:cs typeface="Arial" charset="0"/>
              </a:rPr>
              <a:t>usados para determinar algo acerca de </a:t>
            </a:r>
            <a:r>
              <a:rPr lang="pt-BR" sz="2000" dirty="0" err="1">
                <a:solidFill>
                  <a:schemeClr val="tx1"/>
                </a:solidFill>
                <a:latin typeface="Arial" charset="0"/>
                <a:cs typeface="Arial" charset="0"/>
              </a:rPr>
              <a:t>la</a:t>
            </a:r>
            <a:r>
              <a:rPr lang="pt-BR" sz="2000" dirty="0">
                <a:solidFill>
                  <a:schemeClr val="tx1"/>
                </a:solidFill>
                <a:latin typeface="Arial" charset="0"/>
                <a:cs typeface="Arial" charset="0"/>
              </a:rPr>
              <a:t> </a:t>
            </a:r>
            <a:r>
              <a:rPr lang="pt-BR" sz="2000" dirty="0" err="1">
                <a:solidFill>
                  <a:schemeClr val="tx1"/>
                </a:solidFill>
                <a:latin typeface="Arial" charset="0"/>
                <a:cs typeface="Arial" charset="0"/>
              </a:rPr>
              <a:t>población</a:t>
            </a:r>
            <a:r>
              <a:rPr lang="pt-BR" sz="2000" dirty="0">
                <a:solidFill>
                  <a:schemeClr val="tx1"/>
                </a:solidFill>
                <a:latin typeface="Arial" charset="0"/>
                <a:cs typeface="Arial" charset="0"/>
              </a:rPr>
              <a:t>, </a:t>
            </a:r>
            <a:r>
              <a:rPr lang="pt-BR" sz="2000" dirty="0" err="1">
                <a:solidFill>
                  <a:schemeClr val="tx1"/>
                </a:solidFill>
                <a:latin typeface="Arial" charset="0"/>
                <a:cs typeface="Arial" charset="0"/>
              </a:rPr>
              <a:t>basado</a:t>
            </a:r>
            <a:r>
              <a:rPr lang="pt-BR" sz="2000" dirty="0">
                <a:solidFill>
                  <a:schemeClr val="tx1"/>
                </a:solidFill>
                <a:latin typeface="Arial" charset="0"/>
                <a:cs typeface="Arial" charset="0"/>
              </a:rPr>
              <a:t> </a:t>
            </a:r>
            <a:r>
              <a:rPr lang="pt-BR" sz="2000" dirty="0" err="1">
                <a:solidFill>
                  <a:schemeClr val="tx1"/>
                </a:solidFill>
                <a:latin typeface="Arial" charset="0"/>
                <a:cs typeface="Arial" charset="0"/>
              </a:rPr>
              <a:t>en</a:t>
            </a:r>
            <a:r>
              <a:rPr lang="pt-BR" sz="2000" dirty="0">
                <a:solidFill>
                  <a:schemeClr val="tx1"/>
                </a:solidFill>
                <a:latin typeface="Arial" charset="0"/>
                <a:cs typeface="Arial" charset="0"/>
              </a:rPr>
              <a:t> una </a:t>
            </a:r>
            <a:r>
              <a:rPr lang="pt-BR" sz="2000" dirty="0" err="1">
                <a:solidFill>
                  <a:schemeClr val="tx1"/>
                </a:solidFill>
                <a:latin typeface="Arial" charset="0"/>
                <a:cs typeface="Arial" charset="0"/>
              </a:rPr>
              <a:t>muestra</a:t>
            </a:r>
            <a:r>
              <a:rPr lang="pt-BR" sz="2000" dirty="0">
                <a:solidFill>
                  <a:schemeClr val="tx1"/>
                </a:solidFill>
                <a:latin typeface="Arial" charset="0"/>
                <a:cs typeface="Arial" charset="0"/>
              </a:rPr>
              <a:t>.</a:t>
            </a:r>
          </a:p>
          <a:p>
            <a:pPr algn="ctr">
              <a:defRPr/>
            </a:pPr>
            <a:endParaRPr lang="es-ES" sz="2000" dirty="0">
              <a:solidFill>
                <a:schemeClr val="tx1"/>
              </a:solidFill>
              <a:latin typeface="Arial" pitchFamily="34" charset="0"/>
              <a:cs typeface="Arial" pitchFamily="34" charset="0"/>
            </a:endParaRPr>
          </a:p>
        </p:txBody>
      </p:sp>
      <p:sp>
        <p:nvSpPr>
          <p:cNvPr id="11" name="21 Flecha abajo"/>
          <p:cNvSpPr/>
          <p:nvPr/>
        </p:nvSpPr>
        <p:spPr>
          <a:xfrm flipH="1">
            <a:off x="6598345" y="3819624"/>
            <a:ext cx="252412" cy="863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dirty="0"/>
          </a:p>
        </p:txBody>
      </p:sp>
      <p:sp>
        <p:nvSpPr>
          <p:cNvPr id="12" name="Rectangle 2"/>
          <p:cNvSpPr txBox="1">
            <a:spLocks noChangeArrowheads="1"/>
          </p:cNvSpPr>
          <p:nvPr/>
        </p:nvSpPr>
        <p:spPr>
          <a:xfrm>
            <a:off x="687388" y="125413"/>
            <a:ext cx="7772400" cy="1143000"/>
          </a:xfrm>
          <a:prstGeom prst="rect">
            <a:avLst/>
          </a:prstGeom>
        </p:spPr>
        <p:txBody>
          <a:bodyPr/>
          <a:lstStyle>
            <a:lvl1pPr algn="l" rtl="0" eaLnBrk="1" latinLnBrk="0" hangingPunct="1">
              <a:spcBef>
                <a:spcPct val="0"/>
              </a:spcBef>
              <a:buNone/>
              <a:defRPr kumimoji="0" sz="3000" b="0" kern="1200" cap="small" baseline="0">
                <a:solidFill>
                  <a:schemeClr val="tx2"/>
                </a:solidFill>
                <a:latin typeface="+mj-lt"/>
                <a:ea typeface="+mj-ea"/>
                <a:cs typeface="+mj-cs"/>
              </a:defRPr>
            </a:lvl1pPr>
          </a:lstStyle>
          <a:p>
            <a:r>
              <a:rPr lang="pt-BR" sz="2400" b="1" dirty="0" smtClean="0">
                <a:solidFill>
                  <a:srgbClr val="000000"/>
                </a:solidFill>
                <a:latin typeface="Arial" panose="020B0604020202020204" pitchFamily="34" charset="0"/>
                <a:cs typeface="Arial" panose="020B0604020202020204" pitchFamily="34" charset="0"/>
              </a:rPr>
              <a:t>Tipos de Estadística</a:t>
            </a:r>
            <a:endParaRPr lang="pt-BR" sz="2400" dirty="0" smtClean="0">
              <a:latin typeface="Arial" panose="020B0604020202020204" pitchFamily="34" charset="0"/>
              <a:cs typeface="Arial" panose="020B0604020202020204" pitchFamily="34" charset="0"/>
            </a:endParaRPr>
          </a:p>
        </p:txBody>
      </p:sp>
      <p:sp>
        <p:nvSpPr>
          <p:cNvPr id="13" name="11 Flecha abajo"/>
          <p:cNvSpPr/>
          <p:nvPr/>
        </p:nvSpPr>
        <p:spPr>
          <a:xfrm flipH="1">
            <a:off x="1835944" y="2636912"/>
            <a:ext cx="215900" cy="53498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14" name="13 Flecha abajo"/>
          <p:cNvSpPr/>
          <p:nvPr/>
        </p:nvSpPr>
        <p:spPr>
          <a:xfrm flipH="1">
            <a:off x="6660356" y="2636912"/>
            <a:ext cx="215900" cy="53498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Tree>
    <p:extLst>
      <p:ext uri="{BB962C8B-B14F-4D97-AF65-F5344CB8AC3E}">
        <p14:creationId xmlns:p14="http://schemas.microsoft.com/office/powerpoint/2010/main" val="13749697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Rectángulo"/>
          <p:cNvSpPr>
            <a:spLocks noChangeArrowheads="1"/>
          </p:cNvSpPr>
          <p:nvPr/>
        </p:nvSpPr>
        <p:spPr bwMode="auto">
          <a:xfrm>
            <a:off x="611188" y="1052513"/>
            <a:ext cx="77485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s-ES_tradnl">
                <a:latin typeface="Arial" panose="020B0604020202020204" pitchFamily="34" charset="0"/>
                <a:cs typeface="Arial" panose="020B0604020202020204" pitchFamily="34" charset="0"/>
              </a:rPr>
              <a:t> ¿Qué toma como base la Estadística para un estudio?</a:t>
            </a:r>
            <a:endParaRPr lang="es-ES">
              <a:latin typeface="Arial" panose="020B0604020202020204" pitchFamily="34" charset="0"/>
              <a:cs typeface="Arial" panose="020B0604020202020204" pitchFamily="34" charset="0"/>
            </a:endParaRPr>
          </a:p>
        </p:txBody>
      </p:sp>
      <p:sp>
        <p:nvSpPr>
          <p:cNvPr id="3" name="3 Flecha abajo"/>
          <p:cNvSpPr/>
          <p:nvPr/>
        </p:nvSpPr>
        <p:spPr>
          <a:xfrm>
            <a:off x="755650" y="1506538"/>
            <a:ext cx="196850" cy="9334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4" name="6 Flecha abajo"/>
          <p:cNvSpPr/>
          <p:nvPr/>
        </p:nvSpPr>
        <p:spPr>
          <a:xfrm>
            <a:off x="2700338" y="1489075"/>
            <a:ext cx="185737" cy="95091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5" name="8 Rectángulo"/>
          <p:cNvSpPr>
            <a:spLocks noChangeArrowheads="1"/>
          </p:cNvSpPr>
          <p:nvPr/>
        </p:nvSpPr>
        <p:spPr bwMode="auto">
          <a:xfrm>
            <a:off x="11113" y="4149725"/>
            <a:ext cx="2184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s-ES_tradnl" sz="1800">
                <a:latin typeface="Arial" panose="020B0604020202020204" pitchFamily="34" charset="0"/>
                <a:cs typeface="Arial" panose="020B0604020202020204" pitchFamily="34" charset="0"/>
              </a:rPr>
              <a:t>conjunto de objetos</a:t>
            </a:r>
            <a:endParaRPr lang="es-ES" sz="1800">
              <a:latin typeface="Arial" panose="020B0604020202020204" pitchFamily="34" charset="0"/>
              <a:cs typeface="Arial" panose="020B0604020202020204" pitchFamily="34" charset="0"/>
            </a:endParaRPr>
          </a:p>
        </p:txBody>
      </p:sp>
      <p:sp>
        <p:nvSpPr>
          <p:cNvPr id="6" name="9 Rectángulo"/>
          <p:cNvSpPr>
            <a:spLocks noChangeArrowheads="1"/>
          </p:cNvSpPr>
          <p:nvPr/>
        </p:nvSpPr>
        <p:spPr bwMode="auto">
          <a:xfrm>
            <a:off x="2195513" y="3789363"/>
            <a:ext cx="12366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s-ES_tradnl" sz="1800">
                <a:latin typeface="Arial" panose="020B0604020202020204" pitchFamily="34" charset="0"/>
                <a:cs typeface="Arial" panose="020B0604020202020204" pitchFamily="34" charset="0"/>
              </a:rPr>
              <a:t>individuos</a:t>
            </a:r>
            <a:endParaRPr lang="es-ES" sz="1800">
              <a:latin typeface="Arial" panose="020B0604020202020204" pitchFamily="34" charset="0"/>
              <a:cs typeface="Arial" panose="020B0604020202020204" pitchFamily="34" charset="0"/>
            </a:endParaRPr>
          </a:p>
        </p:txBody>
      </p:sp>
      <p:sp>
        <p:nvSpPr>
          <p:cNvPr id="7" name="10 Rectángulo"/>
          <p:cNvSpPr>
            <a:spLocks noChangeArrowheads="1"/>
          </p:cNvSpPr>
          <p:nvPr/>
        </p:nvSpPr>
        <p:spPr bwMode="auto">
          <a:xfrm>
            <a:off x="5907088" y="3789363"/>
            <a:ext cx="1185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s-ES_tradnl" sz="1800">
                <a:latin typeface="Arial" panose="020B0604020202020204" pitchFamily="34" charset="0"/>
                <a:cs typeface="Arial" panose="020B0604020202020204" pitchFamily="34" charset="0"/>
              </a:rPr>
              <a:t>entidades</a:t>
            </a:r>
            <a:endParaRPr lang="es-ES" sz="1800">
              <a:latin typeface="Arial" panose="020B0604020202020204" pitchFamily="34" charset="0"/>
              <a:cs typeface="Arial" panose="020B0604020202020204" pitchFamily="34" charset="0"/>
            </a:endParaRPr>
          </a:p>
        </p:txBody>
      </p:sp>
      <p:sp>
        <p:nvSpPr>
          <p:cNvPr id="8" name="11 Rectángulo"/>
          <p:cNvSpPr>
            <a:spLocks noChangeArrowheads="1"/>
          </p:cNvSpPr>
          <p:nvPr/>
        </p:nvSpPr>
        <p:spPr bwMode="auto">
          <a:xfrm>
            <a:off x="4140200" y="3644900"/>
            <a:ext cx="11715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s-ES_tradnl" sz="1800">
                <a:latin typeface="Arial" panose="020B0604020202020204" pitchFamily="34" charset="0"/>
                <a:cs typeface="Arial" panose="020B0604020202020204" pitchFamily="34" charset="0"/>
              </a:rPr>
              <a:t>animales </a:t>
            </a:r>
            <a:endParaRPr lang="es-ES" sz="1800">
              <a:latin typeface="Arial" panose="020B0604020202020204" pitchFamily="34" charset="0"/>
              <a:cs typeface="Arial" panose="020B0604020202020204" pitchFamily="34" charset="0"/>
            </a:endParaRPr>
          </a:p>
        </p:txBody>
      </p:sp>
      <p:sp>
        <p:nvSpPr>
          <p:cNvPr id="9" name="12 Rectángulo"/>
          <p:cNvSpPr/>
          <p:nvPr/>
        </p:nvSpPr>
        <p:spPr>
          <a:xfrm>
            <a:off x="2581158" y="332656"/>
            <a:ext cx="3575018" cy="369332"/>
          </a:xfrm>
          <a:prstGeom prst="rect">
            <a:avLst/>
          </a:prstGeom>
        </p:spPr>
        <p:txBody>
          <a:bodyPr wrap="none">
            <a:spAutoFit/>
          </a:bodyPr>
          <a:lstStyle/>
          <a:p>
            <a:pPr>
              <a:lnSpc>
                <a:spcPct val="90000"/>
              </a:lnSpc>
              <a:defRPr/>
            </a:pPr>
            <a:r>
              <a:rPr lang="es-ES_tradnl" sz="2000" b="1" dirty="0">
                <a:effectLst>
                  <a:outerShdw blurRad="38100" dist="38100" dir="2700000" algn="tl">
                    <a:srgbClr val="FFFFFF"/>
                  </a:outerShdw>
                </a:effectLst>
                <a:latin typeface="Arial" pitchFamily="34" charset="0"/>
                <a:cs typeface="Arial" pitchFamily="34" charset="0"/>
              </a:rPr>
              <a:t>Descripciones e inferencias</a:t>
            </a:r>
          </a:p>
        </p:txBody>
      </p:sp>
      <p:sp>
        <p:nvSpPr>
          <p:cNvPr id="10" name="13 Rectángulo"/>
          <p:cNvSpPr>
            <a:spLocks noChangeArrowheads="1"/>
          </p:cNvSpPr>
          <p:nvPr/>
        </p:nvSpPr>
        <p:spPr bwMode="auto">
          <a:xfrm>
            <a:off x="3324225" y="4602163"/>
            <a:ext cx="2692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s-ES_tradnl" sz="2000" b="1">
                <a:latin typeface="Arial" panose="020B0604020202020204" pitchFamily="34" charset="0"/>
                <a:cs typeface="Arial" panose="020B0604020202020204" pitchFamily="34" charset="0"/>
              </a:rPr>
              <a:t>Unidades de estudio</a:t>
            </a:r>
            <a:endParaRPr lang="es-ES" sz="2000" b="1">
              <a:latin typeface="Arial" panose="020B0604020202020204" pitchFamily="34" charset="0"/>
              <a:cs typeface="Arial" panose="020B0604020202020204" pitchFamily="34" charset="0"/>
            </a:endParaRPr>
          </a:p>
        </p:txBody>
      </p:sp>
      <p:sp>
        <p:nvSpPr>
          <p:cNvPr id="11" name="14 Rectángulo redondeado"/>
          <p:cNvSpPr/>
          <p:nvPr/>
        </p:nvSpPr>
        <p:spPr>
          <a:xfrm>
            <a:off x="2268538" y="260350"/>
            <a:ext cx="4340225" cy="56356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pic>
        <p:nvPicPr>
          <p:cNvPr id="1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2565400"/>
            <a:ext cx="1377950" cy="147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5150" y="2565400"/>
            <a:ext cx="1871663" cy="1223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1275" y="2371725"/>
            <a:ext cx="1698625" cy="1273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15 Rectángulo"/>
          <p:cNvSpPr>
            <a:spLocks noChangeArrowheads="1"/>
          </p:cNvSpPr>
          <p:nvPr/>
        </p:nvSpPr>
        <p:spPr bwMode="auto">
          <a:xfrm>
            <a:off x="7708900" y="4157663"/>
            <a:ext cx="9271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s-ES_tradnl" sz="1800">
                <a:latin typeface="Arial" panose="020B0604020202020204" pitchFamily="34" charset="0"/>
                <a:cs typeface="Arial" panose="020B0604020202020204" pitchFamily="34" charset="0"/>
              </a:rPr>
              <a:t>plantas</a:t>
            </a:r>
            <a:endParaRPr lang="es-ES" sz="1800">
              <a:latin typeface="Arial" panose="020B0604020202020204" pitchFamily="34" charset="0"/>
              <a:cs typeface="Arial" panose="020B0604020202020204" pitchFamily="34" charset="0"/>
            </a:endParaRPr>
          </a:p>
        </p:txBody>
      </p:sp>
      <p:sp>
        <p:nvSpPr>
          <p:cNvPr id="16" name="19 Flecha abajo"/>
          <p:cNvSpPr/>
          <p:nvPr/>
        </p:nvSpPr>
        <p:spPr>
          <a:xfrm>
            <a:off x="4572000" y="1514475"/>
            <a:ext cx="196850" cy="762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17" name="23 Flecha curvada hacia la izquierda"/>
          <p:cNvSpPr/>
          <p:nvPr/>
        </p:nvSpPr>
        <p:spPr>
          <a:xfrm rot="1959870">
            <a:off x="6691313" y="4210050"/>
            <a:ext cx="461962" cy="909638"/>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solidFill>
                <a:schemeClr val="tx1"/>
              </a:solidFill>
            </a:endParaRPr>
          </a:p>
        </p:txBody>
      </p:sp>
      <p:sp>
        <p:nvSpPr>
          <p:cNvPr id="18" name="24 Flecha curvada hacia la derecha"/>
          <p:cNvSpPr/>
          <p:nvPr/>
        </p:nvSpPr>
        <p:spPr>
          <a:xfrm rot="18779668">
            <a:off x="2293144" y="4136231"/>
            <a:ext cx="412750" cy="954088"/>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solidFill>
                <a:schemeClr val="tx1"/>
              </a:solidFill>
            </a:endParaRPr>
          </a:p>
        </p:txBody>
      </p:sp>
      <p:sp>
        <p:nvSpPr>
          <p:cNvPr id="19" name="25 Flecha abajo"/>
          <p:cNvSpPr/>
          <p:nvPr/>
        </p:nvSpPr>
        <p:spPr>
          <a:xfrm>
            <a:off x="7975600" y="1539875"/>
            <a:ext cx="196850" cy="9334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20" name="26 Flecha abajo"/>
          <p:cNvSpPr/>
          <p:nvPr/>
        </p:nvSpPr>
        <p:spPr>
          <a:xfrm>
            <a:off x="6372225" y="1489075"/>
            <a:ext cx="196850" cy="12207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pic>
        <p:nvPicPr>
          <p:cNvPr id="21" name="Picture 5" descr="C:\Users\Admin\Desktop\Curso estadística\Estadística descriptiva\88.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24525" y="2832100"/>
            <a:ext cx="1598613"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6" descr="C:\Users\Admin\Desktop\Curso estadística\Estadística descriptiva\set-of-plants-floral-sketch.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13650" y="2565400"/>
            <a:ext cx="1116013" cy="157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20 Rectángulo"/>
          <p:cNvSpPr>
            <a:spLocks noChangeArrowheads="1"/>
          </p:cNvSpPr>
          <p:nvPr/>
        </p:nvSpPr>
        <p:spPr bwMode="auto">
          <a:xfrm>
            <a:off x="236538" y="5229225"/>
            <a:ext cx="8497887" cy="133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a:lnSpc>
                <a:spcPct val="90000"/>
              </a:lnSpc>
            </a:pPr>
            <a:r>
              <a:rPr lang="es-ES_tradnl" sz="1800" dirty="0">
                <a:latin typeface="Arial" panose="020B0604020202020204" pitchFamily="34" charset="0"/>
                <a:cs typeface="Arial" panose="020B0604020202020204" pitchFamily="34" charset="0"/>
              </a:rPr>
              <a:t>Estas unidades presentan una serie de características comunes que las hacen ser susceptibles de un estudio estadístico. Obviamente, también poseen una serie de características que las hacen, al final de cuentas, diferentes; sin embargo, el interés estadístico se fija por el hecho de que las unidades conforman un conjunto homogéneo, para los propósitos específicos del estudio.</a:t>
            </a:r>
            <a:r>
              <a:rPr lang="es-ES_tradnl" sz="1600" dirty="0">
                <a:latin typeface="Arial" panose="020B0604020202020204" pitchFamily="34" charset="0"/>
                <a:cs typeface="Arial" panose="020B0604020202020204" pitchFamily="34" charset="0"/>
              </a:rPr>
              <a:t> </a:t>
            </a:r>
            <a:endParaRPr lang="es-ES_tradnl"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998130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p:cNvSpPr txBox="1">
            <a:spLocks noChangeArrowheads="1"/>
          </p:cNvSpPr>
          <p:nvPr/>
        </p:nvSpPr>
        <p:spPr bwMode="auto">
          <a:xfrm>
            <a:off x="762000" y="1196975"/>
            <a:ext cx="7696200" cy="1323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pt-BR" sz="2200" b="1" u="sng" dirty="0" err="1">
                <a:latin typeface="Arial" panose="020B0604020202020204" pitchFamily="34" charset="0"/>
                <a:cs typeface="Arial" panose="020B0604020202020204" pitchFamily="34" charset="0"/>
              </a:rPr>
              <a:t>Población</a:t>
            </a:r>
            <a:r>
              <a:rPr lang="pt-BR" sz="2200" b="1" u="sng" dirty="0">
                <a:latin typeface="Arial" panose="020B0604020202020204" pitchFamily="34" charset="0"/>
                <a:cs typeface="Arial" panose="020B0604020202020204" pitchFamily="34" charset="0"/>
              </a:rPr>
              <a:t> o Universo:</a:t>
            </a:r>
            <a:r>
              <a:rPr lang="pt-BR" sz="2200" dirty="0">
                <a:latin typeface="Arial" panose="020B0604020202020204" pitchFamily="34" charset="0"/>
                <a:cs typeface="Arial" panose="020B0604020202020204" pitchFamily="34" charset="0"/>
              </a:rPr>
              <a:t> </a:t>
            </a:r>
          </a:p>
          <a:p>
            <a:endParaRPr lang="pt-BR" sz="1200" dirty="0">
              <a:latin typeface="Arial" panose="020B0604020202020204" pitchFamily="34" charset="0"/>
              <a:cs typeface="Arial" panose="020B0604020202020204" pitchFamily="34" charset="0"/>
            </a:endParaRPr>
          </a:p>
          <a:p>
            <a:r>
              <a:rPr lang="pt-BR" sz="2200" dirty="0">
                <a:latin typeface="Arial" panose="020B0604020202020204" pitchFamily="34" charset="0"/>
                <a:cs typeface="Arial" panose="020B0604020202020204" pitchFamily="34" charset="0"/>
              </a:rPr>
              <a:t>Es </a:t>
            </a:r>
            <a:r>
              <a:rPr lang="pt-BR" sz="2200" dirty="0" err="1">
                <a:latin typeface="Arial" panose="020B0604020202020204" pitchFamily="34" charset="0"/>
                <a:cs typeface="Arial" panose="020B0604020202020204" pitchFamily="34" charset="0"/>
              </a:rPr>
              <a:t>la</a:t>
            </a:r>
            <a:r>
              <a:rPr lang="pt-BR" sz="2200" dirty="0">
                <a:latin typeface="Arial" panose="020B0604020202020204" pitchFamily="34" charset="0"/>
                <a:cs typeface="Arial" panose="020B0604020202020204" pitchFamily="34" charset="0"/>
              </a:rPr>
              <a:t> </a:t>
            </a:r>
            <a:r>
              <a:rPr lang="pt-BR" sz="2200" dirty="0" err="1">
                <a:latin typeface="Arial" panose="020B0604020202020204" pitchFamily="34" charset="0"/>
                <a:cs typeface="Arial" panose="020B0604020202020204" pitchFamily="34" charset="0"/>
              </a:rPr>
              <a:t>colección</a:t>
            </a:r>
            <a:r>
              <a:rPr lang="pt-BR" sz="2200" dirty="0">
                <a:latin typeface="Arial" panose="020B0604020202020204" pitchFamily="34" charset="0"/>
                <a:cs typeface="Arial" panose="020B0604020202020204" pitchFamily="34" charset="0"/>
              </a:rPr>
              <a:t>, o conjunto, de </a:t>
            </a:r>
            <a:r>
              <a:rPr lang="pt-BR" sz="2200" dirty="0" err="1">
                <a:latin typeface="Arial" panose="020B0604020202020204" pitchFamily="34" charset="0"/>
                <a:cs typeface="Arial" panose="020B0604020202020204" pitchFamily="34" charset="0"/>
              </a:rPr>
              <a:t>individuos</a:t>
            </a:r>
            <a:r>
              <a:rPr lang="pt-BR" sz="2200" dirty="0">
                <a:latin typeface="Arial" panose="020B0604020202020204" pitchFamily="34" charset="0"/>
                <a:cs typeface="Arial" panose="020B0604020202020204" pitchFamily="34" charset="0"/>
              </a:rPr>
              <a:t>, objetos o eventos </a:t>
            </a:r>
            <a:r>
              <a:rPr lang="pt-BR" sz="2200" dirty="0" err="1">
                <a:latin typeface="Arial" panose="020B0604020202020204" pitchFamily="34" charset="0"/>
                <a:cs typeface="Arial" panose="020B0604020202020204" pitchFamily="34" charset="0"/>
              </a:rPr>
              <a:t>cuyas</a:t>
            </a:r>
            <a:r>
              <a:rPr lang="pt-BR" sz="2200" dirty="0">
                <a:latin typeface="Arial" panose="020B0604020202020204" pitchFamily="34" charset="0"/>
                <a:cs typeface="Arial" panose="020B0604020202020204" pitchFamily="34" charset="0"/>
              </a:rPr>
              <a:t> </a:t>
            </a:r>
            <a:r>
              <a:rPr lang="pt-BR" sz="2200" dirty="0" err="1">
                <a:latin typeface="Arial" panose="020B0604020202020204" pitchFamily="34" charset="0"/>
                <a:cs typeface="Arial" panose="020B0604020202020204" pitchFamily="34" charset="0"/>
              </a:rPr>
              <a:t>propiedades</a:t>
            </a:r>
            <a:r>
              <a:rPr lang="pt-BR" sz="2200" dirty="0">
                <a:latin typeface="Arial" panose="020B0604020202020204" pitchFamily="34" charset="0"/>
                <a:cs typeface="Arial" panose="020B0604020202020204" pitchFamily="34" charset="0"/>
              </a:rPr>
              <a:t> </a:t>
            </a:r>
            <a:r>
              <a:rPr lang="pt-BR" sz="2200" dirty="0" err="1">
                <a:latin typeface="Arial" panose="020B0604020202020204" pitchFamily="34" charset="0"/>
                <a:cs typeface="Arial" panose="020B0604020202020204" pitchFamily="34" charset="0"/>
              </a:rPr>
              <a:t>serán</a:t>
            </a:r>
            <a:r>
              <a:rPr lang="pt-BR" sz="2200" dirty="0">
                <a:latin typeface="Arial" panose="020B0604020202020204" pitchFamily="34" charset="0"/>
                <a:cs typeface="Arial" panose="020B0604020202020204" pitchFamily="34" charset="0"/>
              </a:rPr>
              <a:t> </a:t>
            </a:r>
            <a:r>
              <a:rPr lang="pt-BR" sz="2200" dirty="0" err="1">
                <a:latin typeface="Arial" panose="020B0604020202020204" pitchFamily="34" charset="0"/>
                <a:cs typeface="Arial" panose="020B0604020202020204" pitchFamily="34" charset="0"/>
              </a:rPr>
              <a:t>analizadas</a:t>
            </a:r>
            <a:r>
              <a:rPr lang="pt-BR" sz="2200" dirty="0">
                <a:latin typeface="Arial" panose="020B0604020202020204" pitchFamily="34" charset="0"/>
                <a:cs typeface="Arial" panose="020B0604020202020204" pitchFamily="34" charset="0"/>
              </a:rPr>
              <a:t>.</a:t>
            </a:r>
          </a:p>
        </p:txBody>
      </p:sp>
      <p:sp>
        <p:nvSpPr>
          <p:cNvPr id="3" name="Text Box 4"/>
          <p:cNvSpPr txBox="1">
            <a:spLocks noChangeArrowheads="1"/>
          </p:cNvSpPr>
          <p:nvPr/>
        </p:nvSpPr>
        <p:spPr bwMode="auto">
          <a:xfrm>
            <a:off x="760413" y="5365750"/>
            <a:ext cx="7483475" cy="132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pt-BR" sz="2200" b="1" u="sng">
                <a:latin typeface="Arial" panose="020B0604020202020204" pitchFamily="34" charset="0"/>
                <a:cs typeface="Arial" panose="020B0604020202020204" pitchFamily="34" charset="0"/>
              </a:rPr>
              <a:t>Muestra</a:t>
            </a:r>
            <a:r>
              <a:rPr lang="pt-BR" sz="2200" b="1">
                <a:latin typeface="Arial" panose="020B0604020202020204" pitchFamily="34" charset="0"/>
                <a:cs typeface="Arial" panose="020B0604020202020204" pitchFamily="34" charset="0"/>
              </a:rPr>
              <a:t>:</a:t>
            </a:r>
          </a:p>
          <a:p>
            <a:endParaRPr lang="pt-BR" sz="1100" b="1">
              <a:latin typeface="Arial" panose="020B0604020202020204" pitchFamily="34" charset="0"/>
              <a:cs typeface="Arial" panose="020B0604020202020204" pitchFamily="34" charset="0"/>
            </a:endParaRPr>
          </a:p>
          <a:p>
            <a:r>
              <a:rPr lang="pt-BR" sz="2200">
                <a:latin typeface="Arial" panose="020B0604020202020204" pitchFamily="34" charset="0"/>
                <a:cs typeface="Arial" panose="020B0604020202020204" pitchFamily="34" charset="0"/>
              </a:rPr>
              <a:t>Es un subconjunto de la población de interés. </a:t>
            </a:r>
          </a:p>
          <a:p>
            <a:endParaRPr lang="pt-BR" sz="2200">
              <a:latin typeface="Arial" panose="020B0604020202020204" pitchFamily="34" charset="0"/>
              <a:cs typeface="Arial" panose="020B0604020202020204" pitchFamily="34" charset="0"/>
            </a:endParaRPr>
          </a:p>
        </p:txBody>
      </p:sp>
      <p:pic>
        <p:nvPicPr>
          <p:cNvPr id="4" name="Picture 5" descr="C:\Users\Admin\Desktop\Estadística descriptiva\ur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4375" y="2679700"/>
            <a:ext cx="5251450" cy="284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5 Rectángulo redondeado"/>
          <p:cNvSpPr/>
          <p:nvPr/>
        </p:nvSpPr>
        <p:spPr>
          <a:xfrm>
            <a:off x="2843213" y="404813"/>
            <a:ext cx="3384550" cy="6477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solidFill>
                <a:schemeClr val="tx1"/>
              </a:solidFill>
            </a:endParaRPr>
          </a:p>
        </p:txBody>
      </p:sp>
      <p:sp>
        <p:nvSpPr>
          <p:cNvPr id="6" name="Rectangle 2"/>
          <p:cNvSpPr txBox="1">
            <a:spLocks noChangeArrowheads="1"/>
          </p:cNvSpPr>
          <p:nvPr/>
        </p:nvSpPr>
        <p:spPr>
          <a:xfrm>
            <a:off x="2843808" y="116632"/>
            <a:ext cx="4243387" cy="815975"/>
          </a:xfrm>
          <a:prstGeom prst="rect">
            <a:avLst/>
          </a:prstGeom>
        </p:spPr>
        <p:txBody>
          <a:bodyPr/>
          <a:lstStyle>
            <a:lvl1pPr algn="l" rtl="0" eaLnBrk="1" latinLnBrk="0" hangingPunct="1">
              <a:spcBef>
                <a:spcPct val="0"/>
              </a:spcBef>
              <a:buNone/>
              <a:defRPr kumimoji="0" sz="3000" b="0" kern="1200" cap="small" baseline="0">
                <a:solidFill>
                  <a:schemeClr val="tx2"/>
                </a:solidFill>
                <a:latin typeface="+mj-lt"/>
                <a:ea typeface="+mj-ea"/>
                <a:cs typeface="+mj-cs"/>
              </a:defRPr>
            </a:lvl1pPr>
          </a:lstStyle>
          <a:p>
            <a:r>
              <a:rPr lang="pt-BR" sz="2600" b="1" smtClean="0">
                <a:latin typeface="Arial" panose="020B0604020202020204" pitchFamily="34" charset="0"/>
                <a:cs typeface="Arial" panose="020B0604020202020204" pitchFamily="34" charset="0"/>
              </a:rPr>
              <a:t/>
            </a:r>
            <a:br>
              <a:rPr lang="pt-BR" sz="2600" b="1" smtClean="0">
                <a:latin typeface="Arial" panose="020B0604020202020204" pitchFamily="34" charset="0"/>
                <a:cs typeface="Arial" panose="020B0604020202020204" pitchFamily="34" charset="0"/>
              </a:rPr>
            </a:br>
            <a:r>
              <a:rPr lang="pt-BR" sz="2400" b="1" smtClean="0">
                <a:latin typeface="Arial" panose="020B0604020202020204" pitchFamily="34" charset="0"/>
                <a:cs typeface="Arial" panose="020B0604020202020204" pitchFamily="34" charset="0"/>
              </a:rPr>
              <a:t>Población y Muestra</a:t>
            </a:r>
            <a:r>
              <a:rPr lang="pt-BR" sz="2600" b="1" smtClean="0">
                <a:latin typeface="Arial" panose="020B0604020202020204" pitchFamily="34" charset="0"/>
                <a:cs typeface="Arial" panose="020B0604020202020204" pitchFamily="34" charset="0"/>
              </a:rPr>
              <a:t/>
            </a:r>
            <a:br>
              <a:rPr lang="pt-BR" sz="2600" b="1" smtClean="0">
                <a:latin typeface="Arial" panose="020B0604020202020204" pitchFamily="34" charset="0"/>
                <a:cs typeface="Arial" panose="020B0604020202020204" pitchFamily="34" charset="0"/>
              </a:rPr>
            </a:br>
            <a:endParaRPr lang="pt-BR" sz="2600" b="1"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943477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0"/>
          <p:cNvGraphicFramePr>
            <a:graphicFrameLocks noChangeAspect="1"/>
          </p:cNvGraphicFramePr>
          <p:nvPr>
            <p:extLst>
              <p:ext uri="{D42A27DB-BD31-4B8C-83A1-F6EECF244321}">
                <p14:modId xmlns:p14="http://schemas.microsoft.com/office/powerpoint/2010/main" val="2024459223"/>
              </p:ext>
            </p:extLst>
          </p:nvPr>
        </p:nvGraphicFramePr>
        <p:xfrm>
          <a:off x="3390528" y="3362226"/>
          <a:ext cx="1827212" cy="1971675"/>
        </p:xfrm>
        <a:graphic>
          <a:graphicData uri="http://schemas.openxmlformats.org/presentationml/2006/ole">
            <mc:AlternateContent xmlns:mc="http://schemas.openxmlformats.org/markup-compatibility/2006">
              <mc:Choice xmlns:v="urn:schemas-microsoft-com:vml" Requires="v">
                <p:oleObj spid="_x0000_s2051" name="Imagen" r:id="rId3" imgW="3210962" imgH="3468986" progId="MS_ClipArt_Gallery.2">
                  <p:embed/>
                </p:oleObj>
              </mc:Choice>
              <mc:Fallback>
                <p:oleObj name="Imagen" r:id="rId3" imgW="3210962" imgH="3468986" progId="MS_ClipArt_Gallery.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90528" y="3362226"/>
                        <a:ext cx="1827212" cy="197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Oval 11"/>
          <p:cNvSpPr>
            <a:spLocks noChangeArrowheads="1"/>
          </p:cNvSpPr>
          <p:nvPr/>
        </p:nvSpPr>
        <p:spPr bwMode="auto">
          <a:xfrm>
            <a:off x="2749178" y="2892326"/>
            <a:ext cx="2971800" cy="2854325"/>
          </a:xfrm>
          <a:prstGeom prst="ellipse">
            <a:avLst/>
          </a:prstGeom>
          <a:noFill/>
          <a:ln w="381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s-ES"/>
          </a:p>
        </p:txBody>
      </p:sp>
      <p:sp>
        <p:nvSpPr>
          <p:cNvPr id="4" name="Text Box 12"/>
          <p:cNvSpPr txBox="1">
            <a:spLocks noChangeArrowheads="1"/>
          </p:cNvSpPr>
          <p:nvPr/>
        </p:nvSpPr>
        <p:spPr bwMode="auto">
          <a:xfrm>
            <a:off x="2458665" y="1412776"/>
            <a:ext cx="4054475" cy="46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s-ES_tradnl" b="1" dirty="0">
                <a:effectLst>
                  <a:outerShdw blurRad="38100" dist="38100" dir="2700000" algn="tl">
                    <a:srgbClr val="FFFFFF"/>
                  </a:outerShdw>
                </a:effectLst>
                <a:latin typeface="Arial" pitchFamily="34" charset="0"/>
                <a:cs typeface="Arial" pitchFamily="34" charset="0"/>
              </a:rPr>
              <a:t>Variables o características</a:t>
            </a:r>
          </a:p>
        </p:txBody>
      </p:sp>
      <p:sp>
        <p:nvSpPr>
          <p:cNvPr id="5" name="Text Box 13"/>
          <p:cNvSpPr txBox="1">
            <a:spLocks noChangeArrowheads="1"/>
          </p:cNvSpPr>
          <p:nvPr/>
        </p:nvSpPr>
        <p:spPr bwMode="auto">
          <a:xfrm>
            <a:off x="2295153" y="1790601"/>
            <a:ext cx="3683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99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r>
              <a:rPr lang="es-ES_tradnl" dirty="0">
                <a:effectLst>
                  <a:outerShdw blurRad="38100" dist="38100" dir="2700000" algn="tl">
                    <a:srgbClr val="FFFFFF"/>
                  </a:outerShdw>
                </a:effectLst>
              </a:rPr>
              <a:t>X1     X2                …      XP</a:t>
            </a:r>
          </a:p>
        </p:txBody>
      </p:sp>
      <p:sp>
        <p:nvSpPr>
          <p:cNvPr id="6" name="Line 14"/>
          <p:cNvSpPr>
            <a:spLocks noChangeShapeType="1"/>
          </p:cNvSpPr>
          <p:nvPr/>
        </p:nvSpPr>
        <p:spPr bwMode="auto">
          <a:xfrm>
            <a:off x="2599953" y="2247801"/>
            <a:ext cx="609600" cy="9144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7" name="Line 15"/>
          <p:cNvSpPr>
            <a:spLocks noChangeShapeType="1"/>
          </p:cNvSpPr>
          <p:nvPr/>
        </p:nvSpPr>
        <p:spPr bwMode="auto">
          <a:xfrm>
            <a:off x="3361953" y="2247801"/>
            <a:ext cx="152400" cy="7620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8" name="Line 16"/>
          <p:cNvSpPr>
            <a:spLocks noChangeShapeType="1"/>
          </p:cNvSpPr>
          <p:nvPr/>
        </p:nvSpPr>
        <p:spPr bwMode="auto">
          <a:xfrm flipH="1">
            <a:off x="5038353" y="2247801"/>
            <a:ext cx="609600" cy="8382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9" name="Text Box 20"/>
          <p:cNvSpPr txBox="1">
            <a:spLocks noChangeArrowheads="1"/>
          </p:cNvSpPr>
          <p:nvPr/>
        </p:nvSpPr>
        <p:spPr bwMode="auto">
          <a:xfrm>
            <a:off x="1114053" y="3492401"/>
            <a:ext cx="898525"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s-ES_tradnl" sz="2000" b="1" dirty="0">
                <a:effectLst>
                  <a:outerShdw blurRad="38100" dist="38100" dir="2700000" algn="tl">
                    <a:srgbClr val="FFFFFF"/>
                  </a:outerShdw>
                </a:effectLst>
                <a:latin typeface="Arial" pitchFamily="34" charset="0"/>
                <a:cs typeface="Arial" pitchFamily="34" charset="0"/>
              </a:rPr>
              <a:t>Datos</a:t>
            </a:r>
            <a:endParaRPr lang="es-ES_tradnl" dirty="0">
              <a:effectLst>
                <a:outerShdw blurRad="38100" dist="38100" dir="2700000" algn="tl">
                  <a:srgbClr val="FFFFFF"/>
                </a:outerShdw>
              </a:effectLst>
              <a:latin typeface="Arial" pitchFamily="34" charset="0"/>
              <a:cs typeface="Arial" pitchFamily="34" charset="0"/>
            </a:endParaRPr>
          </a:p>
        </p:txBody>
      </p:sp>
      <p:sp>
        <p:nvSpPr>
          <p:cNvPr id="10" name="Text Box 21"/>
          <p:cNvSpPr txBox="1">
            <a:spLocks noChangeArrowheads="1"/>
          </p:cNvSpPr>
          <p:nvPr/>
        </p:nvSpPr>
        <p:spPr bwMode="auto">
          <a:xfrm>
            <a:off x="391740" y="4106764"/>
            <a:ext cx="2241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s-ES_tradnl" dirty="0">
                <a:effectLst>
                  <a:outerShdw blurRad="38100" dist="38100" dir="2700000" algn="tl">
                    <a:srgbClr val="FFFFFF"/>
                  </a:outerShdw>
                </a:effectLst>
              </a:rPr>
              <a:t>x1, x2    ….    </a:t>
            </a:r>
            <a:r>
              <a:rPr lang="es-ES_tradnl" dirty="0" err="1">
                <a:effectLst>
                  <a:outerShdw blurRad="38100" dist="38100" dir="2700000" algn="tl">
                    <a:srgbClr val="FFFFFF"/>
                  </a:outerShdw>
                </a:effectLst>
              </a:rPr>
              <a:t>xp</a:t>
            </a:r>
            <a:endParaRPr lang="es-ES_tradnl" dirty="0">
              <a:effectLst>
                <a:outerShdw blurRad="38100" dist="38100" dir="2700000" algn="tl">
                  <a:srgbClr val="FFFFFF"/>
                </a:outerShdw>
              </a:effectLst>
            </a:endParaRPr>
          </a:p>
        </p:txBody>
      </p:sp>
      <p:sp>
        <p:nvSpPr>
          <p:cNvPr id="11" name="Line 22"/>
          <p:cNvSpPr>
            <a:spLocks noChangeShapeType="1"/>
          </p:cNvSpPr>
          <p:nvPr/>
        </p:nvSpPr>
        <p:spPr bwMode="auto">
          <a:xfrm flipH="1">
            <a:off x="5865440" y="4030564"/>
            <a:ext cx="2667000"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2" name="Text Box 24"/>
          <p:cNvSpPr txBox="1">
            <a:spLocks noChangeArrowheads="1"/>
          </p:cNvSpPr>
          <p:nvPr/>
        </p:nvSpPr>
        <p:spPr bwMode="auto">
          <a:xfrm>
            <a:off x="5955928" y="3541614"/>
            <a:ext cx="2428875" cy="430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s-ES_tradnl" sz="2200" dirty="0">
                <a:effectLst>
                  <a:outerShdw blurRad="38100" dist="38100" dir="2700000" algn="tl">
                    <a:srgbClr val="FFFFFF"/>
                  </a:outerShdw>
                </a:effectLst>
                <a:latin typeface="Arial" pitchFamily="34" charset="0"/>
                <a:cs typeface="Arial" pitchFamily="34" charset="0"/>
              </a:rPr>
              <a:t>Proceso medición</a:t>
            </a:r>
          </a:p>
        </p:txBody>
      </p:sp>
      <p:sp>
        <p:nvSpPr>
          <p:cNvPr id="13" name="Text Box 25"/>
          <p:cNvSpPr txBox="1">
            <a:spLocks noChangeArrowheads="1"/>
          </p:cNvSpPr>
          <p:nvPr/>
        </p:nvSpPr>
        <p:spPr bwMode="auto">
          <a:xfrm>
            <a:off x="6206753" y="4170264"/>
            <a:ext cx="1817687" cy="769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defRPr/>
            </a:pPr>
            <a:r>
              <a:rPr lang="es-ES_tradnl" sz="2200" dirty="0">
                <a:effectLst>
                  <a:outerShdw blurRad="38100" dist="38100" dir="2700000" algn="tl">
                    <a:srgbClr val="FFFFFF"/>
                  </a:outerShdw>
                </a:effectLst>
                <a:latin typeface="Arial" pitchFamily="34" charset="0"/>
                <a:cs typeface="Arial" pitchFamily="34" charset="0"/>
              </a:rPr>
              <a:t>Instrumentos</a:t>
            </a:r>
          </a:p>
          <a:p>
            <a:pPr algn="ctr">
              <a:defRPr/>
            </a:pPr>
            <a:r>
              <a:rPr lang="es-ES_tradnl" sz="2200" dirty="0">
                <a:effectLst>
                  <a:outerShdw blurRad="38100" dist="38100" dir="2700000" algn="tl">
                    <a:srgbClr val="FFFFFF"/>
                  </a:outerShdw>
                </a:effectLst>
                <a:latin typeface="Arial" pitchFamily="34" charset="0"/>
                <a:cs typeface="Arial" pitchFamily="34" charset="0"/>
              </a:rPr>
              <a:t>Escalas</a:t>
            </a:r>
          </a:p>
        </p:txBody>
      </p:sp>
      <p:sp>
        <p:nvSpPr>
          <p:cNvPr id="14" name="Line 27"/>
          <p:cNvSpPr>
            <a:spLocks noChangeShapeType="1"/>
          </p:cNvSpPr>
          <p:nvPr/>
        </p:nvSpPr>
        <p:spPr bwMode="auto">
          <a:xfrm flipH="1">
            <a:off x="391740" y="4030564"/>
            <a:ext cx="2286000"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5" name="Text Box 28"/>
          <p:cNvSpPr txBox="1">
            <a:spLocks noChangeArrowheads="1"/>
          </p:cNvSpPr>
          <p:nvPr/>
        </p:nvSpPr>
        <p:spPr bwMode="auto">
          <a:xfrm>
            <a:off x="2631703" y="5773639"/>
            <a:ext cx="3449637"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s-ES_tradnl" sz="2200" dirty="0">
                <a:effectLst>
                  <a:outerShdw blurRad="38100" dist="38100" dir="2700000" algn="tl">
                    <a:srgbClr val="FFFFFF"/>
                  </a:outerShdw>
                </a:effectLst>
                <a:latin typeface="Arial" pitchFamily="34" charset="0"/>
                <a:cs typeface="Arial" pitchFamily="34" charset="0"/>
              </a:rPr>
              <a:t>Unidad de estudio i-</a:t>
            </a:r>
            <a:r>
              <a:rPr lang="es-ES_tradnl" sz="2200" dirty="0" err="1">
                <a:effectLst>
                  <a:outerShdw blurRad="38100" dist="38100" dir="2700000" algn="tl">
                    <a:srgbClr val="FFFFFF"/>
                  </a:outerShdw>
                </a:effectLst>
                <a:latin typeface="Arial" pitchFamily="34" charset="0"/>
                <a:cs typeface="Arial" pitchFamily="34" charset="0"/>
              </a:rPr>
              <a:t>ésima</a:t>
            </a:r>
            <a:endParaRPr lang="es-ES_tradnl" sz="2200" dirty="0">
              <a:effectLst>
                <a:outerShdw blurRad="38100" dist="38100" dir="2700000" algn="tl">
                  <a:srgbClr val="FFFFFF"/>
                </a:outerShdw>
              </a:effectLst>
              <a:latin typeface="Arial" pitchFamily="34" charset="0"/>
              <a:cs typeface="Arial" pitchFamily="34" charset="0"/>
            </a:endParaRPr>
          </a:p>
        </p:txBody>
      </p:sp>
      <p:sp>
        <p:nvSpPr>
          <p:cNvPr id="16" name="Text Box 2"/>
          <p:cNvSpPr txBox="1">
            <a:spLocks noChangeArrowheads="1"/>
          </p:cNvSpPr>
          <p:nvPr/>
        </p:nvSpPr>
        <p:spPr bwMode="auto">
          <a:xfrm>
            <a:off x="0" y="457200"/>
            <a:ext cx="8751888"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defRPr/>
            </a:pPr>
            <a:r>
              <a:rPr lang="es-ES_tradnl" dirty="0">
                <a:latin typeface="Arial" pitchFamily="34" charset="0"/>
                <a:cs typeface="Arial" pitchFamily="34" charset="0"/>
              </a:rPr>
              <a:t>En estadística, de manera muy genérica lo que se mide se llama </a:t>
            </a:r>
            <a:r>
              <a:rPr lang="es-ES_tradnl" u="sng" dirty="0">
                <a:effectLst>
                  <a:outerShdw blurRad="38100" dist="38100" dir="2700000" algn="tl">
                    <a:srgbClr val="FFFFFF"/>
                  </a:outerShdw>
                </a:effectLst>
                <a:latin typeface="Arial" pitchFamily="34" charset="0"/>
                <a:cs typeface="Arial" pitchFamily="34" charset="0"/>
              </a:rPr>
              <a:t>variable</a:t>
            </a:r>
            <a:r>
              <a:rPr lang="es-ES_tradnl" dirty="0">
                <a:latin typeface="Arial" pitchFamily="34" charset="0"/>
                <a:cs typeface="Arial" pitchFamily="34" charset="0"/>
              </a:rPr>
              <a:t> </a:t>
            </a:r>
            <a:r>
              <a:rPr lang="es-ES_tradnl" dirty="0">
                <a:latin typeface="Arial" pitchFamily="34" charset="0"/>
                <a:cs typeface="Arial" pitchFamily="34" charset="0"/>
              </a:rPr>
              <a:t>y al resultado de la medición en una unidad de estudio se le llama </a:t>
            </a:r>
            <a:r>
              <a:rPr lang="es-ES_tradnl" u="sng" dirty="0">
                <a:effectLst>
                  <a:outerShdw blurRad="38100" dist="38100" dir="2700000" algn="tl">
                    <a:srgbClr val="FFFFFF"/>
                  </a:outerShdw>
                </a:effectLst>
                <a:latin typeface="Arial" pitchFamily="34" charset="0"/>
                <a:cs typeface="Arial" pitchFamily="34" charset="0"/>
              </a:rPr>
              <a:t>dato.</a:t>
            </a:r>
            <a:endParaRPr lang="es-ES_tradnl" sz="3600" dirty="0">
              <a:effectLst>
                <a:outerShdw blurRad="38100" dist="38100" dir="2700000" algn="tl">
                  <a:srgbClr val="FFFFFF"/>
                </a:outerShdw>
              </a:effectLst>
              <a:latin typeface="Comic Sans MS" pitchFamily="66" charset="0"/>
            </a:endParaRPr>
          </a:p>
        </p:txBody>
      </p:sp>
    </p:spTree>
    <p:extLst>
      <p:ext uri="{BB962C8B-B14F-4D97-AF65-F5344CB8AC3E}">
        <p14:creationId xmlns:p14="http://schemas.microsoft.com/office/powerpoint/2010/main" val="16559357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Captura1.JPG"/>
          <p:cNvPicPr>
            <a:picLocks noChangeAspect="1"/>
          </p:cNvPicPr>
          <p:nvPr/>
        </p:nvPicPr>
        <p:blipFill>
          <a:blip r:embed="rId2"/>
          <a:stretch>
            <a:fillRect/>
          </a:stretch>
        </p:blipFill>
        <p:spPr>
          <a:xfrm>
            <a:off x="285720" y="642918"/>
            <a:ext cx="2000264" cy="1834376"/>
          </a:xfrm>
          <a:prstGeom prst="rect">
            <a:avLst/>
          </a:prstGeom>
        </p:spPr>
      </p:pic>
      <p:pic>
        <p:nvPicPr>
          <p:cNvPr id="4" name="3 Imagen" descr="Captura2.JPG"/>
          <p:cNvPicPr>
            <a:picLocks noChangeAspect="1"/>
          </p:cNvPicPr>
          <p:nvPr/>
        </p:nvPicPr>
        <p:blipFill>
          <a:blip r:embed="rId3"/>
          <a:stretch>
            <a:fillRect/>
          </a:stretch>
        </p:blipFill>
        <p:spPr>
          <a:xfrm>
            <a:off x="6215074" y="214290"/>
            <a:ext cx="2428860" cy="1972185"/>
          </a:xfrm>
          <a:prstGeom prst="rect">
            <a:avLst/>
          </a:prstGeom>
          <a:scene3d>
            <a:camera prst="orthographicFront"/>
            <a:lightRig rig="threePt" dir="t"/>
          </a:scene3d>
          <a:sp3d>
            <a:bevelB w="165100" prst="coolSlant"/>
          </a:sp3d>
        </p:spPr>
      </p:pic>
      <p:pic>
        <p:nvPicPr>
          <p:cNvPr id="5" name="4 Imagen" descr="Captura4.JPG"/>
          <p:cNvPicPr>
            <a:picLocks noChangeAspect="1"/>
          </p:cNvPicPr>
          <p:nvPr/>
        </p:nvPicPr>
        <p:blipFill>
          <a:blip r:embed="rId4"/>
          <a:stretch>
            <a:fillRect/>
          </a:stretch>
        </p:blipFill>
        <p:spPr>
          <a:xfrm>
            <a:off x="357158" y="4786322"/>
            <a:ext cx="2404718" cy="1593031"/>
          </a:xfrm>
          <a:prstGeom prst="rect">
            <a:avLst/>
          </a:prstGeom>
        </p:spPr>
      </p:pic>
      <p:sp>
        <p:nvSpPr>
          <p:cNvPr id="7" name="6 Elipse"/>
          <p:cNvSpPr/>
          <p:nvPr/>
        </p:nvSpPr>
        <p:spPr>
          <a:xfrm>
            <a:off x="2761876" y="1700808"/>
            <a:ext cx="4357718" cy="4286280"/>
          </a:xfrm>
          <a:prstGeom prst="ellipse">
            <a:avLst/>
          </a:prstGeom>
          <a:solidFill>
            <a:schemeClr val="accent1">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i="1" dirty="0" smtClean="0">
                <a:solidFill>
                  <a:schemeClr val="tx1"/>
                </a:solidFill>
                <a:latin typeface="Arial" panose="020B0604020202020204" pitchFamily="34" charset="0"/>
                <a:cs typeface="Arial" panose="020B0604020202020204" pitchFamily="34" charset="0"/>
              </a:rPr>
              <a:t>Para que un </a:t>
            </a:r>
            <a:r>
              <a:rPr lang="es-ES" sz="1600" b="1" i="1" dirty="0">
                <a:solidFill>
                  <a:schemeClr val="tx1"/>
                </a:solidFill>
                <a:latin typeface="Arial" panose="020B0604020202020204" pitchFamily="34" charset="0"/>
                <a:cs typeface="Arial" panose="020B0604020202020204" pitchFamily="34" charset="0"/>
              </a:rPr>
              <a:t>artículo científico pueda ser publicado en una revista científica de primer y segundo nivel, </a:t>
            </a:r>
            <a:r>
              <a:rPr lang="es-ES" sz="1600" b="1" i="1" dirty="0" smtClean="0">
                <a:solidFill>
                  <a:schemeClr val="tx1"/>
                </a:solidFill>
                <a:latin typeface="Arial" panose="020B0604020202020204" pitchFamily="34" charset="0"/>
                <a:cs typeface="Arial" panose="020B0604020202020204" pitchFamily="34" charset="0"/>
              </a:rPr>
              <a:t>o para pasar a un nivel superior, será necesario elevar </a:t>
            </a:r>
            <a:r>
              <a:rPr lang="es-ES" sz="1600" b="1" i="1" dirty="0">
                <a:solidFill>
                  <a:schemeClr val="tx1"/>
                </a:solidFill>
                <a:latin typeface="Arial" panose="020B0604020202020204" pitchFamily="34" charset="0"/>
                <a:cs typeface="Arial" panose="020B0604020202020204" pitchFamily="34" charset="0"/>
              </a:rPr>
              <a:t>la calidad del mismo y </a:t>
            </a:r>
            <a:r>
              <a:rPr lang="es-ES" sz="1600" b="1" i="1" dirty="0" smtClean="0">
                <a:solidFill>
                  <a:schemeClr val="tx1"/>
                </a:solidFill>
                <a:latin typeface="Arial" panose="020B0604020202020204" pitchFamily="34" charset="0"/>
                <a:cs typeface="Arial" panose="020B0604020202020204" pitchFamily="34" charset="0"/>
              </a:rPr>
              <a:t>en ese contexto las herramientas estadísticas aplicadas, son un </a:t>
            </a:r>
            <a:r>
              <a:rPr lang="es-ES" sz="1600" b="1" i="1" dirty="0">
                <a:solidFill>
                  <a:schemeClr val="tx1"/>
                </a:solidFill>
                <a:latin typeface="Arial" panose="020B0604020202020204" pitchFamily="34" charset="0"/>
                <a:cs typeface="Arial" panose="020B0604020202020204" pitchFamily="34" charset="0"/>
              </a:rPr>
              <a:t>elemento fundamental para lograr los parámetros de calidad necesarios</a:t>
            </a:r>
            <a:endParaRPr lang="es-ES" sz="1600" b="1" dirty="0">
              <a:solidFill>
                <a:schemeClr val="tx1"/>
              </a:solidFill>
              <a:latin typeface="Arial" panose="020B0604020202020204" pitchFamily="34" charset="0"/>
              <a:cs typeface="Arial" panose="020B0604020202020204" pitchFamily="34" charset="0"/>
            </a:endParaRPr>
          </a:p>
        </p:txBody>
      </p:sp>
    </p:spTree>
  </p:cSld>
  <p:clrMapOvr>
    <a:masterClrMapping/>
  </p:clrMapOvr>
  <p:transition>
    <p:split dir="in"/>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750828" y="126346"/>
            <a:ext cx="8429684" cy="1214422"/>
          </a:xfrm>
          <a:ln>
            <a:solidFill>
              <a:schemeClr val="bg1"/>
            </a:solidFill>
          </a:ln>
        </p:spPr>
        <p:txBody>
          <a:bodyPr>
            <a:noAutofit/>
          </a:bodyPr>
          <a:lstStyle/>
          <a:p>
            <a:pPr algn="ctr"/>
            <a:r>
              <a:rPr lang="es-ES" sz="2400" dirty="0" smtClean="0">
                <a:solidFill>
                  <a:schemeClr val="tx1"/>
                </a:solidFill>
                <a:latin typeface="Arial" panose="020B0604020202020204" pitchFamily="34" charset="0"/>
                <a:cs typeface="Arial" panose="020B0604020202020204" pitchFamily="34" charset="0"/>
              </a:rPr>
              <a:t>Partes fundamentales que componen un articulo científicos </a:t>
            </a:r>
            <a:endParaRPr lang="es-ES" sz="2400" dirty="0">
              <a:latin typeface="Arial" panose="020B0604020202020204" pitchFamily="34" charset="0"/>
              <a:cs typeface="Arial" panose="020B0604020202020204" pitchFamily="34" charset="0"/>
            </a:endParaRPr>
          </a:p>
        </p:txBody>
      </p:sp>
      <p:graphicFrame>
        <p:nvGraphicFramePr>
          <p:cNvPr id="4" name="3 Diagrama"/>
          <p:cNvGraphicFramePr/>
          <p:nvPr>
            <p:extLst>
              <p:ext uri="{D42A27DB-BD31-4B8C-83A1-F6EECF244321}">
                <p14:modId xmlns:p14="http://schemas.microsoft.com/office/powerpoint/2010/main" val="427978285"/>
              </p:ext>
            </p:extLst>
          </p:nvPr>
        </p:nvGraphicFramePr>
        <p:xfrm>
          <a:off x="2915816" y="1776798"/>
          <a:ext cx="5500726" cy="47149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cover dir="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7 Diagrama"/>
          <p:cNvGraphicFramePr/>
          <p:nvPr>
            <p:extLst>
              <p:ext uri="{D42A27DB-BD31-4B8C-83A1-F6EECF244321}">
                <p14:modId xmlns:p14="http://schemas.microsoft.com/office/powerpoint/2010/main" val="889416399"/>
              </p:ext>
            </p:extLst>
          </p:nvPr>
        </p:nvGraphicFramePr>
        <p:xfrm>
          <a:off x="3500430" y="2428868"/>
          <a:ext cx="4500594" cy="3643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8 Cheurón"/>
          <p:cNvSpPr/>
          <p:nvPr/>
        </p:nvSpPr>
        <p:spPr>
          <a:xfrm rot="895443">
            <a:off x="386024" y="607460"/>
            <a:ext cx="4263141" cy="1337319"/>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3200" b="1" dirty="0" smtClean="0">
              <a:solidFill>
                <a:schemeClr val="tx1"/>
              </a:solidFill>
              <a:latin typeface="Arial" panose="020B0604020202020204" pitchFamily="34" charset="0"/>
              <a:cs typeface="Arial" panose="020B0604020202020204" pitchFamily="34" charset="0"/>
            </a:endParaRPr>
          </a:p>
          <a:p>
            <a:pPr algn="ctr"/>
            <a:r>
              <a:rPr lang="es-ES" sz="2400" b="1" dirty="0" smtClean="0">
                <a:solidFill>
                  <a:schemeClr val="tx1"/>
                </a:solidFill>
                <a:latin typeface="Arial" panose="020B0604020202020204" pitchFamily="34" charset="0"/>
                <a:cs typeface="Arial" panose="020B0604020202020204" pitchFamily="34" charset="0"/>
              </a:rPr>
              <a:t>ASPECTOS ESTADÍSTICOS</a:t>
            </a:r>
          </a:p>
          <a:p>
            <a:pPr algn="ctr"/>
            <a:endParaRPr lang="es-ES" sz="3200" b="1" dirty="0">
              <a:solidFill>
                <a:schemeClr val="tx1"/>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897360" y="501752"/>
            <a:ext cx="4618856" cy="550984"/>
          </a:xfrm>
        </p:spPr>
        <p:style>
          <a:lnRef idx="3">
            <a:schemeClr val="lt1"/>
          </a:lnRef>
          <a:fillRef idx="1">
            <a:schemeClr val="accent1"/>
          </a:fillRef>
          <a:effectRef idx="1">
            <a:schemeClr val="accent1"/>
          </a:effectRef>
          <a:fontRef idx="minor">
            <a:schemeClr val="lt1"/>
          </a:fontRef>
        </p:style>
        <p:txBody>
          <a:bodyPr>
            <a:normAutofit fontScale="90000"/>
          </a:bodyPr>
          <a:lstStyle/>
          <a:p>
            <a:pPr lvl="0" algn="ctr"/>
            <a:r>
              <a:rPr lang="es-ES" dirty="0" smtClean="0"/>
              <a:t/>
            </a:r>
            <a:br>
              <a:rPr lang="es-ES" dirty="0" smtClean="0"/>
            </a:br>
            <a:r>
              <a:rPr lang="es-ES" sz="2700" dirty="0" smtClean="0">
                <a:latin typeface="Arial" panose="020B0604020202020204" pitchFamily="34" charset="0"/>
                <a:cs typeface="Arial" panose="020B0604020202020204" pitchFamily="34" charset="0"/>
              </a:rPr>
              <a:t/>
            </a:r>
            <a:br>
              <a:rPr lang="es-ES" sz="2700" dirty="0" smtClean="0">
                <a:latin typeface="Arial" panose="020B0604020202020204" pitchFamily="34" charset="0"/>
                <a:cs typeface="Arial" panose="020B0604020202020204" pitchFamily="34" charset="0"/>
              </a:rPr>
            </a:br>
            <a:r>
              <a:rPr lang="es-ES" sz="2700" b="1" dirty="0" smtClean="0">
                <a:solidFill>
                  <a:schemeClr val="tx1"/>
                </a:solidFill>
                <a:latin typeface="Arial" panose="020B0604020202020204" pitchFamily="34" charset="0"/>
                <a:cs typeface="Arial" panose="020B0604020202020204" pitchFamily="34" charset="0"/>
              </a:rPr>
              <a:t>materiales y métodos</a:t>
            </a:r>
            <a:endParaRPr lang="es-ES" sz="2700" b="1" dirty="0">
              <a:solidFill>
                <a:schemeClr val="tx1"/>
              </a:solidFill>
              <a:latin typeface="Arial" panose="020B0604020202020204" pitchFamily="34" charset="0"/>
              <a:cs typeface="Arial" panose="020B0604020202020204" pitchFamily="34" charset="0"/>
            </a:endParaRPr>
          </a:p>
        </p:txBody>
      </p:sp>
      <p:sp>
        <p:nvSpPr>
          <p:cNvPr id="3" name="2 Rectángulo"/>
          <p:cNvSpPr/>
          <p:nvPr/>
        </p:nvSpPr>
        <p:spPr>
          <a:xfrm>
            <a:off x="467544" y="1340768"/>
            <a:ext cx="7929618" cy="4832092"/>
          </a:xfrm>
          <a:prstGeom prst="rect">
            <a:avLst/>
          </a:prstGeom>
        </p:spPr>
        <p:txBody>
          <a:bodyPr wrap="square">
            <a:spAutoFit/>
          </a:bodyPr>
          <a:lstStyle/>
          <a:p>
            <a:endParaRPr lang="es-ES" sz="2200" b="1" dirty="0" smtClean="0">
              <a:latin typeface="Arial" panose="020B0604020202020204" pitchFamily="34" charset="0"/>
              <a:cs typeface="Arial" panose="020B0604020202020204" pitchFamily="34" charset="0"/>
            </a:endParaRPr>
          </a:p>
          <a:p>
            <a:pPr>
              <a:buFont typeface="Wingdings" pitchFamily="2" charset="2"/>
              <a:buChar char="Ø"/>
            </a:pPr>
            <a:r>
              <a:rPr lang="es-ES" sz="2200" b="1" dirty="0" smtClean="0">
                <a:latin typeface="Arial" panose="020B0604020202020204" pitchFamily="34" charset="0"/>
                <a:cs typeface="Arial" panose="020B0604020202020204" pitchFamily="34" charset="0"/>
              </a:rPr>
              <a:t>Especificar la unidad experimental usada y el tamaño de la </a:t>
            </a:r>
            <a:r>
              <a:rPr lang="es-ES" sz="2200" b="1" dirty="0" smtClean="0">
                <a:latin typeface="Arial" panose="020B0604020202020204" pitchFamily="34" charset="0"/>
                <a:cs typeface="Arial" panose="020B0604020202020204" pitchFamily="34" charset="0"/>
              </a:rPr>
              <a:t>muestra</a:t>
            </a:r>
          </a:p>
          <a:p>
            <a:pPr>
              <a:buFont typeface="Wingdings" pitchFamily="2" charset="2"/>
              <a:buChar char="Ø"/>
            </a:pPr>
            <a:endParaRPr lang="es-ES" sz="2200" b="1" dirty="0" smtClean="0">
              <a:latin typeface="Arial" panose="020B0604020202020204" pitchFamily="34" charset="0"/>
              <a:cs typeface="Arial" panose="020B0604020202020204" pitchFamily="34" charset="0"/>
            </a:endParaRPr>
          </a:p>
          <a:p>
            <a:pPr>
              <a:buFont typeface="Wingdings" pitchFamily="2" charset="2"/>
              <a:buChar char="Ø"/>
            </a:pPr>
            <a:r>
              <a:rPr lang="es-ES" sz="2200" b="1" dirty="0" smtClean="0">
                <a:latin typeface="Arial" panose="020B0604020202020204" pitchFamily="34" charset="0"/>
                <a:cs typeface="Arial" panose="020B0604020202020204" pitchFamily="34" charset="0"/>
              </a:rPr>
              <a:t>Debe describir en detalles</a:t>
            </a:r>
          </a:p>
          <a:p>
            <a:endParaRPr lang="es-ES" sz="1600" b="1" dirty="0" smtClean="0">
              <a:latin typeface="Arial" panose="020B0604020202020204" pitchFamily="34" charset="0"/>
              <a:cs typeface="Arial" panose="020B0604020202020204" pitchFamily="34" charset="0"/>
            </a:endParaRPr>
          </a:p>
          <a:p>
            <a:pPr marL="817563" lvl="1" indent="-180975">
              <a:buFont typeface="Arial" pitchFamily="34" charset="0"/>
              <a:buChar char="•"/>
            </a:pPr>
            <a:r>
              <a:rPr lang="es-ES" sz="2200" b="1" dirty="0" smtClean="0">
                <a:latin typeface="Arial" panose="020B0604020202020204" pitchFamily="34" charset="0"/>
                <a:cs typeface="Arial" panose="020B0604020202020204" pitchFamily="34" charset="0"/>
              </a:rPr>
              <a:t>Diseño experimental</a:t>
            </a:r>
          </a:p>
          <a:p>
            <a:pPr marL="817563" lvl="1" indent="-180975">
              <a:buFont typeface="Arial" pitchFamily="34" charset="0"/>
              <a:buChar char="•"/>
            </a:pPr>
            <a:r>
              <a:rPr lang="es-ES" sz="2200" b="1" dirty="0" smtClean="0">
                <a:latin typeface="Arial" panose="020B0604020202020204" pitchFamily="34" charset="0"/>
                <a:cs typeface="Arial" panose="020B0604020202020204" pitchFamily="34" charset="0"/>
              </a:rPr>
              <a:t>Modelos matemáticos </a:t>
            </a:r>
            <a:r>
              <a:rPr lang="es-ES" sz="2200" b="1" dirty="0" smtClean="0">
                <a:latin typeface="Arial" panose="020B0604020202020204" pitchFamily="34" charset="0"/>
                <a:cs typeface="Arial" panose="020B0604020202020204" pitchFamily="34" charset="0"/>
              </a:rPr>
              <a:t>aplicados</a:t>
            </a:r>
            <a:endParaRPr lang="es-ES" sz="2200" b="1" dirty="0" smtClean="0">
              <a:latin typeface="Arial" panose="020B0604020202020204" pitchFamily="34" charset="0"/>
              <a:cs typeface="Arial" panose="020B0604020202020204" pitchFamily="34" charset="0"/>
            </a:endParaRPr>
          </a:p>
          <a:p>
            <a:pPr marL="817563" lvl="1" indent="-180975">
              <a:buFont typeface="Arial" pitchFamily="34" charset="0"/>
              <a:buChar char="•"/>
            </a:pPr>
            <a:r>
              <a:rPr lang="es-ES" sz="2200" b="1" dirty="0" err="1" smtClean="0">
                <a:latin typeface="Arial" panose="020B0604020202020204" pitchFamily="34" charset="0"/>
                <a:cs typeface="Arial" panose="020B0604020202020204" pitchFamily="34" charset="0"/>
              </a:rPr>
              <a:t>Metodos</a:t>
            </a:r>
            <a:r>
              <a:rPr lang="es-ES" sz="2200" b="1" dirty="0" smtClean="0">
                <a:latin typeface="Arial" panose="020B0604020202020204" pitchFamily="34" charset="0"/>
                <a:cs typeface="Arial" panose="020B0604020202020204" pitchFamily="34" charset="0"/>
              </a:rPr>
              <a:t> estadísticos  utilizados en el procesamiento de la </a:t>
            </a:r>
            <a:r>
              <a:rPr lang="es-ES" sz="2200" b="1" dirty="0" err="1" smtClean="0">
                <a:latin typeface="Arial" panose="020B0604020202020204" pitchFamily="34" charset="0"/>
                <a:cs typeface="Arial" panose="020B0604020202020204" pitchFamily="34" charset="0"/>
              </a:rPr>
              <a:t>informacón</a:t>
            </a:r>
            <a:endParaRPr lang="es-ES" sz="2200" b="1" dirty="0" smtClean="0">
              <a:latin typeface="Arial" panose="020B0604020202020204" pitchFamily="34" charset="0"/>
              <a:cs typeface="Arial" panose="020B0604020202020204" pitchFamily="34" charset="0"/>
            </a:endParaRPr>
          </a:p>
          <a:p>
            <a:pPr marL="817563" lvl="1" indent="-180975">
              <a:buFont typeface="Arial" pitchFamily="34" charset="0"/>
              <a:buChar char="•"/>
            </a:pPr>
            <a:r>
              <a:rPr lang="es-ES" sz="2200" b="1" dirty="0" smtClean="0">
                <a:latin typeface="Arial" panose="020B0604020202020204" pitchFamily="34" charset="0"/>
                <a:cs typeface="Arial" panose="020B0604020202020204" pitchFamily="34" charset="0"/>
              </a:rPr>
              <a:t>Software estadístico usado</a:t>
            </a:r>
          </a:p>
          <a:p>
            <a:endParaRPr lang="es-ES" sz="2200" b="1" dirty="0" smtClean="0">
              <a:latin typeface="Arial" panose="020B0604020202020204" pitchFamily="34" charset="0"/>
              <a:cs typeface="Arial" panose="020B0604020202020204" pitchFamily="34" charset="0"/>
            </a:endParaRPr>
          </a:p>
          <a:p>
            <a:pPr>
              <a:buFont typeface="Wingdings" pitchFamily="2" charset="2"/>
              <a:buChar char="Ø"/>
            </a:pPr>
            <a:r>
              <a:rPr lang="es-ES" sz="2200" b="1" dirty="0" smtClean="0">
                <a:latin typeface="Arial" panose="020B0604020202020204" pitchFamily="34" charset="0"/>
                <a:cs typeface="Arial" panose="020B0604020202020204" pitchFamily="34" charset="0"/>
              </a:rPr>
              <a:t> Dar detalles suficientes para que otro investigador  pueda repetir los experimentos</a:t>
            </a:r>
            <a:endParaRPr lang="es-ES" sz="22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357158" y="1785926"/>
            <a:ext cx="8429684" cy="430887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ts val="600"/>
              </a:spcBef>
              <a:spcAft>
                <a:spcPts val="600"/>
              </a:spcAft>
              <a:buClrTx/>
              <a:buSzTx/>
              <a:buFontTx/>
              <a:buNone/>
              <a:tabLst/>
            </a:pPr>
            <a:r>
              <a:rPr kumimoji="0" lang="es-ES" sz="2400" b="1" i="0" u="none" strike="noStrike" cap="none" normalizeH="0" baseline="0" dirty="0" smtClean="0">
                <a:ln>
                  <a:noFill/>
                </a:ln>
                <a:solidFill>
                  <a:srgbClr val="000000"/>
                </a:solidFill>
                <a:effectLst/>
                <a:ea typeface="Calibri" pitchFamily="34" charset="0"/>
                <a:cs typeface="Arial" pitchFamily="34" charset="0"/>
              </a:rPr>
              <a:t>Materiales y Métodos</a:t>
            </a:r>
            <a:endParaRPr kumimoji="0" lang="es-ES" sz="2400" b="0"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ts val="600"/>
              </a:spcBef>
              <a:spcAft>
                <a:spcPts val="600"/>
              </a:spcAft>
              <a:buClrTx/>
              <a:buSzTx/>
              <a:buFontTx/>
              <a:buNone/>
              <a:tabLst/>
            </a:pPr>
            <a:r>
              <a:rPr kumimoji="0" lang="es-ES" b="0" i="0" u="none" strike="noStrike" cap="none" normalizeH="0" baseline="0" dirty="0" smtClean="0">
                <a:ln>
                  <a:noFill/>
                </a:ln>
                <a:solidFill>
                  <a:srgbClr val="000000"/>
                </a:solidFill>
                <a:effectLst/>
                <a:ea typeface="Calibri" pitchFamily="34" charset="0"/>
                <a:cs typeface="Arial" pitchFamily="34" charset="0"/>
              </a:rPr>
              <a:t>Se utilizó un total de 1 880 pollos híbridos Plymouth Rock blancos x </a:t>
            </a:r>
            <a:r>
              <a:rPr kumimoji="0" lang="es-ES" b="0" i="0" u="none" strike="noStrike" cap="none" normalizeH="0" baseline="0" dirty="0" err="1" smtClean="0">
                <a:ln>
                  <a:noFill/>
                </a:ln>
                <a:solidFill>
                  <a:srgbClr val="000000"/>
                </a:solidFill>
                <a:effectLst/>
                <a:ea typeface="Calibri" pitchFamily="34" charset="0"/>
                <a:cs typeface="Arial" pitchFamily="34" charset="0"/>
              </a:rPr>
              <a:t>Cornish</a:t>
            </a:r>
            <a:r>
              <a:rPr kumimoji="0" lang="es-ES" b="0" i="0" u="none" strike="noStrike" cap="none" normalizeH="0" baseline="0" dirty="0" smtClean="0">
                <a:ln>
                  <a:noFill/>
                </a:ln>
                <a:solidFill>
                  <a:srgbClr val="000000"/>
                </a:solidFill>
                <a:effectLst/>
                <a:ea typeface="Calibri" pitchFamily="34" charset="0"/>
                <a:cs typeface="Arial" pitchFamily="34" charset="0"/>
              </a:rPr>
              <a:t> de 14 días de edad y ambos sexos durante 42 días según experimento   factorial 2 x 3 con 6 réplicas. </a:t>
            </a:r>
          </a:p>
          <a:p>
            <a:pPr marL="0" marR="0" lvl="0" indent="0" algn="just" defTabSz="914400" rtl="0" eaLnBrk="0" fontAlgn="base" latinLnBrk="0" hangingPunct="0">
              <a:lnSpc>
                <a:spcPct val="100000"/>
              </a:lnSpc>
              <a:spcBef>
                <a:spcPts val="600"/>
              </a:spcBef>
              <a:spcAft>
                <a:spcPts val="600"/>
              </a:spcAft>
              <a:buClrTx/>
              <a:buSzTx/>
              <a:buFontTx/>
              <a:buNone/>
              <a:tabLst/>
            </a:pPr>
            <a:endParaRPr kumimoji="0" lang="es-ES" sz="2000" b="0" i="0" u="none" strike="noStrike" cap="none" normalizeH="0" baseline="0" dirty="0" smtClean="0">
              <a:ln>
                <a:noFill/>
              </a:ln>
              <a:solidFill>
                <a:srgbClr val="000000"/>
              </a:solidFill>
              <a:effectLst/>
              <a:ea typeface="Calibri" pitchFamily="34" charset="0"/>
              <a:cs typeface="Arial" pitchFamily="34" charset="0"/>
            </a:endParaRPr>
          </a:p>
          <a:p>
            <a:pPr marL="0" marR="0" lvl="0" indent="0" algn="just" defTabSz="914400" rtl="0" eaLnBrk="0" fontAlgn="base" latinLnBrk="0" hangingPunct="0">
              <a:lnSpc>
                <a:spcPct val="100000"/>
              </a:lnSpc>
              <a:spcBef>
                <a:spcPts val="600"/>
              </a:spcBef>
              <a:spcAft>
                <a:spcPts val="600"/>
              </a:spcAft>
              <a:buClrTx/>
              <a:buSzTx/>
              <a:buFontTx/>
              <a:buNone/>
              <a:tabLst/>
            </a:pPr>
            <a:r>
              <a:rPr kumimoji="0" lang="es-ES" b="0" i="0" u="none" strike="noStrike" cap="none" normalizeH="0" baseline="0" dirty="0" smtClean="0">
                <a:ln>
                  <a:noFill/>
                </a:ln>
                <a:solidFill>
                  <a:srgbClr val="000000"/>
                </a:solidFill>
                <a:effectLst/>
                <a:ea typeface="Calibri" pitchFamily="34" charset="0"/>
                <a:cs typeface="Arial" pitchFamily="34" charset="0"/>
              </a:rPr>
              <a:t>Se empleó la </a:t>
            </a:r>
            <a:r>
              <a:rPr kumimoji="0" lang="es-ES" b="0" i="0" u="none" strike="noStrike" cap="none" normalizeH="0" baseline="0" dirty="0" err="1" smtClean="0">
                <a:ln>
                  <a:noFill/>
                </a:ln>
                <a:solidFill>
                  <a:srgbClr val="000000"/>
                </a:solidFill>
                <a:effectLst/>
                <a:ea typeface="Calibri" pitchFamily="34" charset="0"/>
                <a:cs typeface="Arial" pitchFamily="34" charset="0"/>
              </a:rPr>
              <a:t>dócima</a:t>
            </a:r>
            <a:r>
              <a:rPr kumimoji="0" lang="es-ES" b="0" i="0" u="none" strike="noStrike" cap="none" normalizeH="0" baseline="0" dirty="0" smtClean="0">
                <a:ln>
                  <a:noFill/>
                </a:ln>
                <a:solidFill>
                  <a:srgbClr val="000000"/>
                </a:solidFill>
                <a:effectLst/>
                <a:ea typeface="Calibri" pitchFamily="34" charset="0"/>
                <a:cs typeface="Arial" pitchFamily="34" charset="0"/>
              </a:rPr>
              <a:t> de comparación múltiple de Duncan (1955) en los casos requeridos. Cada réplica consistió en un cuartón de 3,5 m2 con piso de viruta de madera donde fueron alojados 50 aves.</a:t>
            </a:r>
            <a:endParaRPr kumimoji="0" lang="es-ES" b="0"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ts val="600"/>
              </a:spcBef>
              <a:spcAft>
                <a:spcPts val="600"/>
              </a:spcAft>
              <a:buClrTx/>
              <a:buSzTx/>
              <a:buFontTx/>
              <a:buNone/>
              <a:tabLst/>
            </a:pPr>
            <a:r>
              <a:rPr kumimoji="0" lang="es-ES" b="0" i="0" u="none" strike="noStrike" cap="none" normalizeH="0" baseline="0" dirty="0" smtClean="0">
                <a:ln>
                  <a:noFill/>
                </a:ln>
                <a:solidFill>
                  <a:srgbClr val="000000"/>
                </a:solidFill>
                <a:effectLst/>
                <a:ea typeface="Calibri" pitchFamily="34" charset="0"/>
                <a:cs typeface="Arial" pitchFamily="34" charset="0"/>
              </a:rPr>
              <a:t>Los tratamientos experimentales consistieron en iniciar el </a:t>
            </a:r>
            <a:r>
              <a:rPr kumimoji="0" lang="es-ES" b="0" i="0" u="none" strike="noStrike" cap="none" normalizeH="0" baseline="0" dirty="0" err="1" smtClean="0">
                <a:ln>
                  <a:noFill/>
                </a:ln>
                <a:solidFill>
                  <a:srgbClr val="000000"/>
                </a:solidFill>
                <a:effectLst/>
                <a:ea typeface="Calibri" pitchFamily="34" charset="0"/>
                <a:cs typeface="Arial" pitchFamily="34" charset="0"/>
              </a:rPr>
              <a:t>fotoperíodo</a:t>
            </a:r>
            <a:r>
              <a:rPr kumimoji="0" lang="es-ES" b="0" i="0" u="none" strike="noStrike" cap="none" normalizeH="0" baseline="0" dirty="0" smtClean="0">
                <a:ln>
                  <a:noFill/>
                </a:ln>
                <a:solidFill>
                  <a:srgbClr val="000000"/>
                </a:solidFill>
                <a:effectLst/>
                <a:ea typeface="Calibri" pitchFamily="34" charset="0"/>
                <a:cs typeface="Arial" pitchFamily="34" charset="0"/>
              </a:rPr>
              <a:t> artificial nocturno en </a:t>
            </a:r>
          </a:p>
          <a:p>
            <a:pPr marL="0" marR="0" lvl="0" indent="0" algn="just" defTabSz="914400" rtl="0" eaLnBrk="0" fontAlgn="base" latinLnBrk="0" hangingPunct="0">
              <a:lnSpc>
                <a:spcPct val="100000"/>
              </a:lnSpc>
              <a:spcBef>
                <a:spcPts val="600"/>
              </a:spcBef>
              <a:spcAft>
                <a:spcPts val="600"/>
              </a:spcAft>
              <a:buClrTx/>
              <a:buSzTx/>
              <a:buFontTx/>
              <a:buNone/>
              <a:tabLst/>
            </a:pPr>
            <a:r>
              <a:rPr kumimoji="0" lang="es-ES" b="0" i="0" u="none" strike="noStrike" cap="none" normalizeH="0" baseline="0" dirty="0" smtClean="0">
                <a:ln>
                  <a:noFill/>
                </a:ln>
                <a:solidFill>
                  <a:srgbClr val="000000"/>
                </a:solidFill>
                <a:effectLst/>
                <a:ea typeface="Calibri" pitchFamily="34" charset="0"/>
                <a:cs typeface="Arial" pitchFamily="34" charset="0"/>
              </a:rPr>
              <a:t>tres momentos diferentes (5, 8 y 10 p.m.) con 2 niveles de iluminación (1 y 50-70 lux). </a:t>
            </a:r>
            <a:endParaRPr kumimoji="0" lang="es-ES" b="0" i="0" u="none" strike="noStrike" cap="none" normalizeH="0" baseline="0" dirty="0" smtClean="0">
              <a:ln>
                <a:noFill/>
              </a:ln>
              <a:solidFill>
                <a:schemeClr val="tx1"/>
              </a:solidFill>
              <a:effectLst/>
              <a:cs typeface="Arial" pitchFamily="34" charset="0"/>
            </a:endParaRPr>
          </a:p>
        </p:txBody>
      </p:sp>
      <p:sp>
        <p:nvSpPr>
          <p:cNvPr id="5" name="1 Título"/>
          <p:cNvSpPr>
            <a:spLocks noGrp="1"/>
          </p:cNvSpPr>
          <p:nvPr>
            <p:ph type="title"/>
          </p:nvPr>
        </p:nvSpPr>
        <p:spPr>
          <a:xfrm>
            <a:off x="285720" y="-24"/>
            <a:ext cx="1785950" cy="560406"/>
          </a:xfrm>
        </p:spPr>
        <p:txBody>
          <a:bodyPr>
            <a:normAutofit/>
          </a:bodyPr>
          <a:lstStyle/>
          <a:p>
            <a:r>
              <a:rPr lang="es-ES" sz="2400" b="1" dirty="0" smtClean="0">
                <a:latin typeface="Arial" panose="020B0604020202020204" pitchFamily="34" charset="0"/>
                <a:cs typeface="Arial" panose="020B0604020202020204" pitchFamily="34" charset="0"/>
              </a:rPr>
              <a:t>Ejemplo</a:t>
            </a:r>
            <a:endParaRPr lang="es-ES" sz="2400" b="1" dirty="0">
              <a:latin typeface="Arial" panose="020B0604020202020204" pitchFamily="34" charset="0"/>
              <a:cs typeface="Arial" panose="020B0604020202020204" pitchFamily="34" charset="0"/>
            </a:endParaRPr>
          </a:p>
        </p:txBody>
      </p:sp>
      <p:sp>
        <p:nvSpPr>
          <p:cNvPr id="6" name="5 Rectángulo"/>
          <p:cNvSpPr/>
          <p:nvPr/>
        </p:nvSpPr>
        <p:spPr>
          <a:xfrm>
            <a:off x="642910" y="571480"/>
            <a:ext cx="8215370" cy="830997"/>
          </a:xfrm>
          <a:prstGeom prst="rect">
            <a:avLst/>
          </a:prstGeom>
        </p:spPr>
        <p:txBody>
          <a:bodyPr wrap="square">
            <a:spAutoFit/>
          </a:bodyPr>
          <a:lstStyle/>
          <a:p>
            <a:pPr lvl="0" algn="just" fontAlgn="base">
              <a:spcBef>
                <a:spcPct val="0"/>
              </a:spcBef>
              <a:spcAft>
                <a:spcPct val="0"/>
              </a:spcAft>
            </a:pPr>
            <a:r>
              <a:rPr lang="es-ES" sz="2400" b="1" dirty="0" smtClean="0">
                <a:solidFill>
                  <a:srgbClr val="000000"/>
                </a:solidFill>
                <a:latin typeface="Arial" panose="020B0604020202020204" pitchFamily="34" charset="0"/>
                <a:ea typeface="Calibri" pitchFamily="34" charset="0"/>
                <a:cs typeface="Arial" pitchFamily="34" charset="0"/>
              </a:rPr>
              <a:t>Titulo: </a:t>
            </a:r>
            <a:r>
              <a:rPr lang="es-ES" sz="2400" b="1" dirty="0" err="1" smtClean="0">
                <a:solidFill>
                  <a:srgbClr val="000000"/>
                </a:solidFill>
                <a:latin typeface="Arial" pitchFamily="34" charset="0"/>
                <a:ea typeface="Calibri" pitchFamily="34" charset="0"/>
                <a:cs typeface="Arial" pitchFamily="34" charset="0"/>
              </a:rPr>
              <a:t>Fotoperíodo</a:t>
            </a:r>
            <a:r>
              <a:rPr lang="es-ES" sz="2400" b="1" dirty="0" smtClean="0">
                <a:solidFill>
                  <a:srgbClr val="000000"/>
                </a:solidFill>
                <a:latin typeface="Arial" pitchFamily="34" charset="0"/>
                <a:ea typeface="Calibri" pitchFamily="34" charset="0"/>
                <a:cs typeface="Arial" pitchFamily="34" charset="0"/>
              </a:rPr>
              <a:t> nocturno y nivel de iluminación en pollos de engorde durante el período seco (1986)</a:t>
            </a:r>
            <a:endParaRPr lang="es-ES" sz="2400" b="1" dirty="0" smtClean="0">
              <a:solidFill>
                <a:prstClr val="black"/>
              </a:solidFill>
              <a:latin typeface="Arial" pitchFamily="34" charset="0"/>
              <a:cs typeface="Arial" pitchFamily="34" charset="0"/>
            </a:endParaRPr>
          </a:p>
        </p:txBody>
      </p:sp>
      <p:sp>
        <p:nvSpPr>
          <p:cNvPr id="12" name="11 Cerrar llave"/>
          <p:cNvSpPr/>
          <p:nvPr/>
        </p:nvSpPr>
        <p:spPr>
          <a:xfrm rot="16200000">
            <a:off x="5500697" y="-642967"/>
            <a:ext cx="500064" cy="5929357"/>
          </a:xfrm>
          <a:prstGeom prst="rightBrace">
            <a:avLst>
              <a:gd name="adj1" fmla="val 8333"/>
              <a:gd name="adj2" fmla="val 45556"/>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s-ES"/>
          </a:p>
        </p:txBody>
      </p:sp>
      <p:sp>
        <p:nvSpPr>
          <p:cNvPr id="14" name="13 Cerrar llave"/>
          <p:cNvSpPr/>
          <p:nvPr/>
        </p:nvSpPr>
        <p:spPr>
          <a:xfrm rot="5400000">
            <a:off x="1678761" y="1750208"/>
            <a:ext cx="500065" cy="3000396"/>
          </a:xfrm>
          <a:prstGeom prst="rightBrace">
            <a:avLst>
              <a:gd name="adj1" fmla="val 8333"/>
              <a:gd name="adj2" fmla="val 48867"/>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s-ES"/>
          </a:p>
        </p:txBody>
      </p:sp>
      <p:sp>
        <p:nvSpPr>
          <p:cNvPr id="15" name="14 Cerrar llave"/>
          <p:cNvSpPr/>
          <p:nvPr/>
        </p:nvSpPr>
        <p:spPr>
          <a:xfrm rot="16200000">
            <a:off x="4464843" y="1035827"/>
            <a:ext cx="357191" cy="5429286"/>
          </a:xfrm>
          <a:prstGeom prst="rightBrace">
            <a:avLst>
              <a:gd name="adj1" fmla="val 8333"/>
              <a:gd name="adj2" fmla="val 45556"/>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s-ES"/>
          </a:p>
        </p:txBody>
      </p:sp>
      <p:sp>
        <p:nvSpPr>
          <p:cNvPr id="16" name="15 Cerrar llave"/>
          <p:cNvSpPr/>
          <p:nvPr/>
        </p:nvSpPr>
        <p:spPr>
          <a:xfrm rot="5400000">
            <a:off x="4036215" y="1893083"/>
            <a:ext cx="714380" cy="8358246"/>
          </a:xfrm>
          <a:prstGeom prst="rightBrace">
            <a:avLst>
              <a:gd name="adj1" fmla="val 8333"/>
              <a:gd name="adj2" fmla="val 49216"/>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s-E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025"/>
                                        </p:tgtEl>
                                        <p:attrNameLst>
                                          <p:attrName>style.visibility</p:attrName>
                                        </p:attrNameLst>
                                      </p:cBhvr>
                                      <p:to>
                                        <p:strVal val="visible"/>
                                      </p:to>
                                    </p:set>
                                    <p:anim calcmode="lin" valueType="num">
                                      <p:cBhvr additive="base">
                                        <p:cTn id="12" dur="500" fill="hold"/>
                                        <p:tgtEl>
                                          <p:spTgt spid="1025"/>
                                        </p:tgtEl>
                                        <p:attrNameLst>
                                          <p:attrName>ppt_x</p:attrName>
                                        </p:attrNameLst>
                                      </p:cBhvr>
                                      <p:tavLst>
                                        <p:tav tm="0">
                                          <p:val>
                                            <p:strVal val="#ppt_x"/>
                                          </p:val>
                                        </p:tav>
                                        <p:tav tm="100000">
                                          <p:val>
                                            <p:strVal val="#ppt_x"/>
                                          </p:val>
                                        </p:tav>
                                      </p:tavLst>
                                    </p:anim>
                                    <p:anim calcmode="lin" valueType="num">
                                      <p:cBhvr additive="base">
                                        <p:cTn id="13" dur="500" fill="hold"/>
                                        <p:tgtEl>
                                          <p:spTgt spid="102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blinds(horizontal)">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blinds(horizontal)">
                                      <p:cBhvr>
                                        <p:cTn id="23" dur="500"/>
                                        <p:tgtEl>
                                          <p:spTgt spid="14"/>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blinds(horizontal)">
                                      <p:cBhvr>
                                        <p:cTn id="28" dur="500"/>
                                        <p:tgtEl>
                                          <p:spTgt spid="15"/>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blinds(horizontal)">
                                      <p:cBhvr>
                                        <p:cTn id="3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 grpId="0"/>
      <p:bldP spid="6" grpId="0"/>
      <p:bldP spid="12" grpId="0" animBg="1"/>
      <p:bldP spid="14" grpId="0" animBg="1"/>
      <p:bldP spid="15" grpId="0" animBg="1"/>
      <p:bldP spid="1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14282" y="214290"/>
            <a:ext cx="8501122" cy="5909310"/>
          </a:xfrm>
          <a:prstGeom prst="rect">
            <a:avLst/>
          </a:prstGeom>
        </p:spPr>
        <p:txBody>
          <a:bodyPr wrap="square">
            <a:spAutoFit/>
          </a:bodyPr>
          <a:lstStyle/>
          <a:p>
            <a:pPr lvl="0" algn="just" eaLnBrk="0" fontAlgn="base" hangingPunct="0">
              <a:spcBef>
                <a:spcPct val="0"/>
              </a:spcBef>
              <a:spcAft>
                <a:spcPct val="0"/>
              </a:spcAft>
            </a:pPr>
            <a:r>
              <a:rPr lang="es-ES" dirty="0" smtClean="0">
                <a:solidFill>
                  <a:srgbClr val="000000"/>
                </a:solidFill>
                <a:latin typeface="Arial" pitchFamily="34" charset="0"/>
                <a:ea typeface="Calibri" pitchFamily="34" charset="0"/>
                <a:cs typeface="Arial" pitchFamily="34" charset="0"/>
              </a:rPr>
              <a:t>El </a:t>
            </a:r>
            <a:r>
              <a:rPr lang="es-ES" dirty="0" err="1" smtClean="0">
                <a:solidFill>
                  <a:srgbClr val="000000"/>
                </a:solidFill>
                <a:latin typeface="Arial" pitchFamily="34" charset="0"/>
                <a:ea typeface="Calibri" pitchFamily="34" charset="0"/>
                <a:cs typeface="Arial" pitchFamily="34" charset="0"/>
              </a:rPr>
              <a:t>fotoperíodo</a:t>
            </a:r>
            <a:r>
              <a:rPr lang="es-ES" dirty="0" smtClean="0">
                <a:solidFill>
                  <a:srgbClr val="000000"/>
                </a:solidFill>
                <a:latin typeface="Arial" pitchFamily="34" charset="0"/>
                <a:ea typeface="Calibri" pitchFamily="34" charset="0"/>
                <a:cs typeface="Arial" pitchFamily="34" charset="0"/>
              </a:rPr>
              <a:t> artificial tuvo una duración de 8 horas y finalizó a las 2, 4 y 6 a.m., respectivamente</a:t>
            </a:r>
            <a:r>
              <a:rPr lang="es-ES" dirty="0" smtClean="0">
                <a:solidFill>
                  <a:srgbClr val="000000"/>
                </a:solidFill>
                <a:latin typeface="Arial" pitchFamily="34" charset="0"/>
                <a:ea typeface="Calibri" pitchFamily="34" charset="0"/>
                <a:cs typeface="Arial" pitchFamily="34" charset="0"/>
              </a:rPr>
              <a:t>.</a:t>
            </a:r>
            <a:endParaRPr lang="es-ES" dirty="0" smtClean="0">
              <a:latin typeface="Arial" pitchFamily="34" charset="0"/>
              <a:cs typeface="Arial" pitchFamily="34" charset="0"/>
            </a:endParaRPr>
          </a:p>
          <a:p>
            <a:pPr lvl="0" algn="just" eaLnBrk="0" fontAlgn="base" hangingPunct="0">
              <a:spcBef>
                <a:spcPct val="0"/>
              </a:spcBef>
              <a:spcAft>
                <a:spcPct val="0"/>
              </a:spcAft>
            </a:pPr>
            <a:r>
              <a:rPr lang="es-ES" dirty="0" smtClean="0">
                <a:solidFill>
                  <a:srgbClr val="000000"/>
                </a:solidFill>
                <a:latin typeface="Arial" pitchFamily="34" charset="0"/>
                <a:ea typeface="Calibri" pitchFamily="34" charset="0"/>
                <a:cs typeface="Arial" pitchFamily="34" charset="0"/>
              </a:rPr>
              <a:t>Durante la fase experimental las temperaturas máximas, media y mínima promediaron 27,4, 22,2 y 14,6”C, respectivamente. Las cortinas alrededor de la nave se mantuvieron cerradas hasta los 14 días de edad y las aves estuvieron sometidas a 24 h de luz para mantener la temperatura adecuada. A partir de los 14 días se uniformaron por sexo y peso las unidades experimentales y se iniciaron los tratamientos</a:t>
            </a:r>
            <a:r>
              <a:rPr lang="es-ES" dirty="0" smtClean="0">
                <a:solidFill>
                  <a:srgbClr val="000000"/>
                </a:solidFill>
                <a:latin typeface="Arial" pitchFamily="34" charset="0"/>
                <a:ea typeface="Calibri" pitchFamily="34" charset="0"/>
                <a:cs typeface="Arial" pitchFamily="34" charset="0"/>
              </a:rPr>
              <a:t>.</a:t>
            </a:r>
            <a:endParaRPr lang="es-ES" dirty="0" smtClean="0">
              <a:latin typeface="Arial" pitchFamily="34" charset="0"/>
              <a:cs typeface="Arial" pitchFamily="34" charset="0"/>
            </a:endParaRPr>
          </a:p>
          <a:p>
            <a:pPr lvl="0" algn="just" eaLnBrk="0" fontAlgn="base" hangingPunct="0">
              <a:spcBef>
                <a:spcPct val="0"/>
              </a:spcBef>
              <a:spcAft>
                <a:spcPct val="0"/>
              </a:spcAft>
            </a:pPr>
            <a:r>
              <a:rPr lang="es-ES" dirty="0" smtClean="0">
                <a:solidFill>
                  <a:srgbClr val="000000"/>
                </a:solidFill>
                <a:latin typeface="Arial" pitchFamily="34" charset="0"/>
                <a:ea typeface="Calibri" pitchFamily="34" charset="0"/>
                <a:cs typeface="Arial" pitchFamily="34" charset="0"/>
              </a:rPr>
              <a:t>Las cortinas se mantuvieron completamente abiertas a partir de esta edad. Las aves estuvieron sometidas al nivel de iluminación diurno natural el cual vario según las condiciones ambientales específicas. Para garantizar los niveles de iluminación artificial nocturna se utilizaron bombillos incandescentes con pantallas protectoras. Se logró un nivel de iluminación artificial de 50-70 lux a través de bombillos de 40 y 50 </a:t>
            </a:r>
            <a:r>
              <a:rPr lang="es-ES" dirty="0" err="1" smtClean="0">
                <a:solidFill>
                  <a:srgbClr val="000000"/>
                </a:solidFill>
                <a:latin typeface="Arial" pitchFamily="34" charset="0"/>
                <a:ea typeface="Calibri" pitchFamily="34" charset="0"/>
                <a:cs typeface="Arial" pitchFamily="34" charset="0"/>
              </a:rPr>
              <a:t>watt</a:t>
            </a:r>
            <a:r>
              <a:rPr lang="es-ES" dirty="0" smtClean="0">
                <a:solidFill>
                  <a:srgbClr val="000000"/>
                </a:solidFill>
                <a:latin typeface="Arial" pitchFamily="34" charset="0"/>
                <a:ea typeface="Calibri" pitchFamily="34" charset="0"/>
                <a:cs typeface="Arial" pitchFamily="34" charset="0"/>
              </a:rPr>
              <a:t> con 120 volt y la </a:t>
            </a:r>
            <a:r>
              <a:rPr lang="es-ES" dirty="0" err="1" smtClean="0">
                <a:solidFill>
                  <a:srgbClr val="000000"/>
                </a:solidFill>
                <a:latin typeface="Arial" pitchFamily="34" charset="0"/>
                <a:ea typeface="Calibri" pitchFamily="34" charset="0"/>
                <a:cs typeface="Arial" pitchFamily="34" charset="0"/>
              </a:rPr>
              <a:t>semipenumbra</a:t>
            </a:r>
            <a:r>
              <a:rPr lang="es-ES" dirty="0" smtClean="0">
                <a:solidFill>
                  <a:srgbClr val="000000"/>
                </a:solidFill>
                <a:latin typeface="Arial" pitchFamily="34" charset="0"/>
                <a:ea typeface="Calibri" pitchFamily="34" charset="0"/>
                <a:cs typeface="Arial" pitchFamily="34" charset="0"/>
              </a:rPr>
              <a:t> (1 lux) se alcanzó con bombillos de 15 </a:t>
            </a:r>
            <a:r>
              <a:rPr lang="es-ES" dirty="0" err="1" smtClean="0">
                <a:solidFill>
                  <a:srgbClr val="000000"/>
                </a:solidFill>
                <a:latin typeface="Arial" pitchFamily="34" charset="0"/>
                <a:ea typeface="Calibri" pitchFamily="34" charset="0"/>
                <a:cs typeface="Arial" pitchFamily="34" charset="0"/>
              </a:rPr>
              <a:t>watt</a:t>
            </a:r>
            <a:r>
              <a:rPr lang="es-ES" dirty="0" smtClean="0">
                <a:solidFill>
                  <a:srgbClr val="000000"/>
                </a:solidFill>
                <a:latin typeface="Arial" pitchFamily="34" charset="0"/>
                <a:ea typeface="Calibri" pitchFamily="34" charset="0"/>
                <a:cs typeface="Arial" pitchFamily="34" charset="0"/>
              </a:rPr>
              <a:t> con 220 volt. Para controlar el momento de inicio y la duración del </a:t>
            </a:r>
            <a:r>
              <a:rPr lang="es-ES" dirty="0" err="1" smtClean="0">
                <a:solidFill>
                  <a:srgbClr val="000000"/>
                </a:solidFill>
                <a:latin typeface="Arial" pitchFamily="34" charset="0"/>
                <a:ea typeface="Calibri" pitchFamily="34" charset="0"/>
                <a:cs typeface="Arial" pitchFamily="34" charset="0"/>
              </a:rPr>
              <a:t>fotoperíodo</a:t>
            </a:r>
            <a:r>
              <a:rPr lang="es-ES" dirty="0" smtClean="0">
                <a:solidFill>
                  <a:srgbClr val="000000"/>
                </a:solidFill>
                <a:latin typeface="Arial" pitchFamily="34" charset="0"/>
                <a:ea typeface="Calibri" pitchFamily="34" charset="0"/>
                <a:cs typeface="Arial" pitchFamily="34" charset="0"/>
              </a:rPr>
              <a:t> se utilizaron 3 relojes interruptores.</a:t>
            </a:r>
            <a:endParaRPr lang="es-ES" dirty="0" smtClean="0">
              <a:latin typeface="Arial" pitchFamily="34" charset="0"/>
              <a:cs typeface="Arial" pitchFamily="34" charset="0"/>
            </a:endParaRPr>
          </a:p>
          <a:p>
            <a:pPr lvl="0" algn="just" eaLnBrk="0" fontAlgn="base" hangingPunct="0">
              <a:spcBef>
                <a:spcPct val="0"/>
              </a:spcBef>
              <a:spcAft>
                <a:spcPct val="0"/>
              </a:spcAft>
            </a:pPr>
            <a:r>
              <a:rPr lang="es-ES" dirty="0" smtClean="0">
                <a:solidFill>
                  <a:srgbClr val="000000"/>
                </a:solidFill>
                <a:latin typeface="Arial" pitchFamily="34" charset="0"/>
                <a:ea typeface="Calibri" pitchFamily="34" charset="0"/>
                <a:cs typeface="Arial" pitchFamily="34" charset="0"/>
              </a:rPr>
              <a:t>Las aves fueron alimentadas con un sistema trifásico de 0-3, 3-6 y 6-8 semanas con niveles de 3000, 3100 y 3200 Kcal de EM y 23; 21 y 18% PB, respectivamente. Se midió el consumo de alimento, la ganancia de peso vivo promedio y la conversión en las etapas 2-6 y de 6-8 semanas, así como durante todo el período experimental (2-8 semanas).</a:t>
            </a:r>
            <a:endParaRPr lang="es-ES" dirty="0" smtClean="0">
              <a:latin typeface="Arial" pitchFamily="34" charset="0"/>
              <a:cs typeface="Arial" pitchFamily="34" charset="0"/>
            </a:endParaRPr>
          </a:p>
        </p:txBody>
      </p:sp>
      <p:sp>
        <p:nvSpPr>
          <p:cNvPr id="3" name="2 CuadroTexto"/>
          <p:cNvSpPr txBox="1"/>
          <p:nvPr/>
        </p:nvSpPr>
        <p:spPr>
          <a:xfrm>
            <a:off x="357158" y="6072206"/>
            <a:ext cx="8286808" cy="646331"/>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s-ES" b="1" dirty="0" smtClean="0">
                <a:effectLst>
                  <a:outerShdw blurRad="38100" dist="38100" dir="2700000" algn="tl">
                    <a:srgbClr val="000000">
                      <a:alpha val="43137"/>
                    </a:srgbClr>
                  </a:outerShdw>
                </a:effectLst>
              </a:rPr>
              <a:t>¿ ES POSIBLE QUE OTRO INVESTIGADOR REALICE UN EXPERIMENTO SIMILAR?</a:t>
            </a:r>
            <a:endParaRPr lang="es-ES" b="1"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Título"/>
          <p:cNvSpPr>
            <a:spLocks noGrp="1"/>
          </p:cNvSpPr>
          <p:nvPr>
            <p:ph type="title"/>
          </p:nvPr>
        </p:nvSpPr>
        <p:spPr>
          <a:xfrm>
            <a:off x="285720" y="-24"/>
            <a:ext cx="1785950" cy="560406"/>
          </a:xfrm>
        </p:spPr>
        <p:txBody>
          <a:bodyPr>
            <a:normAutofit/>
          </a:bodyPr>
          <a:lstStyle/>
          <a:p>
            <a:r>
              <a:rPr lang="es-ES" sz="2400" dirty="0" smtClean="0">
                <a:latin typeface="Arial" panose="020B0604020202020204" pitchFamily="34" charset="0"/>
                <a:cs typeface="Arial" panose="020B0604020202020204" pitchFamily="34" charset="0"/>
              </a:rPr>
              <a:t>Ejemplo</a:t>
            </a:r>
            <a:endParaRPr lang="es-ES" dirty="0">
              <a:latin typeface="Arial" panose="020B0604020202020204" pitchFamily="34" charset="0"/>
              <a:cs typeface="Arial" panose="020B0604020202020204" pitchFamily="34" charset="0"/>
            </a:endParaRPr>
          </a:p>
        </p:txBody>
      </p:sp>
      <p:sp>
        <p:nvSpPr>
          <p:cNvPr id="6" name="5 Rectángulo"/>
          <p:cNvSpPr/>
          <p:nvPr/>
        </p:nvSpPr>
        <p:spPr>
          <a:xfrm>
            <a:off x="285720" y="571480"/>
            <a:ext cx="8715436" cy="707886"/>
          </a:xfrm>
          <a:prstGeom prst="rect">
            <a:avLst/>
          </a:prstGeom>
        </p:spPr>
        <p:txBody>
          <a:bodyPr wrap="square">
            <a:spAutoFit/>
          </a:bodyPr>
          <a:lstStyle/>
          <a:p>
            <a:r>
              <a:rPr lang="es-ES" sz="2000" b="1" dirty="0" smtClean="0">
                <a:solidFill>
                  <a:srgbClr val="000000"/>
                </a:solidFill>
                <a:effectLst>
                  <a:outerShdw blurRad="38100" dist="38100" dir="2700000" algn="tl">
                    <a:srgbClr val="000000">
                      <a:alpha val="43137"/>
                    </a:srgbClr>
                  </a:outerShdw>
                </a:effectLst>
                <a:latin typeface="Arial" panose="020B0604020202020204" pitchFamily="34" charset="0"/>
                <a:ea typeface="Calibri" pitchFamily="34" charset="0"/>
                <a:cs typeface="Arial" pitchFamily="34" charset="0"/>
              </a:rPr>
              <a:t>Titulo: </a:t>
            </a:r>
            <a:r>
              <a:rPr lang="es-ES" sz="2000" b="1" dirty="0" smtClean="0">
                <a:latin typeface="Arial" panose="020B0604020202020204" pitchFamily="34" charset="0"/>
                <a:cs typeface="Arial" panose="020B0604020202020204" pitchFamily="34" charset="0"/>
              </a:rPr>
              <a:t>Nivel de urea en bloques </a:t>
            </a:r>
            <a:r>
              <a:rPr lang="es-ES" sz="2000" b="1" dirty="0" err="1" smtClean="0">
                <a:latin typeface="Arial" panose="020B0604020202020204" pitchFamily="34" charset="0"/>
                <a:cs typeface="Arial" panose="020B0604020202020204" pitchFamily="34" charset="0"/>
              </a:rPr>
              <a:t>multinutricionales</a:t>
            </a:r>
            <a:r>
              <a:rPr lang="es-ES" sz="2000" b="1" dirty="0" smtClean="0">
                <a:latin typeface="Arial" panose="020B0604020202020204" pitchFamily="34" charset="0"/>
                <a:cs typeface="Arial" panose="020B0604020202020204" pitchFamily="34" charset="0"/>
              </a:rPr>
              <a:t> (BMN) en el consumo de heno por carneros estabulados (2000)</a:t>
            </a:r>
            <a:endParaRPr lang="es-ES" sz="2000" b="1" dirty="0" smtClean="0">
              <a:solidFill>
                <a:prstClr val="black"/>
              </a:solidFill>
              <a:effectLst>
                <a:outerShdw blurRad="38100" dist="38100" dir="2700000" algn="tl">
                  <a:srgbClr val="000000">
                    <a:alpha val="43137"/>
                  </a:srgbClr>
                </a:outerShdw>
              </a:effectLst>
              <a:latin typeface="Arial" pitchFamily="34" charset="0"/>
              <a:cs typeface="Arial" pitchFamily="34" charset="0"/>
            </a:endParaRPr>
          </a:p>
        </p:txBody>
      </p:sp>
      <p:sp>
        <p:nvSpPr>
          <p:cNvPr id="12" name="11 Cerrar llave"/>
          <p:cNvSpPr/>
          <p:nvPr/>
        </p:nvSpPr>
        <p:spPr>
          <a:xfrm rot="16200000">
            <a:off x="2893208" y="-178620"/>
            <a:ext cx="642942" cy="3286150"/>
          </a:xfrm>
          <a:prstGeom prst="rightBrace">
            <a:avLst>
              <a:gd name="adj1" fmla="val 8333"/>
              <a:gd name="adj2" fmla="val 45556"/>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s-ES"/>
          </a:p>
        </p:txBody>
      </p:sp>
      <p:sp>
        <p:nvSpPr>
          <p:cNvPr id="15" name="14 Cerrar llave"/>
          <p:cNvSpPr/>
          <p:nvPr/>
        </p:nvSpPr>
        <p:spPr>
          <a:xfrm rot="5400000">
            <a:off x="3357555" y="357165"/>
            <a:ext cx="642940" cy="3786214"/>
          </a:xfrm>
          <a:prstGeom prst="rightBrace">
            <a:avLst>
              <a:gd name="adj1" fmla="val 8333"/>
              <a:gd name="adj2" fmla="val 45556"/>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s-ES"/>
          </a:p>
        </p:txBody>
      </p:sp>
      <p:sp>
        <p:nvSpPr>
          <p:cNvPr id="16" name="15 Cerrar llave"/>
          <p:cNvSpPr/>
          <p:nvPr/>
        </p:nvSpPr>
        <p:spPr>
          <a:xfrm rot="5400000">
            <a:off x="3464723" y="3321831"/>
            <a:ext cx="571480" cy="4786346"/>
          </a:xfrm>
          <a:prstGeom prst="rightBrace">
            <a:avLst>
              <a:gd name="adj1" fmla="val 8333"/>
              <a:gd name="adj2" fmla="val 50000"/>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s-ES"/>
          </a:p>
        </p:txBody>
      </p:sp>
      <p:sp>
        <p:nvSpPr>
          <p:cNvPr id="10" name="9 Rectángulo"/>
          <p:cNvSpPr/>
          <p:nvPr/>
        </p:nvSpPr>
        <p:spPr>
          <a:xfrm>
            <a:off x="247342" y="1571612"/>
            <a:ext cx="8501122" cy="4595753"/>
          </a:xfrm>
          <a:prstGeom prst="rect">
            <a:avLst/>
          </a:prstGeom>
        </p:spPr>
        <p:txBody>
          <a:bodyPr wrap="square">
            <a:spAutoFit/>
          </a:bodyPr>
          <a:lstStyle/>
          <a:p>
            <a:pPr lvl="0" algn="just" fontAlgn="base">
              <a:spcBef>
                <a:spcPct val="0"/>
              </a:spcBef>
              <a:spcAft>
                <a:spcPct val="0"/>
              </a:spcAft>
            </a:pPr>
            <a:r>
              <a:rPr lang="es-ES" dirty="0" smtClean="0">
                <a:solidFill>
                  <a:srgbClr val="000000"/>
                </a:solidFill>
                <a:latin typeface="Arial" pitchFamily="34" charset="0"/>
                <a:ea typeface="Calibri" pitchFamily="34" charset="0"/>
                <a:cs typeface="Arial" pitchFamily="34" charset="0"/>
              </a:rPr>
              <a:t>Se utilizaron 12 carneros de la raza </a:t>
            </a:r>
            <a:r>
              <a:rPr lang="es-ES" dirty="0" err="1" smtClean="0">
                <a:solidFill>
                  <a:srgbClr val="000000"/>
                </a:solidFill>
                <a:latin typeface="Arial" pitchFamily="34" charset="0"/>
                <a:ea typeface="Calibri" pitchFamily="34" charset="0"/>
                <a:cs typeface="Arial" pitchFamily="34" charset="0"/>
              </a:rPr>
              <a:t>Pelibuey</a:t>
            </a:r>
            <a:r>
              <a:rPr lang="es-ES" dirty="0" smtClean="0">
                <a:solidFill>
                  <a:srgbClr val="000000"/>
                </a:solidFill>
                <a:latin typeface="Arial" pitchFamily="34" charset="0"/>
                <a:ea typeface="Calibri" pitchFamily="34" charset="0"/>
                <a:cs typeface="Arial" pitchFamily="34" charset="0"/>
              </a:rPr>
              <a:t>, con un peso promedio de 34 kg</a:t>
            </a:r>
            <a:endParaRPr lang="es-ES" sz="1400" dirty="0" smtClean="0">
              <a:latin typeface="Arial" pitchFamily="34" charset="0"/>
              <a:cs typeface="Arial" pitchFamily="34" charset="0"/>
            </a:endParaRPr>
          </a:p>
          <a:p>
            <a:pPr lvl="0" algn="just" eaLnBrk="0" fontAlgn="base" hangingPunct="0">
              <a:spcBef>
                <a:spcPct val="0"/>
              </a:spcBef>
              <a:spcAft>
                <a:spcPct val="0"/>
              </a:spcAft>
            </a:pPr>
            <a:r>
              <a:rPr lang="es-ES" dirty="0" smtClean="0">
                <a:solidFill>
                  <a:srgbClr val="000000"/>
                </a:solidFill>
                <a:latin typeface="Arial" pitchFamily="34" charset="0"/>
                <a:ea typeface="Calibri" pitchFamily="34" charset="0"/>
                <a:cs typeface="Arial" pitchFamily="34" charset="0"/>
              </a:rPr>
              <a:t>distribuidos en un diseño cuadrado latino replicado en tres tratamientos: </a:t>
            </a:r>
          </a:p>
          <a:p>
            <a:pPr lvl="0" algn="just" eaLnBrk="0" fontAlgn="base" hangingPunct="0">
              <a:spcBef>
                <a:spcPct val="0"/>
              </a:spcBef>
              <a:spcAft>
                <a:spcPct val="0"/>
              </a:spcAft>
            </a:pPr>
            <a:endParaRPr lang="es-ES" dirty="0" smtClean="0">
              <a:solidFill>
                <a:srgbClr val="000000"/>
              </a:solidFill>
              <a:latin typeface="Arial" pitchFamily="34" charset="0"/>
              <a:ea typeface="Calibri" pitchFamily="34" charset="0"/>
              <a:cs typeface="Arial" pitchFamily="34" charset="0"/>
            </a:endParaRPr>
          </a:p>
          <a:p>
            <a:pPr lvl="0" algn="just" eaLnBrk="0" fontAlgn="base" hangingPunct="0">
              <a:spcBef>
                <a:spcPct val="0"/>
              </a:spcBef>
              <a:spcAft>
                <a:spcPct val="0"/>
              </a:spcAft>
            </a:pPr>
            <a:r>
              <a:rPr lang="es-ES" dirty="0" smtClean="0">
                <a:solidFill>
                  <a:srgbClr val="000000"/>
                </a:solidFill>
                <a:latin typeface="Arial" pitchFamily="34" charset="0"/>
                <a:ea typeface="Calibri" pitchFamily="34" charset="0"/>
                <a:cs typeface="Arial" pitchFamily="34" charset="0"/>
              </a:rPr>
              <a:t>A) BMN sin urea; B) BMN con 7.5% de urea y C) BMN con 15% de urea. La elaboración de los BMN fue manual, según tecnología descrita por </a:t>
            </a:r>
            <a:r>
              <a:rPr lang="es-ES" dirty="0" err="1" smtClean="0">
                <a:solidFill>
                  <a:srgbClr val="000000"/>
                </a:solidFill>
                <a:latin typeface="Arial" pitchFamily="34" charset="0"/>
                <a:ea typeface="Calibri" pitchFamily="34" charset="0"/>
                <a:cs typeface="Arial" pitchFamily="34" charset="0"/>
              </a:rPr>
              <a:t>Hechemendía</a:t>
            </a:r>
            <a:r>
              <a:rPr lang="es-ES" dirty="0" smtClean="0">
                <a:solidFill>
                  <a:srgbClr val="000000"/>
                </a:solidFill>
                <a:latin typeface="Arial" pitchFamily="34" charset="0"/>
                <a:ea typeface="Calibri" pitchFamily="34" charset="0"/>
                <a:cs typeface="Arial" pitchFamily="34" charset="0"/>
              </a:rPr>
              <a:t> (1990).</a:t>
            </a:r>
            <a:endParaRPr lang="es-ES" sz="1400" dirty="0" smtClean="0">
              <a:latin typeface="Arial" pitchFamily="34" charset="0"/>
              <a:cs typeface="Arial" pitchFamily="34" charset="0"/>
            </a:endParaRPr>
          </a:p>
          <a:p>
            <a:pPr lvl="0" algn="just" eaLnBrk="0" fontAlgn="base" hangingPunct="0">
              <a:spcBef>
                <a:spcPct val="0"/>
              </a:spcBef>
              <a:spcAft>
                <a:spcPct val="0"/>
              </a:spcAft>
            </a:pPr>
            <a:r>
              <a:rPr lang="es-ES" dirty="0" smtClean="0">
                <a:solidFill>
                  <a:srgbClr val="000000"/>
                </a:solidFill>
                <a:latin typeface="Arial" pitchFamily="34" charset="0"/>
                <a:ea typeface="Calibri" pitchFamily="34" charset="0"/>
                <a:cs typeface="Arial" pitchFamily="34" charset="0"/>
              </a:rPr>
              <a:t>Los carneros fueron alojados en jaulas individuales donde se les suministró el heno diariamente, con acceso libre al BMN y al agua. Se consideró un período de</a:t>
            </a:r>
            <a:endParaRPr lang="es-ES" sz="1400" dirty="0" smtClean="0">
              <a:latin typeface="Arial" pitchFamily="34" charset="0"/>
              <a:cs typeface="Arial" pitchFamily="34" charset="0"/>
            </a:endParaRPr>
          </a:p>
          <a:p>
            <a:pPr lvl="0" algn="just" eaLnBrk="0" fontAlgn="base" hangingPunct="0">
              <a:spcBef>
                <a:spcPct val="0"/>
              </a:spcBef>
              <a:spcAft>
                <a:spcPct val="0"/>
              </a:spcAft>
            </a:pPr>
            <a:r>
              <a:rPr lang="es-ES" dirty="0" smtClean="0">
                <a:solidFill>
                  <a:srgbClr val="000000"/>
                </a:solidFill>
                <a:latin typeface="Arial" pitchFamily="34" charset="0"/>
                <a:ea typeface="Calibri" pitchFamily="34" charset="0"/>
                <a:cs typeface="Arial" pitchFamily="34" charset="0"/>
              </a:rPr>
              <a:t>adaptación a la dieta de 15 días, a partir de los cuales se controló el suministro y</a:t>
            </a:r>
            <a:endParaRPr lang="es-ES" sz="1400" dirty="0" smtClean="0">
              <a:latin typeface="Arial" pitchFamily="34" charset="0"/>
              <a:cs typeface="Arial" pitchFamily="34" charset="0"/>
            </a:endParaRPr>
          </a:p>
          <a:p>
            <a:pPr lvl="0" algn="just" eaLnBrk="0" fontAlgn="base" hangingPunct="0">
              <a:spcBef>
                <a:spcPct val="0"/>
              </a:spcBef>
              <a:spcAft>
                <a:spcPct val="0"/>
              </a:spcAft>
            </a:pPr>
            <a:r>
              <a:rPr lang="es-ES" dirty="0" smtClean="0">
                <a:solidFill>
                  <a:srgbClr val="000000"/>
                </a:solidFill>
                <a:latin typeface="Arial" pitchFamily="34" charset="0"/>
                <a:ea typeface="Calibri" pitchFamily="34" charset="0"/>
                <a:cs typeface="Arial" pitchFamily="34" charset="0"/>
              </a:rPr>
              <a:t>rechazo de los alimentos, para determinar el consumo en los 5 días de recolección de los 3 períodos experimentales.</a:t>
            </a:r>
            <a:endParaRPr lang="es-ES" sz="1400" dirty="0" smtClean="0">
              <a:latin typeface="Arial" pitchFamily="34" charset="0"/>
              <a:cs typeface="Arial" pitchFamily="34" charset="0"/>
            </a:endParaRPr>
          </a:p>
          <a:p>
            <a:pPr lvl="0" algn="just" eaLnBrk="0" fontAlgn="base" hangingPunct="0">
              <a:spcBef>
                <a:spcPct val="0"/>
              </a:spcBef>
              <a:spcAft>
                <a:spcPct val="0"/>
              </a:spcAft>
            </a:pPr>
            <a:r>
              <a:rPr lang="es-ES" dirty="0" smtClean="0">
                <a:solidFill>
                  <a:srgbClr val="000000"/>
                </a:solidFill>
                <a:latin typeface="Arial" pitchFamily="34" charset="0"/>
                <a:ea typeface="Calibri" pitchFamily="34" charset="0"/>
                <a:cs typeface="Arial" pitchFamily="34" charset="0"/>
              </a:rPr>
              <a:t>Se efectuaron análisis a las muestras de los alimentos ofrecidos para determinar</a:t>
            </a:r>
            <a:endParaRPr lang="es-ES" sz="1400" dirty="0" smtClean="0">
              <a:latin typeface="Arial" pitchFamily="34" charset="0"/>
              <a:cs typeface="Arial" pitchFamily="34" charset="0"/>
            </a:endParaRPr>
          </a:p>
          <a:p>
            <a:pPr lvl="0" algn="just" eaLnBrk="0" fontAlgn="base" hangingPunct="0">
              <a:spcBef>
                <a:spcPct val="0"/>
              </a:spcBef>
              <a:spcAft>
                <a:spcPct val="0"/>
              </a:spcAft>
            </a:pPr>
            <a:r>
              <a:rPr lang="es-ES" dirty="0" smtClean="0">
                <a:solidFill>
                  <a:srgbClr val="000000"/>
                </a:solidFill>
                <a:latin typeface="Arial" pitchFamily="34" charset="0"/>
                <a:ea typeface="Calibri" pitchFamily="34" charset="0"/>
                <a:cs typeface="Arial" pitchFamily="34" charset="0"/>
              </a:rPr>
              <a:t>MS (%), PB (%), MO (%) y el contenido de calcio y fósforo, según procedimiento de la AOAC (1990). </a:t>
            </a:r>
            <a:endParaRPr lang="es-ES" sz="1400" dirty="0" smtClean="0">
              <a:latin typeface="Arial" pitchFamily="34" charset="0"/>
              <a:cs typeface="Arial" pitchFamily="34" charset="0"/>
            </a:endParaRPr>
          </a:p>
          <a:p>
            <a:pPr lvl="0" algn="just" eaLnBrk="0" fontAlgn="base" hangingPunct="0">
              <a:spcBef>
                <a:spcPct val="0"/>
              </a:spcBef>
              <a:spcAft>
                <a:spcPct val="0"/>
              </a:spcAft>
            </a:pPr>
            <a:r>
              <a:rPr lang="es-ES" dirty="0" smtClean="0">
                <a:solidFill>
                  <a:srgbClr val="000000"/>
                </a:solidFill>
                <a:latin typeface="Arial" pitchFamily="34" charset="0"/>
                <a:ea typeface="Calibri" pitchFamily="34" charset="0"/>
                <a:cs typeface="Arial" pitchFamily="34" charset="0"/>
              </a:rPr>
              <a:t>Se realizó análisis de varianza y se aplicó Duncan (1955) para determinar</a:t>
            </a:r>
            <a:endParaRPr lang="es-ES" sz="1400" dirty="0" smtClean="0">
              <a:latin typeface="Arial" pitchFamily="34" charset="0"/>
              <a:cs typeface="Arial" pitchFamily="34" charset="0"/>
            </a:endParaRPr>
          </a:p>
          <a:p>
            <a:pPr lvl="0" algn="just" eaLnBrk="0" fontAlgn="base" hangingPunct="0">
              <a:spcBef>
                <a:spcPct val="0"/>
              </a:spcBef>
              <a:spcAft>
                <a:spcPct val="0"/>
              </a:spcAft>
            </a:pPr>
            <a:r>
              <a:rPr lang="es-ES" dirty="0" smtClean="0">
                <a:solidFill>
                  <a:srgbClr val="000000"/>
                </a:solidFill>
                <a:latin typeface="Arial" pitchFamily="34" charset="0"/>
                <a:ea typeface="Calibri" pitchFamily="34" charset="0"/>
                <a:cs typeface="Arial" pitchFamily="34" charset="0"/>
              </a:rPr>
              <a:t>diferencias entre medias.</a:t>
            </a:r>
            <a:endParaRPr lang="es-ES" sz="4000" dirty="0" smtClean="0">
              <a:latin typeface="Arial" pitchFamily="34" charset="0"/>
              <a:cs typeface="Arial" pitchFamily="34" charset="0"/>
            </a:endParaRPr>
          </a:p>
        </p:txBody>
      </p:sp>
      <p:sp>
        <p:nvSpPr>
          <p:cNvPr id="11" name="10 CuadroTexto"/>
          <p:cNvSpPr txBox="1"/>
          <p:nvPr/>
        </p:nvSpPr>
        <p:spPr>
          <a:xfrm>
            <a:off x="357158" y="6072206"/>
            <a:ext cx="8286808" cy="646331"/>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s-ES" b="1" dirty="0" smtClean="0">
                <a:effectLst>
                  <a:outerShdw blurRad="38100" dist="38100" dir="2700000" algn="tl">
                    <a:srgbClr val="000000">
                      <a:alpha val="43137"/>
                    </a:srgbClr>
                  </a:outerShdw>
                </a:effectLst>
              </a:rPr>
              <a:t>¿ ES POSIBLE QUE OTRO INVESTIGADOR REALICE UN EXPERIMENTO SIMILAR?</a:t>
            </a:r>
            <a:endParaRPr lang="es-ES" b="1"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linds(horizont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linds(horizontal)">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diamond(in)">
                                      <p:cBhvr>
                                        <p:cTn id="2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animBg="1"/>
      <p:bldP spid="15" grpId="0" animBg="1"/>
      <p:bldP spid="16"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214282" y="1285860"/>
            <a:ext cx="8501122" cy="5478423"/>
          </a:xfrm>
          <a:prstGeom prst="rect">
            <a:avLst/>
          </a:prstGeom>
          <a:noFill/>
        </p:spPr>
        <p:txBody>
          <a:bodyPr wrap="square" rtlCol="0">
            <a:spAutoFit/>
          </a:bodyPr>
          <a:lstStyle/>
          <a:p>
            <a:pPr algn="just">
              <a:spcBef>
                <a:spcPts val="600"/>
              </a:spcBef>
              <a:spcAft>
                <a:spcPts val="600"/>
              </a:spcAft>
            </a:pPr>
            <a:r>
              <a:rPr lang="es-ES" i="1" dirty="0" smtClean="0">
                <a:latin typeface="Times New Roman" pitchFamily="18" charset="0"/>
                <a:cs typeface="Times New Roman" pitchFamily="18" charset="0"/>
              </a:rPr>
              <a:t>Análisis matemático</a:t>
            </a:r>
            <a:r>
              <a:rPr lang="es-ES" dirty="0" smtClean="0">
                <a:latin typeface="Times New Roman" pitchFamily="18" charset="0"/>
                <a:cs typeface="Times New Roman" pitchFamily="18" charset="0"/>
              </a:rPr>
              <a:t>. Se realizó un análisis de varianza según el modelo lineal de clasificación simple. Se aplicó la </a:t>
            </a:r>
            <a:r>
              <a:rPr lang="es-ES" dirty="0" err="1" smtClean="0">
                <a:latin typeface="Times New Roman" pitchFamily="18" charset="0"/>
                <a:cs typeface="Times New Roman" pitchFamily="18" charset="0"/>
              </a:rPr>
              <a:t>dócima</a:t>
            </a:r>
            <a:r>
              <a:rPr lang="es-ES" dirty="0" smtClean="0">
                <a:latin typeface="Times New Roman" pitchFamily="18" charset="0"/>
                <a:cs typeface="Times New Roman" pitchFamily="18" charset="0"/>
              </a:rPr>
              <a:t> de Duncan (1955) en los casos necesarios. </a:t>
            </a:r>
          </a:p>
          <a:p>
            <a:pPr algn="just">
              <a:spcBef>
                <a:spcPts val="600"/>
              </a:spcBef>
              <a:spcAft>
                <a:spcPts val="600"/>
              </a:spcAft>
            </a:pPr>
            <a:r>
              <a:rPr lang="es-ES" dirty="0" smtClean="0">
                <a:latin typeface="Times New Roman" pitchFamily="18" charset="0"/>
                <a:cs typeface="Times New Roman" pitchFamily="18" charset="0"/>
              </a:rPr>
              <a:t>Se utilizó el análisis de correlación y regresión para conocer la interrelación entre las variables y los modelos de mejor ajuste. Se </a:t>
            </a:r>
            <a:r>
              <a:rPr lang="es-ES" b="1" dirty="0" smtClean="0">
                <a:latin typeface="Times New Roman" pitchFamily="18" charset="0"/>
                <a:cs typeface="Times New Roman" pitchFamily="18" charset="0"/>
              </a:rPr>
              <a:t>consideraron como variables independientes los factores climáticos, y como variable dependiente la biomasa perdida </a:t>
            </a:r>
            <a:r>
              <a:rPr lang="es-ES" dirty="0" smtClean="0">
                <a:latin typeface="Times New Roman" pitchFamily="18" charset="0"/>
                <a:cs typeface="Times New Roman" pitchFamily="18" charset="0"/>
              </a:rPr>
              <a:t>(%). </a:t>
            </a:r>
          </a:p>
          <a:p>
            <a:pPr algn="just">
              <a:spcBef>
                <a:spcPts val="600"/>
              </a:spcBef>
              <a:spcAft>
                <a:spcPts val="600"/>
              </a:spcAft>
            </a:pPr>
            <a:r>
              <a:rPr lang="es-ES" dirty="0" smtClean="0">
                <a:latin typeface="Times New Roman" pitchFamily="18" charset="0"/>
                <a:cs typeface="Times New Roman" pitchFamily="18" charset="0"/>
              </a:rPr>
              <a:t>Para el procesamiento de la información se utilizó el software estadístico INFOSTAT (2001), versión 1. </a:t>
            </a:r>
          </a:p>
          <a:p>
            <a:pPr algn="just">
              <a:spcBef>
                <a:spcPts val="600"/>
              </a:spcBef>
              <a:spcAft>
                <a:spcPts val="600"/>
              </a:spcAft>
            </a:pPr>
            <a:r>
              <a:rPr lang="es-ES" dirty="0" smtClean="0">
                <a:latin typeface="Times New Roman" pitchFamily="18" charset="0"/>
                <a:cs typeface="Times New Roman" pitchFamily="18" charset="0"/>
              </a:rPr>
              <a:t>Como norma de selección del modelo de mejor ajuste, los criterios de selección según Guerra </a:t>
            </a:r>
            <a:r>
              <a:rPr lang="es-ES" i="1" dirty="0" smtClean="0">
                <a:latin typeface="Times New Roman" pitchFamily="18" charset="0"/>
                <a:cs typeface="Times New Roman" pitchFamily="18" charset="0"/>
              </a:rPr>
              <a:t>et al</a:t>
            </a:r>
            <a:r>
              <a:rPr lang="es-ES" dirty="0" smtClean="0">
                <a:latin typeface="Times New Roman" pitchFamily="18" charset="0"/>
                <a:cs typeface="Times New Roman" pitchFamily="18" charset="0"/>
              </a:rPr>
              <a:t>. (2003) fueron: </a:t>
            </a:r>
          </a:p>
          <a:p>
            <a:pPr algn="just">
              <a:spcBef>
                <a:spcPts val="600"/>
              </a:spcBef>
              <a:spcAft>
                <a:spcPts val="600"/>
              </a:spcAft>
            </a:pPr>
            <a:r>
              <a:rPr lang="es-ES" dirty="0" smtClean="0">
                <a:latin typeface="Times New Roman" pitchFamily="18" charset="0"/>
                <a:cs typeface="Times New Roman" pitchFamily="18" charset="0"/>
              </a:rPr>
              <a:t>a) Nivel de significación </a:t>
            </a:r>
          </a:p>
          <a:p>
            <a:pPr algn="just">
              <a:spcBef>
                <a:spcPts val="600"/>
              </a:spcBef>
              <a:spcAft>
                <a:spcPts val="600"/>
              </a:spcAft>
            </a:pPr>
            <a:r>
              <a:rPr lang="es-ES" dirty="0" smtClean="0">
                <a:latin typeface="Times New Roman" pitchFamily="18" charset="0"/>
                <a:cs typeface="Times New Roman" pitchFamily="18" charset="0"/>
              </a:rPr>
              <a:t>b) Coeficiente de determinación, R</a:t>
            </a:r>
            <a:r>
              <a:rPr lang="es-ES" baseline="30000" dirty="0" smtClean="0">
                <a:latin typeface="Times New Roman" pitchFamily="18" charset="0"/>
                <a:cs typeface="Times New Roman" pitchFamily="18" charset="0"/>
              </a:rPr>
              <a:t>2</a:t>
            </a:r>
            <a:r>
              <a:rPr lang="es-ES" dirty="0" smtClean="0">
                <a:latin typeface="Times New Roman" pitchFamily="18" charset="0"/>
                <a:cs typeface="Times New Roman" pitchFamily="18" charset="0"/>
              </a:rPr>
              <a:t> mayor que 0,70 </a:t>
            </a:r>
          </a:p>
          <a:p>
            <a:pPr algn="just">
              <a:spcBef>
                <a:spcPts val="600"/>
              </a:spcBef>
              <a:spcAft>
                <a:spcPts val="600"/>
              </a:spcAft>
            </a:pPr>
            <a:r>
              <a:rPr lang="es-ES" dirty="0" smtClean="0">
                <a:latin typeface="Times New Roman" pitchFamily="18" charset="0"/>
                <a:cs typeface="Times New Roman" pitchFamily="18" charset="0"/>
              </a:rPr>
              <a:t>c) Varianza residual V (</a:t>
            </a:r>
            <a:r>
              <a:rPr lang="es-ES" i="1" dirty="0" smtClean="0">
                <a:latin typeface="Times New Roman" pitchFamily="18" charset="0"/>
                <a:cs typeface="Times New Roman" pitchFamily="18" charset="0"/>
              </a:rPr>
              <a:t>e</a:t>
            </a:r>
            <a:r>
              <a:rPr lang="es-ES" dirty="0" smtClean="0">
                <a:latin typeface="Times New Roman" pitchFamily="18" charset="0"/>
                <a:cs typeface="Times New Roman" pitchFamily="18" charset="0"/>
              </a:rPr>
              <a:t>) </a:t>
            </a:r>
          </a:p>
          <a:p>
            <a:pPr algn="just">
              <a:spcBef>
                <a:spcPts val="600"/>
              </a:spcBef>
              <a:spcAft>
                <a:spcPts val="600"/>
              </a:spcAft>
            </a:pPr>
            <a:r>
              <a:rPr lang="es-ES" dirty="0" smtClean="0">
                <a:latin typeface="Times New Roman" pitchFamily="18" charset="0"/>
                <a:cs typeface="Times New Roman" pitchFamily="18" charset="0"/>
              </a:rPr>
              <a:t>d) Análisis de los residuos (</a:t>
            </a:r>
            <a:r>
              <a:rPr lang="es-ES" i="1" dirty="0" err="1" smtClean="0">
                <a:latin typeface="Times New Roman" pitchFamily="18" charset="0"/>
                <a:cs typeface="Times New Roman" pitchFamily="18" charset="0"/>
              </a:rPr>
              <a:t>e</a:t>
            </a:r>
            <a:r>
              <a:rPr lang="es-ES" dirty="0" err="1" smtClean="0">
                <a:latin typeface="Times New Roman" pitchFamily="18" charset="0"/>
                <a:cs typeface="Times New Roman" pitchFamily="18" charset="0"/>
              </a:rPr>
              <a:t>i</a:t>
            </a:r>
            <a:r>
              <a:rPr lang="es-ES" dirty="0" smtClean="0">
                <a:latin typeface="Times New Roman" pitchFamily="18" charset="0"/>
                <a:cs typeface="Times New Roman" pitchFamily="18" charset="0"/>
              </a:rPr>
              <a:t>) </a:t>
            </a:r>
          </a:p>
          <a:p>
            <a:pPr algn="just">
              <a:spcBef>
                <a:spcPts val="600"/>
              </a:spcBef>
              <a:spcAft>
                <a:spcPts val="600"/>
              </a:spcAft>
            </a:pPr>
            <a:r>
              <a:rPr lang="es-ES" dirty="0" smtClean="0">
                <a:latin typeface="Times New Roman" pitchFamily="18" charset="0"/>
                <a:cs typeface="Times New Roman" pitchFamily="18" charset="0"/>
              </a:rPr>
              <a:t>e) Error estándar de los parámetros estimados ES (</a:t>
            </a:r>
            <a:r>
              <a:rPr lang="es-ES" dirty="0" err="1" smtClean="0">
                <a:latin typeface="Times New Roman" pitchFamily="18" charset="0"/>
                <a:cs typeface="Times New Roman" pitchFamily="18" charset="0"/>
              </a:rPr>
              <a:t>bi</a:t>
            </a:r>
            <a:r>
              <a:rPr lang="es-ES" dirty="0" smtClean="0">
                <a:latin typeface="Times New Roman" pitchFamily="18" charset="0"/>
                <a:cs typeface="Times New Roman" pitchFamily="18" charset="0"/>
              </a:rPr>
              <a:t>) </a:t>
            </a:r>
            <a:endParaRPr lang="es-ES" dirty="0">
              <a:latin typeface="Times New Roman" pitchFamily="18" charset="0"/>
              <a:cs typeface="Times New Roman" pitchFamily="18" charset="0"/>
            </a:endParaRPr>
          </a:p>
        </p:txBody>
      </p:sp>
      <p:sp>
        <p:nvSpPr>
          <p:cNvPr id="4" name="3 Rectángulo"/>
          <p:cNvSpPr/>
          <p:nvPr/>
        </p:nvSpPr>
        <p:spPr>
          <a:xfrm>
            <a:off x="285720" y="201414"/>
            <a:ext cx="8215370" cy="923330"/>
          </a:xfrm>
          <a:prstGeom prst="rect">
            <a:avLst/>
          </a:prstGeom>
        </p:spPr>
        <p:txBody>
          <a:bodyPr wrap="square">
            <a:spAutoFit/>
          </a:bodyPr>
          <a:lstStyle/>
          <a:p>
            <a:pPr lvl="0" algn="just" fontAlgn="base">
              <a:spcBef>
                <a:spcPct val="0"/>
              </a:spcBef>
              <a:spcAft>
                <a:spcPct val="0"/>
              </a:spcAft>
            </a:pPr>
            <a:r>
              <a:rPr lang="es-ES" dirty="0" smtClean="0">
                <a:solidFill>
                  <a:srgbClr val="000000"/>
                </a:solidFill>
                <a:effectLst>
                  <a:outerShdw blurRad="38100" dist="38100" dir="2700000" algn="tl">
                    <a:srgbClr val="000000">
                      <a:alpha val="43137"/>
                    </a:srgbClr>
                  </a:outerShdw>
                </a:effectLst>
                <a:latin typeface="Arial" panose="020B0604020202020204" pitchFamily="34" charset="0"/>
                <a:ea typeface="Calibri" pitchFamily="34" charset="0"/>
                <a:cs typeface="Arial" pitchFamily="34" charset="0"/>
              </a:rPr>
              <a:t>Titulo: </a:t>
            </a:r>
            <a:r>
              <a:rPr lang="es-ES" dirty="0" smtClean="0">
                <a:latin typeface="Arial" panose="020B0604020202020204" pitchFamily="34" charset="0"/>
                <a:cs typeface="Arial" panose="020B0604020202020204" pitchFamily="34" charset="0"/>
              </a:rPr>
              <a:t>Descomposición de la hojarasca en un sistema </a:t>
            </a:r>
            <a:r>
              <a:rPr lang="es-ES" dirty="0" err="1" smtClean="0">
                <a:latin typeface="Arial" panose="020B0604020202020204" pitchFamily="34" charset="0"/>
                <a:cs typeface="Arial" panose="020B0604020202020204" pitchFamily="34" charset="0"/>
              </a:rPr>
              <a:t>silvopastoril</a:t>
            </a:r>
            <a:r>
              <a:rPr lang="es-ES" dirty="0" smtClean="0">
                <a:latin typeface="Arial" panose="020B0604020202020204" pitchFamily="34" charset="0"/>
                <a:cs typeface="Arial" panose="020B0604020202020204" pitchFamily="34" charset="0"/>
              </a:rPr>
              <a:t> de </a:t>
            </a:r>
            <a:r>
              <a:rPr lang="es-ES" dirty="0" err="1" smtClean="0">
                <a:latin typeface="Arial" panose="020B0604020202020204" pitchFamily="34" charset="0"/>
                <a:cs typeface="Arial" panose="020B0604020202020204" pitchFamily="34" charset="0"/>
              </a:rPr>
              <a:t>Panicum</a:t>
            </a:r>
            <a:r>
              <a:rPr lang="es-ES" dirty="0" smtClean="0">
                <a:latin typeface="Arial" panose="020B0604020202020204" pitchFamily="34" charset="0"/>
                <a:cs typeface="Arial" panose="020B0604020202020204" pitchFamily="34" charset="0"/>
              </a:rPr>
              <a:t> </a:t>
            </a:r>
            <a:r>
              <a:rPr lang="es-ES" dirty="0" err="1" smtClean="0">
                <a:latin typeface="Arial" panose="020B0604020202020204" pitchFamily="34" charset="0"/>
                <a:cs typeface="Arial" panose="020B0604020202020204" pitchFamily="34" charset="0"/>
              </a:rPr>
              <a:t>maximum</a:t>
            </a:r>
            <a:r>
              <a:rPr lang="es-ES" dirty="0" smtClean="0">
                <a:latin typeface="Arial" panose="020B0604020202020204" pitchFamily="34" charset="0"/>
                <a:cs typeface="Arial" panose="020B0604020202020204" pitchFamily="34" charset="0"/>
              </a:rPr>
              <a:t> y </a:t>
            </a:r>
            <a:r>
              <a:rPr lang="es-ES" dirty="0" err="1" smtClean="0">
                <a:latin typeface="Arial" panose="020B0604020202020204" pitchFamily="34" charset="0"/>
                <a:cs typeface="Arial" panose="020B0604020202020204" pitchFamily="34" charset="0"/>
              </a:rPr>
              <a:t>Leucaena</a:t>
            </a:r>
            <a:r>
              <a:rPr lang="es-ES" dirty="0" smtClean="0">
                <a:latin typeface="Arial" panose="020B0604020202020204" pitchFamily="34" charset="0"/>
                <a:cs typeface="Arial" panose="020B0604020202020204" pitchFamily="34" charset="0"/>
              </a:rPr>
              <a:t> </a:t>
            </a:r>
            <a:r>
              <a:rPr lang="es-ES" dirty="0" err="1" smtClean="0">
                <a:latin typeface="Arial" panose="020B0604020202020204" pitchFamily="34" charset="0"/>
                <a:cs typeface="Arial" panose="020B0604020202020204" pitchFamily="34" charset="0"/>
              </a:rPr>
              <a:t>leucocephala</a:t>
            </a:r>
            <a:r>
              <a:rPr lang="es-ES" dirty="0" smtClean="0">
                <a:latin typeface="Arial" panose="020B0604020202020204" pitchFamily="34" charset="0"/>
                <a:cs typeface="Arial" panose="020B0604020202020204" pitchFamily="34" charset="0"/>
              </a:rPr>
              <a:t> (Lam) de </a:t>
            </a:r>
            <a:r>
              <a:rPr lang="es-ES" dirty="0" err="1" smtClean="0">
                <a:latin typeface="Arial" panose="020B0604020202020204" pitchFamily="34" charset="0"/>
                <a:cs typeface="Arial" panose="020B0604020202020204" pitchFamily="34" charset="0"/>
              </a:rPr>
              <a:t>Wit</a:t>
            </a:r>
            <a:r>
              <a:rPr lang="es-ES" dirty="0" smtClean="0">
                <a:latin typeface="Arial" panose="020B0604020202020204" pitchFamily="34" charset="0"/>
                <a:cs typeface="Arial" panose="020B0604020202020204" pitchFamily="34" charset="0"/>
              </a:rPr>
              <a:t> </a:t>
            </a:r>
            <a:r>
              <a:rPr lang="es-ES" dirty="0" err="1" smtClean="0">
                <a:latin typeface="Arial" panose="020B0604020202020204" pitchFamily="34" charset="0"/>
                <a:cs typeface="Arial" panose="020B0604020202020204" pitchFamily="34" charset="0"/>
              </a:rPr>
              <a:t>cv</a:t>
            </a:r>
            <a:r>
              <a:rPr lang="es-ES" dirty="0" smtClean="0">
                <a:latin typeface="Arial" panose="020B0604020202020204" pitchFamily="34" charset="0"/>
                <a:cs typeface="Arial" panose="020B0604020202020204" pitchFamily="34" charset="0"/>
              </a:rPr>
              <a:t>. </a:t>
            </a:r>
            <a:r>
              <a:rPr lang="es-ES" dirty="0" err="1" smtClean="0">
                <a:latin typeface="Arial" panose="020B0604020202020204" pitchFamily="34" charset="0"/>
                <a:cs typeface="Arial" panose="020B0604020202020204" pitchFamily="34" charset="0"/>
              </a:rPr>
              <a:t>Cunningham</a:t>
            </a:r>
            <a:r>
              <a:rPr lang="es-ES" dirty="0" smtClean="0">
                <a:latin typeface="Arial" panose="020B0604020202020204" pitchFamily="34" charset="0"/>
                <a:cs typeface="Arial" panose="020B0604020202020204" pitchFamily="34" charset="0"/>
              </a:rPr>
              <a:t>. II. Influencia de los factores climáticos </a:t>
            </a:r>
            <a:endParaRPr lang="es-ES" dirty="0" smtClean="0">
              <a:solidFill>
                <a:prstClr val="black"/>
              </a:solidFill>
              <a:effectLst>
                <a:outerShdw blurRad="38100" dist="38100" dir="2700000" algn="tl">
                  <a:srgbClr val="000000">
                    <a:alpha val="43137"/>
                  </a:srgbClr>
                </a:outerShdw>
              </a:effectLst>
              <a:latin typeface="Arial" pitchFamily="34" charset="0"/>
              <a:cs typeface="Arial" pitchFamily="34" charset="0"/>
            </a:endParaRPr>
          </a:p>
        </p:txBody>
      </p:sp>
      <p:sp>
        <p:nvSpPr>
          <p:cNvPr id="5" name="4 CuadroTexto"/>
          <p:cNvSpPr txBox="1"/>
          <p:nvPr/>
        </p:nvSpPr>
        <p:spPr>
          <a:xfrm>
            <a:off x="6429388" y="4929198"/>
            <a:ext cx="1714512" cy="646331"/>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s-ES" b="1" dirty="0" smtClean="0">
                <a:latin typeface="Arial" panose="020B0604020202020204" pitchFamily="34" charset="0"/>
                <a:cs typeface="Arial" panose="020B0604020202020204" pitchFamily="34" charset="0"/>
              </a:rPr>
              <a:t>Descripción correcta</a:t>
            </a:r>
            <a:endParaRPr lang="es-ES" b="1"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36512" y="1714488"/>
            <a:ext cx="8143932" cy="4801314"/>
          </a:xfrm>
          <a:prstGeom prst="rect">
            <a:avLst/>
          </a:prstGeom>
          <a:noFill/>
        </p:spPr>
        <p:txBody>
          <a:bodyPr wrap="square" rtlCol="0">
            <a:spAutoFit/>
          </a:bodyPr>
          <a:lstStyle/>
          <a:p>
            <a:pPr lvl="1">
              <a:buFont typeface="Wingdings" pitchFamily="2" charset="2"/>
              <a:buChar char="v"/>
            </a:pPr>
            <a:r>
              <a:rPr lang="es-ES" dirty="0" smtClean="0">
                <a:latin typeface="Arial" panose="020B0604020202020204" pitchFamily="34" charset="0"/>
                <a:cs typeface="Arial" panose="020B0604020202020204" pitchFamily="34" charset="0"/>
              </a:rPr>
              <a:t>tamaño de la muestra</a:t>
            </a:r>
          </a:p>
          <a:p>
            <a:pPr lvl="1">
              <a:buFont typeface="Wingdings" pitchFamily="2" charset="2"/>
              <a:buChar char="v"/>
            </a:pPr>
            <a:r>
              <a:rPr lang="es-ES" dirty="0" smtClean="0">
                <a:latin typeface="Arial" panose="020B0604020202020204" pitchFamily="34" charset="0"/>
                <a:cs typeface="Arial" panose="020B0604020202020204" pitchFamily="34" charset="0"/>
              </a:rPr>
              <a:t>bajo qué condiciones se trabajó</a:t>
            </a:r>
          </a:p>
          <a:p>
            <a:pPr lvl="1">
              <a:buFont typeface="Wingdings" pitchFamily="2" charset="2"/>
              <a:buChar char="v"/>
            </a:pPr>
            <a:r>
              <a:rPr lang="es-ES" dirty="0" smtClean="0">
                <a:latin typeface="Arial" panose="020B0604020202020204" pitchFamily="34" charset="0"/>
                <a:cs typeface="Arial" panose="020B0604020202020204" pitchFamily="34" charset="0"/>
              </a:rPr>
              <a:t>métodos de recolección de la muestra  </a:t>
            </a:r>
          </a:p>
          <a:p>
            <a:pPr lvl="1">
              <a:buFont typeface="Wingdings" pitchFamily="2" charset="2"/>
              <a:buChar char="v"/>
            </a:pPr>
            <a:r>
              <a:rPr lang="es-ES" dirty="0" smtClean="0">
                <a:latin typeface="Arial" panose="020B0604020202020204" pitchFamily="34" charset="0"/>
                <a:cs typeface="Arial" panose="020B0604020202020204" pitchFamily="34" charset="0"/>
              </a:rPr>
              <a:t>cómo fueron analizados los datos</a:t>
            </a:r>
          </a:p>
          <a:p>
            <a:pPr lvl="1"/>
            <a:r>
              <a:rPr lang="es-ES" b="1" dirty="0" smtClean="0">
                <a:latin typeface="Arial" panose="020B0604020202020204" pitchFamily="34" charset="0"/>
                <a:cs typeface="Arial" panose="020B0604020202020204" pitchFamily="34" charset="0"/>
              </a:rPr>
              <a:t> </a:t>
            </a:r>
          </a:p>
          <a:p>
            <a:pPr lvl="1"/>
            <a:r>
              <a:rPr lang="es-ES" b="1" dirty="0" smtClean="0">
                <a:latin typeface="Arial" panose="020B0604020202020204" pitchFamily="34" charset="0"/>
                <a:cs typeface="Arial" panose="020B0604020202020204" pitchFamily="34" charset="0"/>
              </a:rPr>
              <a:t>Población y muestra: </a:t>
            </a:r>
            <a:r>
              <a:rPr lang="es-ES" dirty="0" smtClean="0">
                <a:latin typeface="Arial" panose="020B0604020202020204" pitchFamily="34" charset="0"/>
                <a:cs typeface="Arial" panose="020B0604020202020204" pitchFamily="34" charset="0"/>
              </a:rPr>
              <a:t>identificar y describir con claridad el segmento de la población total con la que se trabajó explicar si se utilizó un muestreo aleatorio </a:t>
            </a:r>
            <a:r>
              <a:rPr lang="es-ES" dirty="0" err="1" smtClean="0">
                <a:latin typeface="Arial" panose="020B0604020202020204" pitchFamily="34" charset="0"/>
                <a:cs typeface="Arial" panose="020B0604020202020204" pitchFamily="34" charset="0"/>
              </a:rPr>
              <a:t>probalístico</a:t>
            </a:r>
            <a:r>
              <a:rPr lang="es-ES" dirty="0" smtClean="0">
                <a:latin typeface="Arial" panose="020B0604020202020204" pitchFamily="34" charset="0"/>
                <a:cs typeface="Arial" panose="020B0604020202020204" pitchFamily="34" charset="0"/>
              </a:rPr>
              <a:t> o un muestreo no </a:t>
            </a:r>
            <a:r>
              <a:rPr lang="es-ES" dirty="0" err="1" smtClean="0">
                <a:latin typeface="Arial" panose="020B0604020202020204" pitchFamily="34" charset="0"/>
                <a:cs typeface="Arial" panose="020B0604020202020204" pitchFamily="34" charset="0"/>
              </a:rPr>
              <a:t>probalístico</a:t>
            </a:r>
            <a:r>
              <a:rPr lang="es-ES" dirty="0" smtClean="0">
                <a:latin typeface="Arial" panose="020B0604020202020204" pitchFamily="34" charset="0"/>
                <a:cs typeface="Arial" panose="020B0604020202020204" pitchFamily="34" charset="0"/>
              </a:rPr>
              <a:t>.</a:t>
            </a:r>
          </a:p>
          <a:p>
            <a:pPr lvl="1"/>
            <a:endParaRPr lang="es-ES" dirty="0" smtClean="0">
              <a:latin typeface="Arial" panose="020B0604020202020204" pitchFamily="34" charset="0"/>
              <a:cs typeface="Arial" panose="020B0604020202020204" pitchFamily="34" charset="0"/>
            </a:endParaRPr>
          </a:p>
          <a:p>
            <a:pPr lvl="1"/>
            <a:r>
              <a:rPr lang="es-ES" dirty="0" smtClean="0">
                <a:latin typeface="Arial" panose="020B0604020202020204" pitchFamily="34" charset="0"/>
                <a:cs typeface="Arial" panose="020B0604020202020204" pitchFamily="34" charset="0"/>
              </a:rPr>
              <a:t>En caso de muestreo aleatorio,  se debe explicar el procedimiento: aleatorio simple, aleatorio estratificado, aleatorio por conglomerado o aleatorio sistemático</a:t>
            </a:r>
            <a:r>
              <a:rPr lang="es-ES" dirty="0" smtClean="0">
                <a:latin typeface="Arial" panose="020B0604020202020204" pitchFamily="34" charset="0"/>
                <a:cs typeface="Arial" panose="020B0604020202020204" pitchFamily="34" charset="0"/>
              </a:rPr>
              <a:t>.</a:t>
            </a:r>
          </a:p>
          <a:p>
            <a:pPr lvl="1"/>
            <a:endParaRPr lang="es-ES" dirty="0" smtClean="0">
              <a:latin typeface="Arial" panose="020B0604020202020204" pitchFamily="34" charset="0"/>
              <a:cs typeface="Arial" panose="020B0604020202020204" pitchFamily="34" charset="0"/>
            </a:endParaRPr>
          </a:p>
          <a:p>
            <a:pPr lvl="1"/>
            <a:r>
              <a:rPr lang="es-ES" dirty="0" smtClean="0">
                <a:latin typeface="Arial" panose="020B0604020202020204" pitchFamily="34" charset="0"/>
                <a:cs typeface="Arial" panose="020B0604020202020204" pitchFamily="34" charset="0"/>
              </a:rPr>
              <a:t>Si en el muestreo se utilizó el procedimiento no aleatorio, debe explicarse el muestreo de conveniencia, de cuota o intencional, es decir, al tamaño de la muestra se informa a la luz del objetivo del estudio, del diseño, del método de muestreo y del análisis estadístico de los datos.</a:t>
            </a:r>
            <a:endParaRPr lang="es-ES" dirty="0">
              <a:latin typeface="Arial" panose="020B0604020202020204" pitchFamily="34" charset="0"/>
              <a:cs typeface="Arial" panose="020B0604020202020204" pitchFamily="34" charset="0"/>
            </a:endParaRPr>
          </a:p>
        </p:txBody>
      </p:sp>
      <p:sp>
        <p:nvSpPr>
          <p:cNvPr id="3" name="2 CuadroTexto"/>
          <p:cNvSpPr txBox="1"/>
          <p:nvPr/>
        </p:nvSpPr>
        <p:spPr>
          <a:xfrm>
            <a:off x="285752" y="357166"/>
            <a:ext cx="8286776" cy="1015663"/>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s-ES" sz="2000" b="1" dirty="0" smtClean="0">
                <a:latin typeface="Arial" pitchFamily="34" charset="0"/>
                <a:cs typeface="Arial" pitchFamily="34" charset="0"/>
              </a:rPr>
              <a:t>Resumen del diseño metodológico </a:t>
            </a:r>
          </a:p>
          <a:p>
            <a:r>
              <a:rPr lang="es-ES" sz="2000" b="1" dirty="0" smtClean="0">
                <a:latin typeface="Arial" pitchFamily="34" charset="0"/>
                <a:cs typeface="Arial" pitchFamily="34" charset="0"/>
              </a:rPr>
              <a:t>los materiales y métodos deben contener el escenario en que se desarrolló la investigación</a:t>
            </a:r>
            <a:endParaRPr lang="es-ES" sz="2000" b="1"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Título"/>
          <p:cNvSpPr>
            <a:spLocks noGrp="1"/>
          </p:cNvSpPr>
          <p:nvPr>
            <p:ph type="title"/>
          </p:nvPr>
        </p:nvSpPr>
        <p:spPr>
          <a:xfrm>
            <a:off x="1793665" y="410599"/>
            <a:ext cx="5270918" cy="594874"/>
          </a:xfrm>
        </p:spPr>
        <p:style>
          <a:lnRef idx="3">
            <a:schemeClr val="lt1"/>
          </a:lnRef>
          <a:fillRef idx="1">
            <a:schemeClr val="accent1"/>
          </a:fillRef>
          <a:effectRef idx="1">
            <a:schemeClr val="accent1"/>
          </a:effectRef>
          <a:fontRef idx="minor">
            <a:schemeClr val="lt1"/>
          </a:fontRef>
        </p:style>
        <p:txBody>
          <a:bodyPr>
            <a:normAutofit fontScale="90000"/>
          </a:bodyPr>
          <a:lstStyle/>
          <a:p>
            <a:pPr lvl="0" algn="ctr"/>
            <a:r>
              <a:rPr lang="es-ES" sz="2400" dirty="0" smtClean="0">
                <a:latin typeface="Arial" panose="020B0604020202020204" pitchFamily="34" charset="0"/>
                <a:cs typeface="Arial" panose="020B0604020202020204" pitchFamily="34" charset="0"/>
              </a:rPr>
              <a:t/>
            </a:r>
            <a:br>
              <a:rPr lang="es-ES" sz="2400" dirty="0" smtClean="0">
                <a:latin typeface="Arial" panose="020B0604020202020204" pitchFamily="34" charset="0"/>
                <a:cs typeface="Arial" panose="020B0604020202020204" pitchFamily="34" charset="0"/>
              </a:rPr>
            </a:br>
            <a:r>
              <a:rPr lang="es-ES" sz="2400" dirty="0" smtClean="0">
                <a:latin typeface="Arial" panose="020B0604020202020204" pitchFamily="34" charset="0"/>
                <a:cs typeface="Arial" panose="020B0604020202020204" pitchFamily="34" charset="0"/>
              </a:rPr>
              <a:t/>
            </a:r>
            <a:br>
              <a:rPr lang="es-ES" sz="2400" dirty="0" smtClean="0">
                <a:latin typeface="Arial" panose="020B0604020202020204" pitchFamily="34" charset="0"/>
                <a:cs typeface="Arial" panose="020B0604020202020204" pitchFamily="34" charset="0"/>
              </a:rPr>
            </a:br>
            <a:r>
              <a:rPr lang="es-ES" sz="2400" b="1" dirty="0" smtClean="0">
                <a:solidFill>
                  <a:schemeClr val="tx1"/>
                </a:solidFill>
                <a:latin typeface="Arial" panose="020B0604020202020204" pitchFamily="34" charset="0"/>
                <a:cs typeface="Arial" panose="020B0604020202020204" pitchFamily="34" charset="0"/>
              </a:rPr>
              <a:t>Resultados y Discusión</a:t>
            </a:r>
            <a:endParaRPr lang="es-ES" sz="2400" b="1" dirty="0">
              <a:solidFill>
                <a:schemeClr val="tx1"/>
              </a:solidFill>
              <a:latin typeface="Arial" panose="020B0604020202020204" pitchFamily="34" charset="0"/>
              <a:cs typeface="Arial" panose="020B0604020202020204" pitchFamily="34" charset="0"/>
            </a:endParaRPr>
          </a:p>
        </p:txBody>
      </p:sp>
      <p:sp>
        <p:nvSpPr>
          <p:cNvPr id="5" name="4 CuadroTexto"/>
          <p:cNvSpPr txBox="1"/>
          <p:nvPr/>
        </p:nvSpPr>
        <p:spPr>
          <a:xfrm>
            <a:off x="357158" y="1601505"/>
            <a:ext cx="8215370" cy="1323439"/>
          </a:xfrm>
          <a:prstGeom prst="rect">
            <a:avLst/>
          </a:prstGeom>
          <a:noFill/>
        </p:spPr>
        <p:txBody>
          <a:bodyPr wrap="square" rtlCol="0">
            <a:spAutoFit/>
          </a:bodyPr>
          <a:lstStyle/>
          <a:p>
            <a:pPr algn="just"/>
            <a:r>
              <a:rPr lang="es-ES" sz="2000" b="1" dirty="0" smtClean="0">
                <a:latin typeface="Arial" panose="020B0604020202020204" pitchFamily="34" charset="0"/>
                <a:cs typeface="Arial" panose="020B0604020202020204" pitchFamily="34" charset="0"/>
              </a:rPr>
              <a:t>Las tablas y los gráficos </a:t>
            </a:r>
            <a:r>
              <a:rPr lang="es-ES" sz="2000" dirty="0" smtClean="0">
                <a:latin typeface="Arial" panose="020B0604020202020204" pitchFamily="34" charset="0"/>
                <a:cs typeface="Arial" panose="020B0604020202020204" pitchFamily="34" charset="0"/>
              </a:rPr>
              <a:t>complementan el texto y ayudan a una comprensión rápida y exacta de los resultados,  clarifican la información, ponen énfasis en los datos más significativos, establecen relaciones y resumen el material de los hallazgos.</a:t>
            </a:r>
          </a:p>
        </p:txBody>
      </p:sp>
      <p:sp>
        <p:nvSpPr>
          <p:cNvPr id="6" name="5 Rectángulo"/>
          <p:cNvSpPr/>
          <p:nvPr/>
        </p:nvSpPr>
        <p:spPr>
          <a:xfrm>
            <a:off x="357158" y="3284984"/>
            <a:ext cx="8143932" cy="1015663"/>
          </a:xfrm>
          <a:prstGeom prst="rect">
            <a:avLst/>
          </a:prstGeom>
        </p:spPr>
        <p:txBody>
          <a:bodyPr wrap="square">
            <a:spAutoFit/>
          </a:bodyPr>
          <a:lstStyle/>
          <a:p>
            <a:pPr algn="just"/>
            <a:r>
              <a:rPr lang="es-ES" sz="2000" u="sng" dirty="0" smtClean="0">
                <a:latin typeface="Arial" panose="020B0604020202020204" pitchFamily="34" charset="0"/>
                <a:cs typeface="Arial" panose="020B0604020202020204" pitchFamily="34" charset="0"/>
              </a:rPr>
              <a:t>Las tablas </a:t>
            </a:r>
            <a:r>
              <a:rPr lang="es-ES" sz="2000" dirty="0" smtClean="0">
                <a:latin typeface="Arial" panose="020B0604020202020204" pitchFamily="34" charset="0"/>
                <a:cs typeface="Arial" panose="020B0604020202020204" pitchFamily="34" charset="0"/>
              </a:rPr>
              <a:t>se utilizan cuando los datos tienen resultados exactos y con decimales con encabezamiento de filas y columnas; nunca deben presentarse cortadas.</a:t>
            </a:r>
            <a:endParaRPr lang="es-ES" sz="2000" dirty="0">
              <a:solidFill>
                <a:prstClr val="black"/>
              </a:solidFill>
              <a:latin typeface="Arial" panose="020B0604020202020204" pitchFamily="34" charset="0"/>
              <a:cs typeface="Arial" panose="020B0604020202020204" pitchFamily="34" charset="0"/>
            </a:endParaRPr>
          </a:p>
        </p:txBody>
      </p:sp>
      <p:sp>
        <p:nvSpPr>
          <p:cNvPr id="7" name="6 CuadroTexto"/>
          <p:cNvSpPr txBox="1"/>
          <p:nvPr/>
        </p:nvSpPr>
        <p:spPr>
          <a:xfrm>
            <a:off x="323528" y="4725144"/>
            <a:ext cx="8358246" cy="707886"/>
          </a:xfrm>
          <a:prstGeom prst="rect">
            <a:avLst/>
          </a:prstGeom>
          <a:noFill/>
        </p:spPr>
        <p:txBody>
          <a:bodyPr wrap="square" rtlCol="0">
            <a:spAutoFit/>
          </a:bodyPr>
          <a:lstStyle/>
          <a:p>
            <a:r>
              <a:rPr lang="es-ES" sz="2000" u="sng" dirty="0" smtClean="0">
                <a:latin typeface="Arial" panose="020B0604020202020204" pitchFamily="34" charset="0"/>
                <a:cs typeface="Arial" panose="020B0604020202020204" pitchFamily="34" charset="0"/>
              </a:rPr>
              <a:t>Los gráficos </a:t>
            </a:r>
            <a:r>
              <a:rPr lang="es-ES" sz="2000" dirty="0" smtClean="0">
                <a:latin typeface="Arial" panose="020B0604020202020204" pitchFamily="34" charset="0"/>
                <a:cs typeface="Arial" panose="020B0604020202020204" pitchFamily="34" charset="0"/>
              </a:rPr>
              <a:t>se usan cuando se quiere mostrar los resultados más sencillos o el comportamiento de una variable en un período de tiempo.</a:t>
            </a:r>
            <a:endParaRPr lang="es-ES" sz="20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683568" y="621739"/>
            <a:ext cx="7715304" cy="2092881"/>
          </a:xfrm>
          <a:prstGeom prst="rect">
            <a:avLst/>
          </a:prstGeom>
          <a:noFill/>
        </p:spPr>
        <p:txBody>
          <a:bodyPr wrap="square" rtlCol="0">
            <a:spAutoFit/>
          </a:bodyPr>
          <a:lstStyle/>
          <a:p>
            <a:pPr>
              <a:spcBef>
                <a:spcPts val="600"/>
              </a:spcBef>
              <a:spcAft>
                <a:spcPts val="600"/>
              </a:spcAft>
              <a:buSzPct val="85000"/>
              <a:buFont typeface="Wingdings" pitchFamily="2" charset="2"/>
              <a:buChar char="q"/>
            </a:pPr>
            <a:r>
              <a:rPr lang="es-ES" sz="2000" dirty="0" smtClean="0">
                <a:latin typeface="Arial" panose="020B0604020202020204" pitchFamily="34" charset="0"/>
                <a:cs typeface="Arial" panose="020B0604020202020204" pitchFamily="34" charset="0"/>
              </a:rPr>
              <a:t> Los resultados deben presentarse en el orden que fueron planteados los objetivos, de lo más importante a lo menos significativo.</a:t>
            </a:r>
          </a:p>
          <a:p>
            <a:pPr>
              <a:spcBef>
                <a:spcPts val="600"/>
              </a:spcBef>
              <a:spcAft>
                <a:spcPts val="600"/>
              </a:spcAft>
              <a:buSzPct val="85000"/>
              <a:buFont typeface="Wingdings" pitchFamily="2" charset="2"/>
              <a:buChar char="q"/>
            </a:pPr>
            <a:r>
              <a:rPr lang="es-ES" sz="2000" dirty="0" smtClean="0">
                <a:latin typeface="Arial" panose="020B0604020202020204" pitchFamily="34" charset="0"/>
                <a:cs typeface="Arial" panose="020B0604020202020204" pitchFamily="34" charset="0"/>
              </a:rPr>
              <a:t> En la presentación adquiere más importancia el texto que los gráficos y tablas, debiendo ser claro, conciso preciso y con un secuencia lógica</a:t>
            </a:r>
            <a:endParaRPr lang="es-ES" sz="2000" dirty="0">
              <a:latin typeface="Arial" panose="020B0604020202020204" pitchFamily="34" charset="0"/>
              <a:cs typeface="Arial" panose="020B0604020202020204" pitchFamily="34" charset="0"/>
            </a:endParaRPr>
          </a:p>
        </p:txBody>
      </p:sp>
      <p:sp>
        <p:nvSpPr>
          <p:cNvPr id="3" name="2 CuadroTexto"/>
          <p:cNvSpPr txBox="1"/>
          <p:nvPr/>
        </p:nvSpPr>
        <p:spPr>
          <a:xfrm>
            <a:off x="571472" y="3071810"/>
            <a:ext cx="8286808" cy="3293209"/>
          </a:xfrm>
          <a:prstGeom prst="rect">
            <a:avLst/>
          </a:prstGeom>
          <a:noFill/>
        </p:spPr>
        <p:txBody>
          <a:bodyPr wrap="square" rtlCol="0">
            <a:spAutoFit/>
          </a:bodyPr>
          <a:lstStyle/>
          <a:p>
            <a:pPr>
              <a:buSzPct val="85000"/>
            </a:pPr>
            <a:r>
              <a:rPr lang="es-ES" sz="2000" b="1" dirty="0" smtClean="0">
                <a:latin typeface="Arial" panose="020B0604020202020204" pitchFamily="34" charset="0"/>
                <a:cs typeface="Arial" panose="020B0604020202020204" pitchFamily="34" charset="0"/>
              </a:rPr>
              <a:t>Presentación de los datos</a:t>
            </a:r>
          </a:p>
          <a:p>
            <a:pPr>
              <a:buSzPct val="85000"/>
            </a:pPr>
            <a:endParaRPr lang="es-ES" sz="2000" b="1" dirty="0" smtClean="0">
              <a:latin typeface="Arial" panose="020B0604020202020204" pitchFamily="34" charset="0"/>
              <a:cs typeface="Arial" panose="020B0604020202020204" pitchFamily="34" charset="0"/>
            </a:endParaRPr>
          </a:p>
          <a:p>
            <a:pPr>
              <a:spcBef>
                <a:spcPts val="600"/>
              </a:spcBef>
              <a:spcAft>
                <a:spcPts val="600"/>
              </a:spcAft>
              <a:buSzPct val="85000"/>
              <a:buFont typeface="Wingdings" pitchFamily="2" charset="2"/>
              <a:buChar char="q"/>
            </a:pPr>
            <a:r>
              <a:rPr lang="es-ES" sz="2000" dirty="0" smtClean="0">
                <a:latin typeface="Arial" panose="020B0604020202020204" pitchFamily="34" charset="0"/>
                <a:cs typeface="Arial" panose="020B0604020202020204" pitchFamily="34" charset="0"/>
              </a:rPr>
              <a:t> Se debe focalizar hacia los hallazgos pertinentes y respondiendo a la pregunta de investigación y/o a la prueba de hipótesis.</a:t>
            </a:r>
          </a:p>
          <a:p>
            <a:pPr>
              <a:spcBef>
                <a:spcPts val="600"/>
              </a:spcBef>
              <a:spcAft>
                <a:spcPts val="600"/>
              </a:spcAft>
              <a:buSzPct val="85000"/>
              <a:buFont typeface="Wingdings" pitchFamily="2" charset="2"/>
              <a:buChar char="q"/>
            </a:pPr>
            <a:r>
              <a:rPr lang="es-ES" sz="2000" dirty="0" smtClean="0">
                <a:latin typeface="Arial" panose="020B0604020202020204" pitchFamily="34" charset="0"/>
                <a:cs typeface="Arial" panose="020B0604020202020204" pitchFamily="34" charset="0"/>
              </a:rPr>
              <a:t> Los resultados se presentan en forma ordenada siguiendo el orden de los objetivos / hipótesis.</a:t>
            </a:r>
          </a:p>
          <a:p>
            <a:pPr>
              <a:spcBef>
                <a:spcPts val="600"/>
              </a:spcBef>
              <a:spcAft>
                <a:spcPts val="600"/>
              </a:spcAft>
              <a:buSzPct val="85000"/>
              <a:buFont typeface="Wingdings" pitchFamily="2" charset="2"/>
              <a:buChar char="q"/>
            </a:pPr>
            <a:r>
              <a:rPr lang="es-ES" sz="2000" dirty="0" smtClean="0">
                <a:latin typeface="Arial" panose="020B0604020202020204" pitchFamily="34" charset="0"/>
                <a:cs typeface="Arial" panose="020B0604020202020204" pitchFamily="34" charset="0"/>
              </a:rPr>
              <a:t> Se deben utilizar términos estadísticos en su relato (significación, aleatorio, muestra, correlación, regresión, etc.).</a:t>
            </a:r>
          </a:p>
          <a:p>
            <a:pPr>
              <a:buSzPct val="85000"/>
            </a:pPr>
            <a:endParaRPr lang="es-ES" sz="20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500034" y="1555045"/>
            <a:ext cx="7929618" cy="3785652"/>
          </a:xfrm>
          <a:prstGeom prst="rect">
            <a:avLst/>
          </a:prstGeom>
          <a:noFill/>
        </p:spPr>
        <p:txBody>
          <a:bodyPr wrap="square" rtlCol="0">
            <a:spAutoFit/>
          </a:bodyPr>
          <a:lstStyle/>
          <a:p>
            <a:pPr>
              <a:spcBef>
                <a:spcPts val="600"/>
              </a:spcBef>
              <a:spcAft>
                <a:spcPts val="600"/>
              </a:spcAft>
              <a:buSzPct val="85000"/>
              <a:buFont typeface="Wingdings" pitchFamily="2" charset="2"/>
              <a:buChar char="q"/>
            </a:pPr>
            <a:r>
              <a:rPr lang="es-ES" sz="2200" dirty="0" smtClean="0">
                <a:latin typeface="Arial" panose="020B0604020202020204" pitchFamily="34" charset="0"/>
                <a:cs typeface="Arial" panose="020B0604020202020204" pitchFamily="34" charset="0"/>
              </a:rPr>
              <a:t> El estilo de la discusión debe ser argumentativo, haciendo uso juicioso de la polémica y debate por parte del autor, para convencer al lector que los resultados tienen validez interna y externa. </a:t>
            </a:r>
          </a:p>
          <a:p>
            <a:pPr algn="just">
              <a:spcBef>
                <a:spcPts val="600"/>
              </a:spcBef>
              <a:spcAft>
                <a:spcPts val="600"/>
              </a:spcAft>
              <a:buSzPct val="85000"/>
              <a:buFont typeface="Wingdings" pitchFamily="2" charset="2"/>
              <a:buChar char="q"/>
            </a:pPr>
            <a:r>
              <a:rPr lang="es-ES" sz="2200" dirty="0" smtClean="0">
                <a:latin typeface="Arial" panose="020B0604020202020204" pitchFamily="34" charset="0"/>
                <a:cs typeface="Arial" panose="020B0604020202020204" pitchFamily="34" charset="0"/>
              </a:rPr>
              <a:t> Esto contrasta con el estilo descriptivo y narrativo de la introducción, material y método y resultado.</a:t>
            </a:r>
          </a:p>
          <a:p>
            <a:pPr algn="just">
              <a:spcBef>
                <a:spcPts val="600"/>
              </a:spcBef>
              <a:spcAft>
                <a:spcPts val="600"/>
              </a:spcAft>
              <a:buSzPct val="85000"/>
              <a:buFont typeface="Wingdings" pitchFamily="2" charset="2"/>
              <a:buChar char="q"/>
            </a:pPr>
            <a:r>
              <a:rPr lang="es-ES" sz="2200" dirty="0" smtClean="0">
                <a:latin typeface="Arial" panose="020B0604020202020204" pitchFamily="34" charset="0"/>
                <a:cs typeface="Arial" panose="020B0604020202020204" pitchFamily="34" charset="0"/>
              </a:rPr>
              <a:t> Se sugiere discutir en primera instancia los resultados propios y los más importantes, luego se comparan los resultados propios con los de otros estudios similares publicados, de acuerdo a la revisión bibliográfica</a:t>
            </a:r>
            <a:endParaRPr lang="es-ES" sz="2200" dirty="0">
              <a:latin typeface="Arial" panose="020B0604020202020204" pitchFamily="34" charset="0"/>
              <a:cs typeface="Arial" panose="020B0604020202020204" pitchFamily="34" charset="0"/>
            </a:endParaRPr>
          </a:p>
        </p:txBody>
      </p:sp>
      <p:sp>
        <p:nvSpPr>
          <p:cNvPr id="3" name="1 Título"/>
          <p:cNvSpPr txBox="1">
            <a:spLocks/>
          </p:cNvSpPr>
          <p:nvPr/>
        </p:nvSpPr>
        <p:spPr>
          <a:xfrm>
            <a:off x="2649444" y="501182"/>
            <a:ext cx="3506732" cy="623562"/>
          </a:xfrm>
          <a:prstGeom prst="rect">
            <a:avLst/>
          </a:prstGeom>
        </p:spPr>
        <p:style>
          <a:lnRef idx="3">
            <a:schemeClr val="lt1"/>
          </a:lnRef>
          <a:fillRef idx="1">
            <a:schemeClr val="accent1"/>
          </a:fillRef>
          <a:effectRef idx="1">
            <a:schemeClr val="accent1"/>
          </a:effectRef>
          <a:fontRef idx="minor">
            <a:schemeClr val="lt1"/>
          </a:fontRef>
        </p:style>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sz="2800" b="1" i="0" u="none" strike="noStrike" kern="1200" cap="small"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Discusión</a:t>
            </a:r>
            <a:endParaRPr kumimoji="0" lang="es-ES" sz="2800" b="1" i="0" u="none" strike="noStrike" kern="1200" cap="small" spc="0" normalizeH="0" baseline="0" noProof="0" dirty="0">
              <a:ln>
                <a:noFill/>
              </a:ln>
              <a:solidFill>
                <a:schemeClr val="tx1"/>
              </a:solidFill>
              <a:effectLst/>
              <a:uLnTx/>
              <a:uFillTx/>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1376100" y="1588989"/>
            <a:ext cx="5572164" cy="3840275"/>
          </a:xfrm>
          <a:prstGeom prst="rect">
            <a:avLst/>
          </a:prstGeom>
          <a:noFill/>
          <a:ln w="9525">
            <a:noFill/>
            <a:miter lim="800000"/>
            <a:headEnd/>
            <a:tailEnd/>
          </a:ln>
          <a:effectLst/>
        </p:spPr>
      </p:pic>
      <p:sp>
        <p:nvSpPr>
          <p:cNvPr id="3" name="2 CuadroTexto"/>
          <p:cNvSpPr txBox="1"/>
          <p:nvPr/>
        </p:nvSpPr>
        <p:spPr>
          <a:xfrm>
            <a:off x="428597" y="285728"/>
            <a:ext cx="8215370" cy="1015663"/>
          </a:xfrm>
          <a:prstGeom prst="rect">
            <a:avLst/>
          </a:prstGeom>
          <a:noFill/>
        </p:spPr>
        <p:txBody>
          <a:bodyPr wrap="square" rtlCol="0">
            <a:spAutoFit/>
          </a:bodyPr>
          <a:lstStyle/>
          <a:p>
            <a:pPr lvl="0" algn="just"/>
            <a:r>
              <a:rPr lang="es-ES" sz="2000" dirty="0" smtClean="0">
                <a:solidFill>
                  <a:srgbClr val="000000"/>
                </a:solidFill>
                <a:effectLst>
                  <a:outerShdw blurRad="38100" dist="38100" dir="2700000" algn="tl">
                    <a:srgbClr val="000000">
                      <a:alpha val="43137"/>
                    </a:srgbClr>
                  </a:outerShdw>
                </a:effectLst>
                <a:latin typeface="Arial" panose="020B0604020202020204" pitchFamily="34" charset="0"/>
                <a:ea typeface="Calibri" pitchFamily="34" charset="0"/>
                <a:cs typeface="Arial" pitchFamily="34" charset="0"/>
              </a:rPr>
              <a:t>Titulo: </a:t>
            </a:r>
            <a:r>
              <a:rPr lang="es-ES" sz="2000" dirty="0" smtClean="0">
                <a:latin typeface="Arial" panose="020B0604020202020204" pitchFamily="34" charset="0"/>
                <a:cs typeface="Arial" panose="020B0604020202020204" pitchFamily="34" charset="0"/>
              </a:rPr>
              <a:t>Descomposición de la hojarasca en un sistema </a:t>
            </a:r>
            <a:r>
              <a:rPr lang="es-ES" sz="2000" dirty="0" err="1" smtClean="0">
                <a:latin typeface="Arial" panose="020B0604020202020204" pitchFamily="34" charset="0"/>
                <a:cs typeface="Arial" panose="020B0604020202020204" pitchFamily="34" charset="0"/>
              </a:rPr>
              <a:t>silvopastoril</a:t>
            </a:r>
            <a:r>
              <a:rPr lang="es-ES" sz="2000" dirty="0" smtClean="0">
                <a:latin typeface="Arial" panose="020B0604020202020204" pitchFamily="34" charset="0"/>
                <a:cs typeface="Arial" panose="020B0604020202020204" pitchFamily="34" charset="0"/>
              </a:rPr>
              <a:t> de </a:t>
            </a:r>
            <a:r>
              <a:rPr lang="es-ES" sz="2000" dirty="0" err="1" smtClean="0">
                <a:latin typeface="Arial" panose="020B0604020202020204" pitchFamily="34" charset="0"/>
                <a:cs typeface="Arial" panose="020B0604020202020204" pitchFamily="34" charset="0"/>
              </a:rPr>
              <a:t>Panicum</a:t>
            </a:r>
            <a:r>
              <a:rPr lang="es-ES" sz="2000" dirty="0" smtClean="0">
                <a:latin typeface="Arial" panose="020B0604020202020204" pitchFamily="34" charset="0"/>
                <a:cs typeface="Arial" panose="020B0604020202020204" pitchFamily="34" charset="0"/>
              </a:rPr>
              <a:t> </a:t>
            </a:r>
            <a:r>
              <a:rPr lang="es-ES" sz="2000" dirty="0" err="1" smtClean="0">
                <a:latin typeface="Arial" panose="020B0604020202020204" pitchFamily="34" charset="0"/>
                <a:cs typeface="Arial" panose="020B0604020202020204" pitchFamily="34" charset="0"/>
              </a:rPr>
              <a:t>maximum</a:t>
            </a:r>
            <a:r>
              <a:rPr lang="es-ES" sz="2000" dirty="0" smtClean="0">
                <a:latin typeface="Arial" panose="020B0604020202020204" pitchFamily="34" charset="0"/>
                <a:cs typeface="Arial" panose="020B0604020202020204" pitchFamily="34" charset="0"/>
              </a:rPr>
              <a:t> y </a:t>
            </a:r>
            <a:r>
              <a:rPr lang="es-ES" sz="2000" dirty="0" err="1" smtClean="0">
                <a:latin typeface="Arial" panose="020B0604020202020204" pitchFamily="34" charset="0"/>
                <a:cs typeface="Arial" panose="020B0604020202020204" pitchFamily="34" charset="0"/>
              </a:rPr>
              <a:t>Leucaena</a:t>
            </a:r>
            <a:r>
              <a:rPr lang="es-ES" sz="2000" dirty="0" smtClean="0">
                <a:latin typeface="Arial" panose="020B0604020202020204" pitchFamily="34" charset="0"/>
                <a:cs typeface="Arial" panose="020B0604020202020204" pitchFamily="34" charset="0"/>
              </a:rPr>
              <a:t> </a:t>
            </a:r>
            <a:r>
              <a:rPr lang="es-ES" sz="2000" dirty="0" err="1" smtClean="0">
                <a:latin typeface="Arial" panose="020B0604020202020204" pitchFamily="34" charset="0"/>
                <a:cs typeface="Arial" panose="020B0604020202020204" pitchFamily="34" charset="0"/>
              </a:rPr>
              <a:t>leucocephala</a:t>
            </a:r>
            <a:r>
              <a:rPr lang="es-ES" sz="2000" dirty="0" smtClean="0">
                <a:latin typeface="Arial" panose="020B0604020202020204" pitchFamily="34" charset="0"/>
                <a:cs typeface="Arial" panose="020B0604020202020204" pitchFamily="34" charset="0"/>
              </a:rPr>
              <a:t> (Lam) de </a:t>
            </a:r>
            <a:r>
              <a:rPr lang="es-ES" sz="2000" dirty="0" err="1" smtClean="0">
                <a:latin typeface="Arial" panose="020B0604020202020204" pitchFamily="34" charset="0"/>
                <a:cs typeface="Arial" panose="020B0604020202020204" pitchFamily="34" charset="0"/>
              </a:rPr>
              <a:t>Wit</a:t>
            </a:r>
            <a:r>
              <a:rPr lang="es-ES" sz="2000" dirty="0" smtClean="0">
                <a:latin typeface="Arial" panose="020B0604020202020204" pitchFamily="34" charset="0"/>
                <a:cs typeface="Arial" panose="020B0604020202020204" pitchFamily="34" charset="0"/>
              </a:rPr>
              <a:t> </a:t>
            </a:r>
            <a:r>
              <a:rPr lang="es-ES" sz="2000" dirty="0" err="1" smtClean="0">
                <a:latin typeface="Arial" panose="020B0604020202020204" pitchFamily="34" charset="0"/>
                <a:cs typeface="Arial" panose="020B0604020202020204" pitchFamily="34" charset="0"/>
              </a:rPr>
              <a:t>cv</a:t>
            </a:r>
            <a:r>
              <a:rPr lang="es-ES" sz="2000" dirty="0" smtClean="0">
                <a:latin typeface="Arial" panose="020B0604020202020204" pitchFamily="34" charset="0"/>
                <a:cs typeface="Arial" panose="020B0604020202020204" pitchFamily="34" charset="0"/>
              </a:rPr>
              <a:t>. </a:t>
            </a:r>
            <a:r>
              <a:rPr lang="es-ES" sz="2000" dirty="0" err="1" smtClean="0">
                <a:latin typeface="Arial" panose="020B0604020202020204" pitchFamily="34" charset="0"/>
                <a:cs typeface="Arial" panose="020B0604020202020204" pitchFamily="34" charset="0"/>
              </a:rPr>
              <a:t>Cunningham</a:t>
            </a:r>
            <a:r>
              <a:rPr lang="es-ES" sz="2000" dirty="0" smtClean="0">
                <a:latin typeface="Arial" panose="020B0604020202020204" pitchFamily="34" charset="0"/>
                <a:cs typeface="Arial" panose="020B0604020202020204" pitchFamily="34" charset="0"/>
              </a:rPr>
              <a:t>. II. Influencia de los factores climáticos</a:t>
            </a:r>
            <a:endParaRPr lang="es-ES" sz="2000" dirty="0">
              <a:latin typeface="Arial" panose="020B0604020202020204" pitchFamily="34" charset="0"/>
              <a:cs typeface="Arial" panose="020B0604020202020204" pitchFamily="34" charset="0"/>
            </a:endParaRPr>
          </a:p>
        </p:txBody>
      </p:sp>
      <p:sp>
        <p:nvSpPr>
          <p:cNvPr id="4" name="3 CuadroTexto"/>
          <p:cNvSpPr txBox="1"/>
          <p:nvPr/>
        </p:nvSpPr>
        <p:spPr>
          <a:xfrm>
            <a:off x="571472" y="5572140"/>
            <a:ext cx="7858180" cy="738664"/>
          </a:xfrm>
          <a:prstGeom prst="rect">
            <a:avLst/>
          </a:prstGeom>
          <a:noFill/>
        </p:spPr>
        <p:txBody>
          <a:bodyPr wrap="square" rtlCol="0">
            <a:spAutoFit/>
          </a:bodyPr>
          <a:lstStyle/>
          <a:p>
            <a:r>
              <a:rPr lang="es-ES" sz="1400" dirty="0" smtClean="0">
                <a:latin typeface="Arial" panose="020B0604020202020204" pitchFamily="34" charset="0"/>
                <a:cs typeface="Arial" panose="020B0604020202020204" pitchFamily="34" charset="0"/>
              </a:rPr>
              <a:t>Letras distintas difieren a p&lt;0,05 (Duncan, 1955)</a:t>
            </a:r>
          </a:p>
          <a:p>
            <a:endParaRPr lang="es-ES" sz="1400" dirty="0" smtClean="0">
              <a:latin typeface="Arial" panose="020B0604020202020204" pitchFamily="34" charset="0"/>
              <a:cs typeface="Arial" panose="020B0604020202020204" pitchFamily="34" charset="0"/>
            </a:endParaRPr>
          </a:p>
          <a:p>
            <a:r>
              <a:rPr lang="es-ES" sz="1400" dirty="0" smtClean="0">
                <a:latin typeface="Arial" panose="020B0604020202020204" pitchFamily="34" charset="0"/>
                <a:cs typeface="Arial" panose="020B0604020202020204" pitchFamily="34" charset="0"/>
              </a:rPr>
              <a:t>Fig. 1. Dinámica de la descomposición de la hojarasca en </a:t>
            </a:r>
            <a:r>
              <a:rPr lang="es-ES" sz="1400" i="1" dirty="0" smtClean="0">
                <a:latin typeface="Arial" panose="020B0604020202020204" pitchFamily="34" charset="0"/>
                <a:cs typeface="Arial" panose="020B0604020202020204" pitchFamily="34" charset="0"/>
              </a:rPr>
              <a:t>P. </a:t>
            </a:r>
            <a:r>
              <a:rPr lang="es-ES" sz="1400" i="1" dirty="0" err="1" smtClean="0">
                <a:latin typeface="Arial" panose="020B0604020202020204" pitchFamily="34" charset="0"/>
                <a:cs typeface="Arial" panose="020B0604020202020204" pitchFamily="34" charset="0"/>
              </a:rPr>
              <a:t>maximum</a:t>
            </a:r>
            <a:r>
              <a:rPr lang="es-ES" sz="1400" i="1" dirty="0" smtClean="0">
                <a:latin typeface="Arial" panose="020B0604020202020204" pitchFamily="34" charset="0"/>
                <a:cs typeface="Arial" panose="020B0604020202020204" pitchFamily="34" charset="0"/>
              </a:rPr>
              <a:t> y L. </a:t>
            </a:r>
            <a:r>
              <a:rPr lang="es-ES" sz="1400" i="1" dirty="0" err="1" smtClean="0">
                <a:latin typeface="Arial" panose="020B0604020202020204" pitchFamily="34" charset="0"/>
                <a:cs typeface="Arial" panose="020B0604020202020204" pitchFamily="34" charset="0"/>
              </a:rPr>
              <a:t>leucocephala</a:t>
            </a:r>
            <a:r>
              <a:rPr lang="es-ES" sz="1400" i="1" dirty="0" smtClean="0">
                <a:latin typeface="Arial" panose="020B0604020202020204" pitchFamily="34" charset="0"/>
                <a:cs typeface="Arial" panose="020B0604020202020204" pitchFamily="34" charset="0"/>
              </a:rPr>
              <a:t>.</a:t>
            </a:r>
            <a:endParaRPr lang="es-ES" sz="14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srcRect/>
          <a:stretch>
            <a:fillRect/>
          </a:stretch>
        </p:blipFill>
        <p:spPr bwMode="auto">
          <a:xfrm>
            <a:off x="285720" y="500042"/>
            <a:ext cx="8429684" cy="4500594"/>
          </a:xfrm>
          <a:prstGeom prst="rect">
            <a:avLst/>
          </a:prstGeom>
          <a:noFill/>
          <a:ln w="9525">
            <a:noFill/>
            <a:miter lim="800000"/>
            <a:headEnd/>
            <a:tailEnd/>
          </a:ln>
          <a:effectLst/>
        </p:spPr>
      </p:pic>
      <p:sp>
        <p:nvSpPr>
          <p:cNvPr id="3" name="2 CuadroTexto"/>
          <p:cNvSpPr txBox="1"/>
          <p:nvPr/>
        </p:nvSpPr>
        <p:spPr>
          <a:xfrm>
            <a:off x="461656" y="5000636"/>
            <a:ext cx="8286808" cy="707886"/>
          </a:xfrm>
          <a:prstGeom prst="rect">
            <a:avLst/>
          </a:prstGeom>
          <a:noFill/>
        </p:spPr>
        <p:txBody>
          <a:bodyPr wrap="square" rtlCol="0">
            <a:spAutoFit/>
          </a:bodyPr>
          <a:lstStyle/>
          <a:p>
            <a:pPr algn="just"/>
            <a:r>
              <a:rPr lang="es-ES" sz="2000" dirty="0" smtClean="0">
                <a:latin typeface="Arial" panose="020B0604020202020204" pitchFamily="34" charset="0"/>
                <a:cs typeface="Arial" panose="020B0604020202020204" pitchFamily="34" charset="0"/>
              </a:rPr>
              <a:t>Tabla 2. Mejores ajustes entre el porcentaje de biomasa perdida de </a:t>
            </a:r>
            <a:r>
              <a:rPr lang="es-ES" sz="2000" i="1" dirty="0" smtClean="0">
                <a:latin typeface="Arial" panose="020B0604020202020204" pitchFamily="34" charset="0"/>
                <a:cs typeface="Arial" panose="020B0604020202020204" pitchFamily="34" charset="0"/>
              </a:rPr>
              <a:t>L. </a:t>
            </a:r>
            <a:r>
              <a:rPr lang="es-ES" sz="2000" i="1" dirty="0" err="1" smtClean="0">
                <a:latin typeface="Arial" panose="020B0604020202020204" pitchFamily="34" charset="0"/>
                <a:cs typeface="Arial" panose="020B0604020202020204" pitchFamily="34" charset="0"/>
              </a:rPr>
              <a:t>leucocephala</a:t>
            </a:r>
            <a:r>
              <a:rPr lang="es-ES" sz="2000" i="1" dirty="0" smtClean="0">
                <a:latin typeface="Arial" panose="020B0604020202020204" pitchFamily="34" charset="0"/>
                <a:cs typeface="Arial" panose="020B0604020202020204" pitchFamily="34" charset="0"/>
              </a:rPr>
              <a:t> y algunos </a:t>
            </a:r>
            <a:r>
              <a:rPr lang="es-ES" sz="2000" dirty="0" smtClean="0">
                <a:latin typeface="Arial" panose="020B0604020202020204" pitchFamily="34" charset="0"/>
                <a:cs typeface="Arial" panose="020B0604020202020204" pitchFamily="34" charset="0"/>
              </a:rPr>
              <a:t>indicadores del clima</a:t>
            </a:r>
            <a:endParaRPr lang="es-ES" sz="2000" dirty="0">
              <a:latin typeface="Arial" panose="020B0604020202020204" pitchFamily="34" charset="0"/>
              <a:cs typeface="Arial" panose="020B0604020202020204" pitchFamily="34" charset="0"/>
            </a:endParaRPr>
          </a:p>
        </p:txBody>
      </p:sp>
      <p:sp>
        <p:nvSpPr>
          <p:cNvPr id="4" name="3 CuadroTexto"/>
          <p:cNvSpPr txBox="1"/>
          <p:nvPr/>
        </p:nvSpPr>
        <p:spPr>
          <a:xfrm>
            <a:off x="175904" y="6165304"/>
            <a:ext cx="8572560" cy="400110"/>
          </a:xfrm>
          <a:prstGeom prst="rect">
            <a:avLst/>
          </a:prstGeom>
          <a:solidFill>
            <a:schemeClr val="bg1"/>
          </a:solidFill>
          <a:ln>
            <a:noFill/>
          </a:ln>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s-ES" sz="2000" dirty="0" smtClean="0">
                <a:latin typeface="Arial" panose="020B0604020202020204" pitchFamily="34" charset="0"/>
                <a:cs typeface="Arial" panose="020B0604020202020204" pitchFamily="34" charset="0"/>
              </a:rPr>
              <a:t>¿Y el análisis de los residuos planteado en el Materiales y Métodos?</a:t>
            </a:r>
            <a:endParaRPr lang="es-ES" sz="20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259632" y="188640"/>
            <a:ext cx="7467600" cy="1143000"/>
          </a:xfrm>
        </p:spPr>
        <p:txBody>
          <a:bodyPr>
            <a:normAutofit/>
          </a:bodyPr>
          <a:lstStyle/>
          <a:p>
            <a:r>
              <a:rPr lang="es-ES" sz="2800" b="1" dirty="0" smtClean="0">
                <a:latin typeface="Arial" panose="020B0604020202020204" pitchFamily="34" charset="0"/>
                <a:cs typeface="Arial" panose="020B0604020202020204" pitchFamily="34" charset="0"/>
              </a:rPr>
              <a:t>análisis de los residuos </a:t>
            </a:r>
            <a:endParaRPr lang="es-ES" sz="2800" b="1" dirty="0">
              <a:latin typeface="Arial" panose="020B0604020202020204" pitchFamily="34" charset="0"/>
              <a:cs typeface="Arial" panose="020B0604020202020204" pitchFamily="34" charset="0"/>
            </a:endParaRPr>
          </a:p>
        </p:txBody>
      </p:sp>
      <p:sp>
        <p:nvSpPr>
          <p:cNvPr id="3" name="2 Marcador de contenido"/>
          <p:cNvSpPr>
            <a:spLocks noGrp="1"/>
          </p:cNvSpPr>
          <p:nvPr>
            <p:ph sz="quarter" idx="1"/>
          </p:nvPr>
        </p:nvSpPr>
        <p:spPr>
          <a:xfrm>
            <a:off x="539552" y="1628800"/>
            <a:ext cx="7992888" cy="4873752"/>
          </a:xfrm>
        </p:spPr>
        <p:txBody>
          <a:bodyPr/>
          <a:lstStyle/>
          <a:p>
            <a:r>
              <a:rPr lang="es-ES" dirty="0" smtClean="0">
                <a:latin typeface="Arial" panose="020B0604020202020204" pitchFamily="34" charset="0"/>
                <a:cs typeface="Arial" panose="020B0604020202020204" pitchFamily="34" charset="0"/>
              </a:rPr>
              <a:t>Es básico para chequear si se verifican las hipótesis del modelo de regresión</a:t>
            </a:r>
          </a:p>
          <a:p>
            <a:r>
              <a:rPr lang="es-ES" dirty="0" smtClean="0">
                <a:latin typeface="Arial" panose="020B0604020202020204" pitchFamily="34" charset="0"/>
                <a:cs typeface="Arial" panose="020B0604020202020204" pitchFamily="34" charset="0"/>
              </a:rPr>
              <a:t>Un residuo “grande” indica que la observación está lejos del modelo estimado y, por tanto, la predicción de esta observación es mala. Las observaciones con residuos grandes se denominan observaciones atípicas o </a:t>
            </a:r>
            <a:r>
              <a:rPr lang="es-ES" dirty="0" smtClean="0">
                <a:latin typeface="Arial" panose="020B0604020202020204" pitchFamily="34" charset="0"/>
                <a:cs typeface="Arial" panose="020B0604020202020204" pitchFamily="34" charset="0"/>
              </a:rPr>
              <a:t>heterogéneas</a:t>
            </a:r>
            <a:endParaRPr lang="es-ES"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4873752"/>
          </a:xfrm>
        </p:spPr>
        <p:txBody>
          <a:bodyPr>
            <a:noAutofit/>
          </a:bodyPr>
          <a:lstStyle/>
          <a:p>
            <a:r>
              <a:rPr lang="es-ES" sz="1600" dirty="0" smtClean="0">
                <a:latin typeface="Arial" panose="020B0604020202020204" pitchFamily="34" charset="0"/>
                <a:cs typeface="Arial" panose="020B0604020202020204" pitchFamily="34" charset="0"/>
              </a:rPr>
              <a:t>El histograma de los residuos, que sirve para observar la existencia de normalidad, simetría y detectar observaciones atípicas. </a:t>
            </a:r>
          </a:p>
          <a:p>
            <a:r>
              <a:rPr lang="es-ES" sz="1600" dirty="0" smtClean="0">
                <a:latin typeface="Arial" panose="020B0604020202020204" pitchFamily="34" charset="0"/>
                <a:cs typeface="Arial" panose="020B0604020202020204" pitchFamily="34" charset="0"/>
              </a:rPr>
              <a:t>El gráfico probabilístico de normalidad (p-p y q -q) y el gráfico de simetría, que permite contrastar la normalidad (simetría) de la distribución de los residuos. </a:t>
            </a:r>
          </a:p>
          <a:p>
            <a:r>
              <a:rPr lang="es-ES" sz="1600" dirty="0" smtClean="0">
                <a:latin typeface="Arial" panose="020B0604020202020204" pitchFamily="34" charset="0"/>
                <a:cs typeface="Arial" panose="020B0604020202020204" pitchFamily="34" charset="0"/>
              </a:rPr>
              <a:t>El gráfico de residuos  frente a las predicciones , que permite detectar diferentes problemas: </a:t>
            </a:r>
            <a:r>
              <a:rPr lang="es-ES" sz="1600" dirty="0" err="1" smtClean="0">
                <a:latin typeface="Arial" panose="020B0604020202020204" pitchFamily="34" charset="0"/>
                <a:cs typeface="Arial" panose="020B0604020202020204" pitchFamily="34" charset="0"/>
              </a:rPr>
              <a:t>Heterocedasticidad</a:t>
            </a:r>
            <a:r>
              <a:rPr lang="es-ES" sz="1600" dirty="0" smtClean="0">
                <a:latin typeface="Arial" panose="020B0604020202020204" pitchFamily="34" charset="0"/>
                <a:cs typeface="Arial" panose="020B0604020202020204" pitchFamily="34" charset="0"/>
              </a:rPr>
              <a:t>, la varianza no es constante y se deben de transformar los datos (la variable Y ) o aplicar mínimos cuadrados ponderados. </a:t>
            </a:r>
          </a:p>
          <a:p>
            <a:r>
              <a:rPr lang="es-ES" sz="1600" dirty="0" smtClean="0">
                <a:latin typeface="Arial" panose="020B0604020202020204" pitchFamily="34" charset="0"/>
                <a:cs typeface="Arial" panose="020B0604020202020204" pitchFamily="34" charset="0"/>
              </a:rPr>
              <a:t>Error en el análisis, se ha realizado mal el ajuste y se verifica que los residuos negativos se corresponden con los valores pequeños </a:t>
            </a:r>
            <a:r>
              <a:rPr lang="es-ES" sz="1600" baseline="-25000" dirty="0" smtClean="0">
                <a:latin typeface="Arial" panose="020B0604020202020204" pitchFamily="34" charset="0"/>
                <a:cs typeface="Arial" panose="020B0604020202020204" pitchFamily="34" charset="0"/>
              </a:rPr>
              <a:t>i</a:t>
            </a:r>
            <a:r>
              <a:rPr lang="es-ES" sz="1600" dirty="0" smtClean="0">
                <a:latin typeface="Arial" panose="020B0604020202020204" pitchFamily="34" charset="0"/>
                <a:cs typeface="Arial" panose="020B0604020202020204" pitchFamily="34" charset="0"/>
              </a:rPr>
              <a:t> y los errores positivos se corresponden con los valores grandes de </a:t>
            </a:r>
            <a:r>
              <a:rPr lang="es-ES" sz="1600" baseline="-25000" dirty="0" smtClean="0">
                <a:latin typeface="Arial" panose="020B0604020202020204" pitchFamily="34" charset="0"/>
                <a:cs typeface="Arial" panose="020B0604020202020204" pitchFamily="34" charset="0"/>
              </a:rPr>
              <a:t>i</a:t>
            </a:r>
            <a:r>
              <a:rPr lang="es-ES" sz="1600" dirty="0" smtClean="0">
                <a:latin typeface="Arial" panose="020B0604020202020204" pitchFamily="34" charset="0"/>
                <a:cs typeface="Arial" panose="020B0604020202020204" pitchFamily="34" charset="0"/>
              </a:rPr>
              <a:t>, o al revés. </a:t>
            </a:r>
          </a:p>
          <a:p>
            <a:r>
              <a:rPr lang="es-ES" sz="1600" dirty="0" smtClean="0">
                <a:latin typeface="Arial" panose="020B0604020202020204" pitchFamily="34" charset="0"/>
                <a:cs typeface="Arial" panose="020B0604020202020204" pitchFamily="34" charset="0"/>
              </a:rPr>
              <a:t>El modelo es inadecuado por falta de linealidad y se deben de transformar los datos o introducir nuevas variables que pueden ser cuadrados de las existentes o productos de las mismas. O bien se deben introducir nuevas variables explicativas. </a:t>
            </a:r>
          </a:p>
          <a:p>
            <a:r>
              <a:rPr lang="es-ES" sz="1600" dirty="0" smtClean="0">
                <a:latin typeface="Arial" panose="020B0604020202020204" pitchFamily="34" charset="0"/>
                <a:cs typeface="Arial" panose="020B0604020202020204" pitchFamily="34" charset="0"/>
              </a:rPr>
              <a:t>Existencia de observaciones atípicas o puntos extremos. </a:t>
            </a:r>
          </a:p>
          <a:p>
            <a:r>
              <a:rPr lang="es-ES" sz="1600" dirty="0" smtClean="0">
                <a:latin typeface="Arial" panose="020B0604020202020204" pitchFamily="34" charset="0"/>
                <a:cs typeface="Arial" panose="020B0604020202020204" pitchFamily="34" charset="0"/>
              </a:rPr>
              <a:t>Tener en cuenta que se debe utilizar el gráfico de residuos   frente a las predicciones  en lugar del gráfico de residuos   frente a las observaciones  porque las variables e están </a:t>
            </a:r>
            <a:r>
              <a:rPr lang="es-ES" sz="1600" dirty="0" err="1" smtClean="0">
                <a:latin typeface="Arial" panose="020B0604020202020204" pitchFamily="34" charset="0"/>
                <a:cs typeface="Arial" panose="020B0604020202020204" pitchFamily="34" charset="0"/>
              </a:rPr>
              <a:t>correladas</a:t>
            </a:r>
            <a:r>
              <a:rPr lang="es-ES" sz="1600" dirty="0" smtClean="0">
                <a:latin typeface="Arial" panose="020B0604020202020204" pitchFamily="34" charset="0"/>
                <a:cs typeface="Arial" panose="020B0604020202020204" pitchFamily="34" charset="0"/>
              </a:rPr>
              <a:t>, mientras que las variables e no lo están.</a:t>
            </a:r>
          </a:p>
          <a:p>
            <a:endParaRPr lang="es-ES" sz="16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Título"/>
          <p:cNvSpPr>
            <a:spLocks noGrp="1"/>
          </p:cNvSpPr>
          <p:nvPr>
            <p:ph type="title"/>
          </p:nvPr>
        </p:nvSpPr>
        <p:spPr>
          <a:xfrm>
            <a:off x="1814522" y="476672"/>
            <a:ext cx="4614866" cy="594874"/>
          </a:xfrm>
        </p:spPr>
        <p:style>
          <a:lnRef idx="3">
            <a:schemeClr val="lt1"/>
          </a:lnRef>
          <a:fillRef idx="1">
            <a:schemeClr val="accent1"/>
          </a:fillRef>
          <a:effectRef idx="1">
            <a:schemeClr val="accent1"/>
          </a:effectRef>
          <a:fontRef idx="minor">
            <a:schemeClr val="lt1"/>
          </a:fontRef>
        </p:style>
        <p:txBody>
          <a:bodyPr>
            <a:normAutofit fontScale="90000"/>
          </a:bodyPr>
          <a:lstStyle/>
          <a:p>
            <a:pPr lvl="0" algn="ctr"/>
            <a:r>
              <a:rPr lang="es-ES" dirty="0" smtClean="0">
                <a:latin typeface="Arial" panose="020B0604020202020204" pitchFamily="34" charset="0"/>
                <a:cs typeface="Arial" panose="020B0604020202020204" pitchFamily="34" charset="0"/>
              </a:rPr>
              <a:t/>
            </a:r>
            <a:br>
              <a:rPr lang="es-ES" dirty="0" smtClean="0">
                <a:latin typeface="Arial" panose="020B0604020202020204" pitchFamily="34" charset="0"/>
                <a:cs typeface="Arial" panose="020B0604020202020204" pitchFamily="34" charset="0"/>
              </a:rPr>
            </a:br>
            <a:r>
              <a:rPr lang="es-ES" dirty="0" smtClean="0">
                <a:latin typeface="Arial" panose="020B0604020202020204" pitchFamily="34" charset="0"/>
                <a:cs typeface="Arial" panose="020B0604020202020204" pitchFamily="34" charset="0"/>
              </a:rPr>
              <a:t/>
            </a:r>
            <a:br>
              <a:rPr lang="es-ES" dirty="0" smtClean="0">
                <a:latin typeface="Arial" panose="020B0604020202020204" pitchFamily="34" charset="0"/>
                <a:cs typeface="Arial" panose="020B0604020202020204" pitchFamily="34" charset="0"/>
              </a:rPr>
            </a:br>
            <a:r>
              <a:rPr lang="es-ES" b="1" dirty="0" smtClean="0">
                <a:solidFill>
                  <a:schemeClr val="tx1"/>
                </a:solidFill>
                <a:latin typeface="Arial" panose="020B0604020202020204" pitchFamily="34" charset="0"/>
                <a:cs typeface="Arial" panose="020B0604020202020204" pitchFamily="34" charset="0"/>
              </a:rPr>
              <a:t>BIBLIOGRAFÍA</a:t>
            </a:r>
            <a:endParaRPr lang="es-ES" sz="3100" b="1" dirty="0">
              <a:solidFill>
                <a:schemeClr val="tx1"/>
              </a:solidFill>
              <a:latin typeface="Arial" panose="020B0604020202020204" pitchFamily="34" charset="0"/>
              <a:cs typeface="Arial" panose="020B0604020202020204" pitchFamily="34" charset="0"/>
            </a:endParaRPr>
          </a:p>
        </p:txBody>
      </p:sp>
      <p:sp>
        <p:nvSpPr>
          <p:cNvPr id="4" name="3 CuadroTexto"/>
          <p:cNvSpPr txBox="1"/>
          <p:nvPr/>
        </p:nvSpPr>
        <p:spPr>
          <a:xfrm>
            <a:off x="642910" y="1428736"/>
            <a:ext cx="7572428" cy="3016210"/>
          </a:xfrm>
          <a:prstGeom prst="rect">
            <a:avLst/>
          </a:prstGeom>
          <a:noFill/>
        </p:spPr>
        <p:txBody>
          <a:bodyPr wrap="square" rtlCol="0">
            <a:spAutoFit/>
          </a:bodyPr>
          <a:lstStyle/>
          <a:p>
            <a:pPr>
              <a:lnSpc>
                <a:spcPct val="150000"/>
              </a:lnSpc>
              <a:spcBef>
                <a:spcPts val="600"/>
              </a:spcBef>
              <a:spcAft>
                <a:spcPts val="600"/>
              </a:spcAft>
              <a:buSzPct val="85000"/>
              <a:buFont typeface="Wingdings" pitchFamily="2" charset="2"/>
              <a:buChar char="q"/>
            </a:pPr>
            <a:r>
              <a:rPr lang="es-ES" sz="2400" dirty="0" smtClean="0">
                <a:latin typeface="Arial" panose="020B0604020202020204" pitchFamily="34" charset="0"/>
                <a:cs typeface="Arial" panose="020B0604020202020204" pitchFamily="34" charset="0"/>
              </a:rPr>
              <a:t> Deben aparecer las citas bibliográficas correspondientes a la metodología estadística utilizada.</a:t>
            </a:r>
          </a:p>
          <a:p>
            <a:pPr>
              <a:lnSpc>
                <a:spcPct val="150000"/>
              </a:lnSpc>
              <a:spcBef>
                <a:spcPts val="600"/>
              </a:spcBef>
              <a:spcAft>
                <a:spcPts val="600"/>
              </a:spcAft>
              <a:buSzPct val="85000"/>
              <a:buFont typeface="Wingdings" pitchFamily="2" charset="2"/>
              <a:buChar char="q"/>
            </a:pPr>
            <a:r>
              <a:rPr lang="es-ES" sz="2400" dirty="0" smtClean="0">
                <a:latin typeface="Arial" panose="020B0604020202020204" pitchFamily="34" charset="0"/>
                <a:cs typeface="Arial" panose="020B0604020202020204" pitchFamily="34" charset="0"/>
              </a:rPr>
              <a:t> Bibliografía del software estadístico utilizado en el procesamiento de la información</a:t>
            </a:r>
            <a:endParaRPr lang="es-ES" sz="2400" dirty="0">
              <a:latin typeface="Arial" panose="020B0604020202020204" pitchFamily="34" charset="0"/>
              <a:cs typeface="Arial" panose="020B0604020202020204" pitchFamily="34" charset="0"/>
            </a:endParaRPr>
          </a:p>
        </p:txBody>
      </p:sp>
      <p:sp>
        <p:nvSpPr>
          <p:cNvPr id="7169" name="Rectangle 1"/>
          <p:cNvSpPr>
            <a:spLocks noChangeArrowheads="1"/>
          </p:cNvSpPr>
          <p:nvPr/>
        </p:nvSpPr>
        <p:spPr bwMode="auto">
          <a:xfrm>
            <a:off x="928662" y="6000768"/>
            <a:ext cx="6910867" cy="64633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s-ES" b="1" dirty="0" smtClean="0">
                <a:solidFill>
                  <a:srgbClr val="0066FF"/>
                </a:solidFill>
                <a:latin typeface="Verdana" pitchFamily="34" charset="0"/>
                <a:ea typeface="Times New Roman" pitchFamily="18" charset="0"/>
                <a:cs typeface="Times New Roman" pitchFamily="18" charset="0"/>
              </a:rPr>
              <a:t>COPIAR A LOS INTERESADOS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s-ES" sz="1800" b="1" i="0" u="none" strike="noStrike" cap="none" normalizeH="0" baseline="0" dirty="0" smtClean="0">
                <a:ln>
                  <a:noFill/>
                </a:ln>
                <a:solidFill>
                  <a:srgbClr val="0066FF"/>
                </a:solidFill>
                <a:effectLst/>
                <a:latin typeface="Verdana" pitchFamily="34" charset="0"/>
                <a:ea typeface="Times New Roman" pitchFamily="18" charset="0"/>
                <a:cs typeface="Times New Roman" pitchFamily="18" charset="0"/>
              </a:rPr>
              <a:t>Información Estadística en los Artículos Científicos</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318448" cy="2517430"/>
          </a:xfrm>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oAutofit/>
          </a:bodyPr>
          <a:lstStyle/>
          <a:p>
            <a:r>
              <a:rPr lang="es-ES" sz="3200" dirty="0" smtClean="0">
                <a:solidFill>
                  <a:schemeClr val="tx1"/>
                </a:solidFill>
                <a:latin typeface="Arial" panose="020B0604020202020204" pitchFamily="34" charset="0"/>
                <a:cs typeface="Arial" panose="020B0604020202020204" pitchFamily="34" charset="0"/>
              </a:rPr>
              <a:t>Errores más frecuentes detectados en el arbitraje de artículos científicos, relacionados con la metodología estadística</a:t>
            </a:r>
            <a:endParaRPr lang="es-ES" sz="3200" dirty="0">
              <a:solidFill>
                <a:schemeClr val="tx1"/>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4757742" cy="654032"/>
          </a:xfrm>
        </p:spPr>
        <p:style>
          <a:lnRef idx="1">
            <a:schemeClr val="dk1"/>
          </a:lnRef>
          <a:fillRef idx="2">
            <a:schemeClr val="dk1"/>
          </a:fillRef>
          <a:effectRef idx="1">
            <a:schemeClr val="dk1"/>
          </a:effectRef>
          <a:fontRef idx="minor">
            <a:schemeClr val="dk1"/>
          </a:fontRef>
        </p:style>
        <p:txBody>
          <a:bodyPr>
            <a:normAutofit/>
          </a:bodyPr>
          <a:lstStyle/>
          <a:p>
            <a:r>
              <a:rPr lang="es-ES" sz="2800" b="1" dirty="0" smtClean="0">
                <a:solidFill>
                  <a:schemeClr val="tx1"/>
                </a:solidFill>
                <a:latin typeface="Arial" panose="020B0604020202020204" pitchFamily="34" charset="0"/>
                <a:cs typeface="Arial" panose="020B0604020202020204" pitchFamily="34" charset="0"/>
              </a:rPr>
              <a:t>Materiales y métodos</a:t>
            </a:r>
            <a:endParaRPr lang="es-ES" sz="2800" b="1" dirty="0">
              <a:solidFill>
                <a:schemeClr val="tx1"/>
              </a:solidFill>
              <a:latin typeface="Arial" panose="020B0604020202020204" pitchFamily="34" charset="0"/>
              <a:cs typeface="Arial" panose="020B0604020202020204" pitchFamily="34" charset="0"/>
            </a:endParaRPr>
          </a:p>
        </p:txBody>
      </p:sp>
      <p:sp>
        <p:nvSpPr>
          <p:cNvPr id="3" name="2 Marcador de contenido"/>
          <p:cNvSpPr>
            <a:spLocks noGrp="1"/>
          </p:cNvSpPr>
          <p:nvPr>
            <p:ph sz="quarter" idx="1"/>
          </p:nvPr>
        </p:nvSpPr>
        <p:spPr>
          <a:xfrm>
            <a:off x="428596" y="1241806"/>
            <a:ext cx="8258204" cy="5643578"/>
          </a:xfrm>
        </p:spPr>
        <p:txBody>
          <a:bodyPr>
            <a:noAutofit/>
          </a:bodyPr>
          <a:lstStyle/>
          <a:p>
            <a:r>
              <a:rPr lang="es-ES" dirty="0" smtClean="0">
                <a:latin typeface="Arial" panose="020B0604020202020204" pitchFamily="34" charset="0"/>
                <a:cs typeface="Arial" panose="020B0604020202020204" pitchFamily="34" charset="0"/>
              </a:rPr>
              <a:t>Descripción incorrecta del diseño experimental</a:t>
            </a:r>
          </a:p>
          <a:p>
            <a:r>
              <a:rPr lang="es-ES" dirty="0" smtClean="0">
                <a:latin typeface="Arial" panose="020B0604020202020204" pitchFamily="34" charset="0"/>
                <a:cs typeface="Arial" panose="020B0604020202020204" pitchFamily="34" charset="0"/>
              </a:rPr>
              <a:t>No se refiere el tamaño de muestra, ni la unidad experimental utilizada. </a:t>
            </a:r>
          </a:p>
          <a:p>
            <a:r>
              <a:rPr lang="es-ES" dirty="0" smtClean="0">
                <a:latin typeface="Arial" panose="020B0604020202020204" pitchFamily="34" charset="0"/>
                <a:cs typeface="Arial" panose="020B0604020202020204" pitchFamily="34" charset="0"/>
              </a:rPr>
              <a:t>No aparecen especificadas ni la transformación, ni prueba de comparación múltiple de medias </a:t>
            </a:r>
          </a:p>
          <a:p>
            <a:r>
              <a:rPr lang="es-ES" dirty="0" smtClean="0">
                <a:latin typeface="Arial" panose="020B0604020202020204" pitchFamily="34" charset="0"/>
                <a:cs typeface="Arial" panose="020B0604020202020204" pitchFamily="34" charset="0"/>
              </a:rPr>
              <a:t>No refieren análisis estadístico </a:t>
            </a:r>
          </a:p>
          <a:p>
            <a:r>
              <a:rPr lang="es-ES" dirty="0" smtClean="0">
                <a:latin typeface="Arial" panose="020B0604020202020204" pitchFamily="34" charset="0"/>
                <a:cs typeface="Arial" panose="020B0604020202020204" pitchFamily="34" charset="0"/>
              </a:rPr>
              <a:t>Sólo hace referencia al método de muestreo usado </a:t>
            </a:r>
          </a:p>
          <a:p>
            <a:r>
              <a:rPr lang="es-ES" dirty="0" smtClean="0">
                <a:latin typeface="Arial" panose="020B0604020202020204" pitchFamily="34" charset="0"/>
                <a:cs typeface="Arial" panose="020B0604020202020204" pitchFamily="34" charset="0"/>
              </a:rPr>
              <a:t>Inapropiada descripción de métodos estadísticos complejos </a:t>
            </a:r>
          </a:p>
          <a:p>
            <a:r>
              <a:rPr lang="es-ES" dirty="0" smtClean="0">
                <a:latin typeface="Arial" panose="020B0604020202020204" pitchFamily="34" charset="0"/>
                <a:cs typeface="Arial" panose="020B0604020202020204" pitchFamily="34" charset="0"/>
              </a:rPr>
              <a:t>No se especifica el paquete estadístico usado para el procesamiento de la información</a:t>
            </a:r>
            <a:endParaRPr lang="es-ES"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1571604" y="560390"/>
            <a:ext cx="5500726" cy="654032"/>
          </a:xfrm>
          <a:prstGeom prst="rect">
            <a:avLst/>
          </a:prstGeom>
        </p:spPr>
        <p:style>
          <a:lnRef idx="1">
            <a:schemeClr val="dk1"/>
          </a:lnRef>
          <a:fillRef idx="2">
            <a:schemeClr val="dk1"/>
          </a:fillRef>
          <a:effectRef idx="1">
            <a:schemeClr val="dk1"/>
          </a:effectRef>
          <a:fontRef idx="minor">
            <a:schemeClr val="dk1"/>
          </a:fontRef>
        </p:style>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s-ES" sz="3000" b="1" i="0" u="none" strike="noStrike" kern="1200" cap="small"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Resultados y discusión</a:t>
            </a:r>
            <a:endParaRPr kumimoji="0" lang="es-ES" sz="3000" b="1" i="0" u="none" strike="noStrike" kern="1200" cap="small" spc="0" normalizeH="0" baseline="0" noProof="0" dirty="0">
              <a:ln>
                <a:noFill/>
              </a:ln>
              <a:solidFill>
                <a:schemeClr val="tx1"/>
              </a:solidFill>
              <a:effectLst/>
              <a:uLnTx/>
              <a:uFillTx/>
              <a:latin typeface="Arial" panose="020B0604020202020204" pitchFamily="34" charset="0"/>
              <a:cs typeface="Arial" panose="020B0604020202020204" pitchFamily="34" charset="0"/>
            </a:endParaRPr>
          </a:p>
        </p:txBody>
      </p:sp>
      <p:sp>
        <p:nvSpPr>
          <p:cNvPr id="4" name="3 CuadroTexto"/>
          <p:cNvSpPr txBox="1"/>
          <p:nvPr/>
        </p:nvSpPr>
        <p:spPr>
          <a:xfrm>
            <a:off x="357158" y="1750063"/>
            <a:ext cx="8358245" cy="4524315"/>
          </a:xfrm>
          <a:prstGeom prst="rect">
            <a:avLst/>
          </a:prstGeom>
          <a:noFill/>
        </p:spPr>
        <p:txBody>
          <a:bodyPr wrap="square" rtlCol="0">
            <a:spAutoFit/>
          </a:bodyPr>
          <a:lstStyle/>
          <a:p>
            <a:pPr>
              <a:spcBef>
                <a:spcPts val="600"/>
              </a:spcBef>
              <a:spcAft>
                <a:spcPts val="600"/>
              </a:spcAft>
              <a:buSzPct val="85000"/>
              <a:buFont typeface="Wingdings" pitchFamily="2" charset="2"/>
              <a:buChar char="q"/>
            </a:pPr>
            <a:r>
              <a:rPr lang="es-ES" sz="2800" dirty="0" smtClean="0">
                <a:latin typeface="Arial" panose="020B0604020202020204" pitchFamily="34" charset="0"/>
                <a:cs typeface="Arial" panose="020B0604020202020204" pitchFamily="34" charset="0"/>
              </a:rPr>
              <a:t>  </a:t>
            </a:r>
            <a:r>
              <a:rPr lang="es-ES" sz="2400" dirty="0" smtClean="0">
                <a:latin typeface="Arial" panose="020B0604020202020204" pitchFamily="34" charset="0"/>
                <a:cs typeface="Arial" panose="020B0604020202020204" pitchFamily="34" charset="0"/>
              </a:rPr>
              <a:t>En las tablas se informan solamente las medias de los tratamientos, sin reportar el correspondiente error estándar .</a:t>
            </a:r>
          </a:p>
          <a:p>
            <a:pPr>
              <a:spcBef>
                <a:spcPts val="600"/>
              </a:spcBef>
              <a:spcAft>
                <a:spcPts val="600"/>
              </a:spcAft>
              <a:buSzPct val="85000"/>
              <a:buFont typeface="Wingdings" pitchFamily="2" charset="2"/>
              <a:buChar char="q"/>
            </a:pPr>
            <a:r>
              <a:rPr lang="es-ES" sz="2400" dirty="0" smtClean="0">
                <a:latin typeface="Arial" panose="020B0604020202020204" pitchFamily="34" charset="0"/>
                <a:cs typeface="Arial" panose="020B0604020202020204" pitchFamily="34" charset="0"/>
              </a:rPr>
              <a:t> Existe confusión en el uso de los estadígrafos de dispersión (desviación estándar vs error estándar).</a:t>
            </a:r>
          </a:p>
          <a:p>
            <a:pPr>
              <a:spcBef>
                <a:spcPts val="600"/>
              </a:spcBef>
              <a:spcAft>
                <a:spcPts val="600"/>
              </a:spcAft>
              <a:buSzPct val="85000"/>
              <a:buFont typeface="Wingdings" pitchFamily="2" charset="2"/>
              <a:buChar char="q"/>
            </a:pPr>
            <a:r>
              <a:rPr lang="es-ES" sz="2400" dirty="0" smtClean="0">
                <a:latin typeface="Arial" panose="020B0604020202020204" pitchFamily="34" charset="0"/>
                <a:cs typeface="Arial" panose="020B0604020202020204" pitchFamily="34" charset="0"/>
              </a:rPr>
              <a:t> Cuando se diseñan experimentos con más de un factor,  no se informa sobre el resultado de la interacción de dichos factores y solo se reportan los resultados de los factores principales.</a:t>
            </a:r>
          </a:p>
          <a:p>
            <a:pPr>
              <a:spcBef>
                <a:spcPts val="600"/>
              </a:spcBef>
              <a:spcAft>
                <a:spcPts val="600"/>
              </a:spcAft>
              <a:buSzPct val="85000"/>
            </a:pPr>
            <a:endParaRPr lang="es-ES" sz="2400" dirty="0" smtClean="0">
              <a:latin typeface="Arial" panose="020B0604020202020204" pitchFamily="34" charset="0"/>
              <a:cs typeface="Arial" panose="020B0604020202020204" pitchFamily="34" charset="0"/>
            </a:endParaRPr>
          </a:p>
          <a:p>
            <a:pPr>
              <a:spcBef>
                <a:spcPts val="600"/>
              </a:spcBef>
              <a:spcAft>
                <a:spcPts val="600"/>
              </a:spcAft>
              <a:buFont typeface="Wingdings" pitchFamily="2" charset="2"/>
              <a:buChar char="q"/>
            </a:pPr>
            <a:endParaRPr lang="es-ES" sz="2800" dirty="0" smtClean="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500034" y="813603"/>
            <a:ext cx="8286808" cy="5401479"/>
          </a:xfrm>
          <a:prstGeom prst="rect">
            <a:avLst/>
          </a:prstGeom>
        </p:spPr>
        <p:txBody>
          <a:bodyPr wrap="square">
            <a:spAutoFit/>
          </a:bodyPr>
          <a:lstStyle/>
          <a:p>
            <a:pPr>
              <a:spcBef>
                <a:spcPts val="600"/>
              </a:spcBef>
              <a:spcAft>
                <a:spcPts val="600"/>
              </a:spcAft>
              <a:buSzPct val="85000"/>
              <a:buFont typeface="Wingdings" pitchFamily="2" charset="2"/>
              <a:buChar char="q"/>
            </a:pPr>
            <a:r>
              <a:rPr lang="es-ES" sz="2800" dirty="0" smtClean="0">
                <a:latin typeface="Arial" panose="020B0604020202020204" pitchFamily="34" charset="0"/>
                <a:cs typeface="Arial" panose="020B0604020202020204" pitchFamily="34" charset="0"/>
              </a:rPr>
              <a:t> </a:t>
            </a:r>
            <a:r>
              <a:rPr lang="es-ES" sz="2400" dirty="0" smtClean="0">
                <a:latin typeface="Arial" panose="020B0604020202020204" pitchFamily="34" charset="0"/>
                <a:cs typeface="Arial" panose="020B0604020202020204" pitchFamily="34" charset="0"/>
              </a:rPr>
              <a:t>Comparaciones de más de dos medias a través de la prueba T-</a:t>
            </a:r>
            <a:r>
              <a:rPr lang="es-ES" sz="2400" dirty="0" err="1" smtClean="0">
                <a:latin typeface="Arial" panose="020B0604020202020204" pitchFamily="34" charset="0"/>
                <a:cs typeface="Arial" panose="020B0604020202020204" pitchFamily="34" charset="0"/>
              </a:rPr>
              <a:t>Student</a:t>
            </a:r>
            <a:r>
              <a:rPr lang="es-ES" sz="2400" dirty="0" smtClean="0">
                <a:latin typeface="Arial" panose="020B0604020202020204" pitchFamily="34" charset="0"/>
                <a:cs typeface="Arial" panose="020B0604020202020204" pitchFamily="34" charset="0"/>
              </a:rPr>
              <a:t> .</a:t>
            </a:r>
          </a:p>
          <a:p>
            <a:pPr>
              <a:spcBef>
                <a:spcPts val="600"/>
              </a:spcBef>
              <a:spcAft>
                <a:spcPts val="600"/>
              </a:spcAft>
              <a:buSzPct val="85000"/>
              <a:buFont typeface="Wingdings" pitchFamily="2" charset="2"/>
              <a:buChar char="q"/>
            </a:pPr>
            <a:r>
              <a:rPr lang="es-ES" sz="2400" dirty="0" smtClean="0">
                <a:latin typeface="Arial" panose="020B0604020202020204" pitchFamily="34" charset="0"/>
                <a:cs typeface="Arial" panose="020B0604020202020204" pitchFamily="34" charset="0"/>
              </a:rPr>
              <a:t> Resultados incompletos de la aplicación del análisis de regresión.</a:t>
            </a:r>
          </a:p>
          <a:p>
            <a:pPr>
              <a:spcBef>
                <a:spcPts val="600"/>
              </a:spcBef>
              <a:spcAft>
                <a:spcPts val="600"/>
              </a:spcAft>
              <a:buSzPct val="85000"/>
              <a:buFont typeface="Wingdings" pitchFamily="2" charset="2"/>
              <a:buChar char="q"/>
            </a:pPr>
            <a:r>
              <a:rPr lang="es-ES" sz="2400" dirty="0" smtClean="0">
                <a:latin typeface="Arial" panose="020B0604020202020204" pitchFamily="34" charset="0"/>
                <a:cs typeface="Arial" panose="020B0604020202020204" pitchFamily="34" charset="0"/>
              </a:rPr>
              <a:t> Aplicaciones de la modelación matemática, no se presentan todos los criterios estadísticos  de bondad de ajuste necesarios.</a:t>
            </a:r>
          </a:p>
          <a:p>
            <a:pPr>
              <a:spcBef>
                <a:spcPts val="600"/>
              </a:spcBef>
              <a:spcAft>
                <a:spcPts val="600"/>
              </a:spcAft>
              <a:buSzPct val="85000"/>
              <a:buFont typeface="Wingdings" pitchFamily="2" charset="2"/>
              <a:buChar char="q"/>
            </a:pPr>
            <a:r>
              <a:rPr lang="es-ES" sz="2400" dirty="0" smtClean="0">
                <a:latin typeface="Arial" panose="020B0604020202020204" pitchFamily="34" charset="0"/>
                <a:cs typeface="Arial" panose="020B0604020202020204" pitchFamily="34" charset="0"/>
              </a:rPr>
              <a:t> Interpretación incorrecta de la aplicación de métodos estadísticos complejos.</a:t>
            </a:r>
          </a:p>
          <a:p>
            <a:pPr>
              <a:spcBef>
                <a:spcPts val="600"/>
              </a:spcBef>
              <a:spcAft>
                <a:spcPts val="600"/>
              </a:spcAft>
              <a:buSzPct val="85000"/>
              <a:buFont typeface="Wingdings" pitchFamily="2" charset="2"/>
              <a:buChar char="q"/>
            </a:pPr>
            <a:r>
              <a:rPr lang="es-ES" sz="2400" dirty="0" smtClean="0">
                <a:latin typeface="Arial" panose="020B0604020202020204" pitchFamily="34" charset="0"/>
                <a:cs typeface="Arial" panose="020B0604020202020204" pitchFamily="34" charset="0"/>
              </a:rPr>
              <a:t> Poca uso de los métodos estadísticos más novedosos. </a:t>
            </a:r>
          </a:p>
          <a:p>
            <a:pPr>
              <a:buFont typeface="Wingdings" pitchFamily="2" charset="2"/>
              <a:buChar char="q"/>
            </a:pPr>
            <a:endParaRPr lang="es-ES" sz="2800" dirty="0" smtClean="0">
              <a:latin typeface="Arial" panose="020B0604020202020204" pitchFamily="34" charset="0"/>
              <a:cs typeface="Arial" panose="020B0604020202020204" pitchFamily="34" charset="0"/>
            </a:endParaRPr>
          </a:p>
          <a:p>
            <a:pPr>
              <a:buFont typeface="Wingdings" pitchFamily="2" charset="2"/>
              <a:buChar char="q"/>
            </a:pPr>
            <a:endParaRPr lang="es-ES" sz="2800" dirty="0" smtClean="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428860" y="71414"/>
            <a:ext cx="3186106" cy="621282"/>
          </a:xfrm>
          <a:solidFill>
            <a:schemeClr val="accent1">
              <a:lumMod val="60000"/>
              <a:lumOff val="40000"/>
            </a:schemeClr>
          </a:solidFill>
        </p:spPr>
        <p:style>
          <a:lnRef idx="1">
            <a:schemeClr val="accent1"/>
          </a:lnRef>
          <a:fillRef idx="3">
            <a:schemeClr val="accent1"/>
          </a:fillRef>
          <a:effectRef idx="2">
            <a:schemeClr val="accent1"/>
          </a:effectRef>
          <a:fontRef idx="minor">
            <a:schemeClr val="lt1"/>
          </a:fontRef>
        </p:style>
        <p:txBody>
          <a:bodyPr>
            <a:normAutofit/>
          </a:bodyPr>
          <a:lstStyle/>
          <a:p>
            <a:pPr algn="ctr"/>
            <a:r>
              <a:rPr lang="es-ES" sz="2800" b="1" dirty="0" smtClean="0">
                <a:solidFill>
                  <a:schemeClr val="tx1"/>
                </a:solidFill>
                <a:latin typeface="Arial" panose="020B0604020202020204" pitchFamily="34" charset="0"/>
                <a:cs typeface="Arial" panose="020B0604020202020204" pitchFamily="34" charset="0"/>
              </a:rPr>
              <a:t>Conclusiones</a:t>
            </a:r>
            <a:endParaRPr lang="es-ES" sz="2800" b="1" dirty="0">
              <a:solidFill>
                <a:schemeClr val="tx1"/>
              </a:solidFill>
              <a:latin typeface="Arial" panose="020B0604020202020204" pitchFamily="34" charset="0"/>
              <a:cs typeface="Arial" panose="020B0604020202020204" pitchFamily="34" charset="0"/>
            </a:endParaRPr>
          </a:p>
        </p:txBody>
      </p:sp>
      <p:sp>
        <p:nvSpPr>
          <p:cNvPr id="3" name="2 Marcador de contenido"/>
          <p:cNvSpPr>
            <a:spLocks noGrp="1"/>
          </p:cNvSpPr>
          <p:nvPr>
            <p:ph sz="quarter" idx="1"/>
          </p:nvPr>
        </p:nvSpPr>
        <p:spPr>
          <a:xfrm>
            <a:off x="357158" y="857232"/>
            <a:ext cx="8286808" cy="6000768"/>
          </a:xfrm>
        </p:spPr>
        <p:txBody>
          <a:bodyPr>
            <a:noAutofit/>
          </a:bodyPr>
          <a:lstStyle/>
          <a:p>
            <a:r>
              <a:rPr lang="es-ES" dirty="0" smtClean="0">
                <a:latin typeface="Arial" panose="020B0604020202020204" pitchFamily="34" charset="0"/>
                <a:cs typeface="Arial" panose="020B0604020202020204" pitchFamily="34" charset="0"/>
              </a:rPr>
              <a:t>Incrementar el nivel de conocimiento de los investigadores y docentes en las metodologías estadísticas. </a:t>
            </a:r>
          </a:p>
          <a:p>
            <a:r>
              <a:rPr lang="es-ES" dirty="0" smtClean="0">
                <a:latin typeface="Arial" panose="020B0604020202020204" pitchFamily="34" charset="0"/>
                <a:cs typeface="Arial" panose="020B0604020202020204" pitchFamily="34" charset="0"/>
              </a:rPr>
              <a:t>Incorporar en los consejos editoriales  especialistas en estadística, que  ayuden a resolver las deficiencias en este sentido.</a:t>
            </a:r>
          </a:p>
          <a:p>
            <a:r>
              <a:rPr lang="es-ES" dirty="0" smtClean="0">
                <a:latin typeface="Arial" panose="020B0604020202020204" pitchFamily="34" charset="0"/>
                <a:cs typeface="Arial" panose="020B0604020202020204" pitchFamily="34" charset="0"/>
              </a:rPr>
              <a:t> Incluir en las normas editoriales instrucciones relacionadas con los aspectos estadísticos.</a:t>
            </a:r>
          </a:p>
          <a:p>
            <a:r>
              <a:rPr lang="es-ES" dirty="0" smtClean="0">
                <a:latin typeface="Arial" panose="020B0604020202020204" pitchFamily="34" charset="0"/>
                <a:cs typeface="Arial" panose="020B0604020202020204" pitchFamily="34" charset="0"/>
              </a:rPr>
              <a:t>Promover grupos y foros de discusión sobre estos temas.</a:t>
            </a:r>
          </a:p>
          <a:p>
            <a:r>
              <a:rPr lang="es-ES" dirty="0" smtClean="0">
                <a:latin typeface="Arial" panose="020B0604020202020204" pitchFamily="34" charset="0"/>
                <a:cs typeface="Arial" panose="020B0604020202020204" pitchFamily="34" charset="0"/>
              </a:rPr>
              <a:t>Utilizar las Tecnologías de Información y Comunicación (TIC) para integrar estos esfuerzos </a:t>
            </a:r>
          </a:p>
          <a:p>
            <a:pPr marL="273050" indent="-6350">
              <a:buNone/>
            </a:pPr>
            <a:r>
              <a:rPr lang="es-ES" dirty="0" smtClean="0">
                <a:latin typeface="Arial" panose="020B0604020202020204" pitchFamily="34" charset="0"/>
                <a:cs typeface="Arial" panose="020B0604020202020204" pitchFamily="34" charset="0"/>
              </a:rPr>
              <a:t>y poder alcanzar la calidad de las revistas agropecuarias en la región.</a:t>
            </a:r>
            <a:endParaRPr lang="es-ES"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143108" y="1916832"/>
            <a:ext cx="6172200" cy="940664"/>
          </a:xfrm>
          <a:solidFill>
            <a:schemeClr val="accent1">
              <a:lumMod val="60000"/>
              <a:lumOff val="40000"/>
            </a:schemeClr>
          </a:solidFill>
          <a:scene3d>
            <a:camera prst="orthographicFront"/>
            <a:lightRig rig="threePt" dir="t"/>
          </a:scene3d>
          <a:sp3d>
            <a:bevelT w="152400" h="50800" prst="softRound"/>
          </a:sp3d>
        </p:spPr>
        <p:txBody>
          <a:bodyPr>
            <a:normAutofit/>
          </a:bodyPr>
          <a:lstStyle/>
          <a:p>
            <a:pPr algn="ctr"/>
            <a:r>
              <a:rPr lang="es-ES" sz="4400" dirty="0" smtClean="0">
                <a:solidFill>
                  <a:schemeClr val="tx1"/>
                </a:solidFill>
                <a:latin typeface="Arial" panose="020B0604020202020204" pitchFamily="34" charset="0"/>
                <a:cs typeface="Arial" panose="020B0604020202020204" pitchFamily="34" charset="0"/>
              </a:rPr>
              <a:t>Muchas gracias</a:t>
            </a:r>
            <a:endParaRPr lang="es-ES" sz="4400" dirty="0">
              <a:solidFill>
                <a:schemeClr val="tx1"/>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1184</TotalTime>
  <Words>2283</Words>
  <Application>Microsoft Office PowerPoint</Application>
  <PresentationFormat>Presentación en pantalla (4:3)</PresentationFormat>
  <Paragraphs>200</Paragraphs>
  <Slides>30</Slides>
  <Notes>1</Notes>
  <HiddenSlides>0</HiddenSlides>
  <MMClips>0</MMClips>
  <ScaleCrop>false</ScaleCrop>
  <HeadingPairs>
    <vt:vector size="8" baseType="variant">
      <vt:variant>
        <vt:lpstr>Fuentes usadas</vt:lpstr>
      </vt:variant>
      <vt:variant>
        <vt:i4>9</vt:i4>
      </vt:variant>
      <vt:variant>
        <vt:lpstr>Tema</vt:lpstr>
      </vt:variant>
      <vt:variant>
        <vt:i4>1</vt:i4>
      </vt:variant>
      <vt:variant>
        <vt:lpstr>Servidores OLE incrustados</vt:lpstr>
      </vt:variant>
      <vt:variant>
        <vt:i4>1</vt:i4>
      </vt:variant>
      <vt:variant>
        <vt:lpstr>Títulos de diapositiva</vt:lpstr>
      </vt:variant>
      <vt:variant>
        <vt:i4>30</vt:i4>
      </vt:variant>
    </vt:vector>
  </HeadingPairs>
  <TitlesOfParts>
    <vt:vector size="41" baseType="lpstr">
      <vt:lpstr>Arial</vt:lpstr>
      <vt:lpstr>Calibri</vt:lpstr>
      <vt:lpstr>Century Schoolbook</vt:lpstr>
      <vt:lpstr>Comic Sans MS</vt:lpstr>
      <vt:lpstr>Symbol</vt:lpstr>
      <vt:lpstr>Times New Roman</vt:lpstr>
      <vt:lpstr>Verdana</vt:lpstr>
      <vt:lpstr>Wingdings</vt:lpstr>
      <vt:lpstr>Wingdings 2</vt:lpstr>
      <vt:lpstr>Mirador</vt:lpstr>
      <vt:lpstr>Galería de imágenes de Microsoft</vt:lpstr>
      <vt:lpstr>Uso de la Estadística, como instrumento para lograr la calidad de las publicaciones científicas en la esfera agropecuarias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Partes fundamentales que componen un articulo científicos </vt:lpstr>
      <vt:lpstr>Presentación de PowerPoint</vt:lpstr>
      <vt:lpstr>  materiales y métodos</vt:lpstr>
      <vt:lpstr>Ejemplo</vt:lpstr>
      <vt:lpstr>Presentación de PowerPoint</vt:lpstr>
      <vt:lpstr>Ejemplo</vt:lpstr>
      <vt:lpstr>Presentación de PowerPoint</vt:lpstr>
      <vt:lpstr>Presentación de PowerPoint</vt:lpstr>
      <vt:lpstr>  Resultados y Discusión</vt:lpstr>
      <vt:lpstr>Presentación de PowerPoint</vt:lpstr>
      <vt:lpstr>Presentación de PowerPoint</vt:lpstr>
      <vt:lpstr>Presentación de PowerPoint</vt:lpstr>
      <vt:lpstr>Presentación de PowerPoint</vt:lpstr>
      <vt:lpstr>análisis de los residuos </vt:lpstr>
      <vt:lpstr>Presentación de PowerPoint</vt:lpstr>
      <vt:lpstr>  BIBLIOGRAFÍA</vt:lpstr>
      <vt:lpstr>Errores más frecuentes detectados en el arbitraje de artículos científicos, relacionados con la metodología estadística</vt:lpstr>
      <vt:lpstr>Materiales y métodos</vt:lpstr>
      <vt:lpstr>Presentación de PowerPoint</vt:lpstr>
      <vt:lpstr>Presentación de PowerPoint</vt:lpstr>
      <vt:lpstr>Conclusiones</vt:lpstr>
      <vt:lpstr>Muchas gracias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Uso de la Estadística, como instrumento para lograr la calidad de las publicaciones científicas en la esfera agropecuarias.</dc:title>
  <dc:creator>Verena</dc:creator>
  <cp:lastModifiedBy>magalis</cp:lastModifiedBy>
  <cp:revision>122</cp:revision>
  <dcterms:created xsi:type="dcterms:W3CDTF">2011-11-13T21:56:46Z</dcterms:created>
  <dcterms:modified xsi:type="dcterms:W3CDTF">2015-10-21T19:05:58Z</dcterms:modified>
</cp:coreProperties>
</file>