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508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696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0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7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2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0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2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7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8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11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5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8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5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80AC3-A3A5-43B0-9689-D64658A09FA5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2C793-C9B7-4CCB-BB6C-917B3AB1096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1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162699" y="5373673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Como consecuencia del cambio climático</a:t>
            </a:r>
            <a:endParaRPr lang="en-US" sz="1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194663" y="6026328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Cultivo del Tomate</a:t>
            </a:r>
          </a:p>
          <a:p>
            <a:pPr algn="ctr"/>
            <a:r>
              <a:rPr lang="en-US" sz="1000" dirty="0" smtClean="0"/>
              <a:t>(Solanumlycopersicum)</a:t>
            </a:r>
            <a:endParaRPr lang="en-US" sz="1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230985" y="5373673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Afectado por temperaturas altas de más de 35</a:t>
            </a:r>
            <a:r>
              <a:rPr lang="es-US" sz="1000" dirty="0"/>
              <a:t>°C</a:t>
            </a:r>
            <a:endParaRPr lang="en-US" sz="1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5236776" y="4092309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Reduciendo el cuajado de los frutos</a:t>
            </a:r>
            <a:endParaRPr lang="en-US" sz="1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7408135" y="4085969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Afecta la variabilidad </a:t>
            </a:r>
          </a:p>
          <a:p>
            <a:pPr algn="ctr"/>
            <a:r>
              <a:rPr lang="es-ES" sz="1000" dirty="0" smtClean="0"/>
              <a:t>del polen</a:t>
            </a:r>
            <a:endParaRPr lang="en-US" sz="1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065417" y="4092309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Provocando Anomalías y Abortos florales</a:t>
            </a:r>
            <a:endParaRPr lang="en-US" sz="10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194663" y="3291849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Disminución de</a:t>
            </a:r>
          </a:p>
          <a:p>
            <a:pPr algn="ctr"/>
            <a:r>
              <a:rPr lang="es-ES" sz="1000" dirty="0" smtClean="0"/>
              <a:t> la producción</a:t>
            </a:r>
            <a:endParaRPr lang="en-US" sz="1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408135" y="3295411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Aumento del uso </a:t>
            </a:r>
          </a:p>
          <a:p>
            <a:pPr algn="ctr"/>
            <a:r>
              <a:rPr lang="es-ES" sz="1000" dirty="0" smtClean="0"/>
              <a:t>de Plaguicidas</a:t>
            </a:r>
            <a:endParaRPr lang="en-US" sz="10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9621607" y="3294087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Aumento del uso </a:t>
            </a:r>
          </a:p>
          <a:p>
            <a:pPr algn="ctr"/>
            <a:r>
              <a:rPr lang="es-ES" sz="1000" dirty="0" smtClean="0"/>
              <a:t>de Pesticidas</a:t>
            </a:r>
            <a:endParaRPr lang="en-US" sz="10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63772" y="3291849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Poca calidad de</a:t>
            </a:r>
          </a:p>
          <a:p>
            <a:pPr algn="ctr"/>
            <a:r>
              <a:rPr lang="es-ES" sz="1000" dirty="0" smtClean="0"/>
              <a:t> las semillas</a:t>
            </a:r>
            <a:endParaRPr lang="en-US" sz="10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981191" y="3294087"/>
            <a:ext cx="180267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Pérdida de</a:t>
            </a:r>
          </a:p>
          <a:p>
            <a:pPr algn="ctr"/>
            <a:r>
              <a:rPr lang="es-ES" sz="1000" dirty="0" smtClean="0"/>
              <a:t> hasta el 100%</a:t>
            </a:r>
            <a:endParaRPr lang="en-US" sz="1000" dirty="0"/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6096000" y="5573728"/>
            <a:ext cx="0" cy="452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>
            <a:stCxn id="4" idx="3"/>
            <a:endCxn id="6" idx="1"/>
          </p:cNvCxnSpPr>
          <p:nvPr/>
        </p:nvCxnSpPr>
        <p:spPr>
          <a:xfrm>
            <a:off x="5965373" y="5573728"/>
            <a:ext cx="2656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4343400" y="5243509"/>
            <a:ext cx="36004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H="1">
            <a:off x="4343400" y="5243509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 flipH="1">
            <a:off x="7943850" y="5243509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endCxn id="7" idx="2"/>
          </p:cNvCxnSpPr>
          <p:nvPr/>
        </p:nvCxnSpPr>
        <p:spPr>
          <a:xfrm flipV="1">
            <a:off x="6138113" y="4492419"/>
            <a:ext cx="0" cy="2459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/>
          <p:nvPr/>
        </p:nvCxnSpPr>
        <p:spPr>
          <a:xfrm flipV="1">
            <a:off x="4566149" y="4492419"/>
            <a:ext cx="0" cy="2459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 flipV="1">
            <a:off x="7831137" y="4486079"/>
            <a:ext cx="0" cy="2459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>
            <a:stCxn id="9" idx="3"/>
            <a:endCxn id="7" idx="1"/>
          </p:cNvCxnSpPr>
          <p:nvPr/>
        </p:nvCxnSpPr>
        <p:spPr>
          <a:xfrm>
            <a:off x="4868091" y="4292364"/>
            <a:ext cx="368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7039450" y="4286024"/>
            <a:ext cx="368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4337888" y="3961579"/>
            <a:ext cx="36004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 flipH="1">
            <a:off x="4337888" y="3961579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 flipH="1">
            <a:off x="7938338" y="3961579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>
            <a:endCxn id="10" idx="2"/>
          </p:cNvCxnSpPr>
          <p:nvPr/>
        </p:nvCxnSpPr>
        <p:spPr>
          <a:xfrm flipV="1">
            <a:off x="6096000" y="3691959"/>
            <a:ext cx="0" cy="3926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>
            <a:stCxn id="10" idx="3"/>
          </p:cNvCxnSpPr>
          <p:nvPr/>
        </p:nvCxnSpPr>
        <p:spPr>
          <a:xfrm>
            <a:off x="6997337" y="3491904"/>
            <a:ext cx="410798" cy="4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/>
          <p:nvPr/>
        </p:nvCxnSpPr>
        <p:spPr>
          <a:xfrm>
            <a:off x="9210809" y="3487427"/>
            <a:ext cx="410798" cy="4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/>
          <p:cNvCxnSpPr/>
          <p:nvPr/>
        </p:nvCxnSpPr>
        <p:spPr>
          <a:xfrm flipH="1">
            <a:off x="4783866" y="3487427"/>
            <a:ext cx="410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/>
          <p:nvPr/>
        </p:nvCxnSpPr>
        <p:spPr>
          <a:xfrm flipH="1">
            <a:off x="2570394" y="3483791"/>
            <a:ext cx="410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/>
          <p:cNvSpPr txBox="1"/>
          <p:nvPr/>
        </p:nvSpPr>
        <p:spPr>
          <a:xfrm>
            <a:off x="1636327" y="2557477"/>
            <a:ext cx="207781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Promoviendo la utilización de los recursos genéticos del tomate</a:t>
            </a:r>
            <a:endParaRPr lang="en-US" sz="1000" dirty="0"/>
          </a:p>
        </p:txBody>
      </p:sp>
      <p:cxnSp>
        <p:nvCxnSpPr>
          <p:cNvPr id="62" name="Conector recto 61"/>
          <p:cNvCxnSpPr/>
          <p:nvPr/>
        </p:nvCxnSpPr>
        <p:spPr>
          <a:xfrm>
            <a:off x="1636326" y="3156643"/>
            <a:ext cx="893843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H="1">
            <a:off x="1636326" y="3156643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H="1">
            <a:off x="8309471" y="3156643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 flipH="1">
            <a:off x="3901611" y="3156643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 flipH="1">
            <a:off x="10574756" y="3156643"/>
            <a:ext cx="1" cy="1301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CuadroTexto 67"/>
          <p:cNvSpPr txBox="1"/>
          <p:nvPr/>
        </p:nvSpPr>
        <p:spPr>
          <a:xfrm>
            <a:off x="4086500" y="2563102"/>
            <a:ext cx="25893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Se mitigan las consecuencias de las agresiones medioambientales sobre la agricultura </a:t>
            </a:r>
            <a:endParaRPr lang="en-US" sz="1000" dirty="0"/>
          </a:p>
        </p:txBody>
      </p:sp>
      <p:sp>
        <p:nvSpPr>
          <p:cNvPr id="69" name="CuadroTexto 68"/>
          <p:cNvSpPr txBox="1"/>
          <p:nvPr/>
        </p:nvSpPr>
        <p:spPr>
          <a:xfrm>
            <a:off x="4086499" y="2066322"/>
            <a:ext cx="258930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utilizando cultivares mejor adaptados a las condiciones edafoclimáticas </a:t>
            </a:r>
            <a:endParaRPr lang="en-US" sz="1000" dirty="0"/>
          </a:p>
        </p:txBody>
      </p:sp>
      <p:cxnSp>
        <p:nvCxnSpPr>
          <p:cNvPr id="70" name="Conector recto de flecha 69"/>
          <p:cNvCxnSpPr/>
          <p:nvPr/>
        </p:nvCxnSpPr>
        <p:spPr>
          <a:xfrm flipV="1">
            <a:off x="2784157" y="2957587"/>
            <a:ext cx="0" cy="1990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de flecha 71"/>
          <p:cNvCxnSpPr>
            <a:endCxn id="68" idx="1"/>
          </p:cNvCxnSpPr>
          <p:nvPr/>
        </p:nvCxnSpPr>
        <p:spPr>
          <a:xfrm flipV="1">
            <a:off x="3714141" y="2763157"/>
            <a:ext cx="372359" cy="1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/>
          <p:cNvCxnSpPr/>
          <p:nvPr/>
        </p:nvCxnSpPr>
        <p:spPr>
          <a:xfrm flipV="1">
            <a:off x="3714140" y="2266377"/>
            <a:ext cx="372359" cy="1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>
            <a:off x="3714141" y="2266377"/>
            <a:ext cx="0" cy="29822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Conector recto de flecha 77"/>
          <p:cNvCxnSpPr/>
          <p:nvPr/>
        </p:nvCxnSpPr>
        <p:spPr>
          <a:xfrm flipV="1">
            <a:off x="6811157" y="2497251"/>
            <a:ext cx="372359" cy="1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/>
          <p:cNvCxnSpPr/>
          <p:nvPr/>
        </p:nvCxnSpPr>
        <p:spPr>
          <a:xfrm>
            <a:off x="6811157" y="2266377"/>
            <a:ext cx="0" cy="49752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 flipH="1">
            <a:off x="6675806" y="2763905"/>
            <a:ext cx="135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 flipH="1">
            <a:off x="6675806" y="2266377"/>
            <a:ext cx="135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CuadroTexto 86"/>
          <p:cNvSpPr txBox="1"/>
          <p:nvPr/>
        </p:nvSpPr>
        <p:spPr>
          <a:xfrm>
            <a:off x="7318866" y="2111346"/>
            <a:ext cx="258930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Obtener dos líneas avanzadas de tomate adaptados al clima</a:t>
            </a:r>
            <a:endParaRPr lang="en-US" sz="1000" dirty="0"/>
          </a:p>
        </p:txBody>
      </p:sp>
      <p:sp>
        <p:nvSpPr>
          <p:cNvPr id="88" name="CuadroTexto 87"/>
          <p:cNvSpPr txBox="1"/>
          <p:nvPr/>
        </p:nvSpPr>
        <p:spPr>
          <a:xfrm>
            <a:off x="7318866" y="2566359"/>
            <a:ext cx="258930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Con al menos dos genes de </a:t>
            </a:r>
          </a:p>
          <a:p>
            <a:pPr algn="ctr"/>
            <a:r>
              <a:rPr lang="es-US" sz="1000" dirty="0" smtClean="0"/>
              <a:t>resistencia a las plagas</a:t>
            </a:r>
            <a:endParaRPr lang="en-US" sz="1000" dirty="0"/>
          </a:p>
        </p:txBody>
      </p:sp>
      <p:cxnSp>
        <p:nvCxnSpPr>
          <p:cNvPr id="89" name="Conector recto 88"/>
          <p:cNvCxnSpPr/>
          <p:nvPr/>
        </p:nvCxnSpPr>
        <p:spPr>
          <a:xfrm>
            <a:off x="7183516" y="2270302"/>
            <a:ext cx="0" cy="49752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 flipH="1">
            <a:off x="7181631" y="2266377"/>
            <a:ext cx="135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H="1">
            <a:off x="7183806" y="2763905"/>
            <a:ext cx="135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de flecha 91"/>
          <p:cNvCxnSpPr/>
          <p:nvPr/>
        </p:nvCxnSpPr>
        <p:spPr>
          <a:xfrm flipV="1">
            <a:off x="9048016" y="1762374"/>
            <a:ext cx="4395" cy="2063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>
            <a:off x="10049507" y="1971397"/>
            <a:ext cx="0" cy="79500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H="1">
            <a:off x="9914156" y="2766401"/>
            <a:ext cx="135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Conector recto 94"/>
          <p:cNvCxnSpPr/>
          <p:nvPr/>
        </p:nvCxnSpPr>
        <p:spPr>
          <a:xfrm>
            <a:off x="8033659" y="1971397"/>
            <a:ext cx="1" cy="13302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CuadroTexto 95"/>
          <p:cNvSpPr txBox="1"/>
          <p:nvPr/>
        </p:nvSpPr>
        <p:spPr>
          <a:xfrm>
            <a:off x="8208252" y="1203199"/>
            <a:ext cx="1679529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Ampliar las fechas de permanencia del tomate en el mercado</a:t>
            </a:r>
            <a:endParaRPr lang="en-US" sz="1000" dirty="0"/>
          </a:p>
        </p:txBody>
      </p:sp>
      <p:cxnSp>
        <p:nvCxnSpPr>
          <p:cNvPr id="99" name="Conector recto 98"/>
          <p:cNvCxnSpPr/>
          <p:nvPr/>
        </p:nvCxnSpPr>
        <p:spPr>
          <a:xfrm>
            <a:off x="8033659" y="1971397"/>
            <a:ext cx="201584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10256591" y="1566679"/>
            <a:ext cx="160448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Reducción del consumo de pesticidas</a:t>
            </a:r>
            <a:endParaRPr lang="en-US" sz="1000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10256590" y="1052481"/>
            <a:ext cx="160448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Mayores ganancias para el productor</a:t>
            </a:r>
            <a:endParaRPr lang="en-US" sz="1000" dirty="0"/>
          </a:p>
        </p:txBody>
      </p:sp>
      <p:cxnSp>
        <p:nvCxnSpPr>
          <p:cNvPr id="105" name="Conector recto de flecha 104"/>
          <p:cNvCxnSpPr/>
          <p:nvPr/>
        </p:nvCxnSpPr>
        <p:spPr>
          <a:xfrm flipV="1">
            <a:off x="9884232" y="1653535"/>
            <a:ext cx="372359" cy="1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de flecha 105"/>
          <p:cNvCxnSpPr/>
          <p:nvPr/>
        </p:nvCxnSpPr>
        <p:spPr>
          <a:xfrm flipV="1">
            <a:off x="9884231" y="1339644"/>
            <a:ext cx="372359" cy="1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CuadroTexto 110"/>
          <p:cNvSpPr txBox="1"/>
          <p:nvPr/>
        </p:nvSpPr>
        <p:spPr>
          <a:xfrm>
            <a:off x="6322209" y="234293"/>
            <a:ext cx="1604483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Más calidad de vida a los productores y población en general</a:t>
            </a:r>
            <a:endParaRPr lang="en-US" sz="1000" dirty="0"/>
          </a:p>
        </p:txBody>
      </p:sp>
      <p:cxnSp>
        <p:nvCxnSpPr>
          <p:cNvPr id="112" name="Conector recto de flecha 111"/>
          <p:cNvCxnSpPr/>
          <p:nvPr/>
        </p:nvCxnSpPr>
        <p:spPr>
          <a:xfrm flipH="1">
            <a:off x="7837668" y="1510253"/>
            <a:ext cx="3705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CuadroTexto 113"/>
          <p:cNvSpPr txBox="1"/>
          <p:nvPr/>
        </p:nvSpPr>
        <p:spPr>
          <a:xfrm>
            <a:off x="6687305" y="1309925"/>
            <a:ext cx="116129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Utilizando la </a:t>
            </a:r>
          </a:p>
          <a:p>
            <a:pPr algn="ctr"/>
            <a:r>
              <a:rPr lang="es-US" sz="1000" dirty="0" smtClean="0"/>
              <a:t>Modelación</a:t>
            </a:r>
            <a:endParaRPr lang="en-US" sz="1000" dirty="0"/>
          </a:p>
        </p:txBody>
      </p:sp>
      <p:sp>
        <p:nvSpPr>
          <p:cNvPr id="115" name="CuadroTexto 114"/>
          <p:cNvSpPr txBox="1"/>
          <p:nvPr/>
        </p:nvSpPr>
        <p:spPr>
          <a:xfrm>
            <a:off x="5177248" y="1203199"/>
            <a:ext cx="1150384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Predecir el comportamiento </a:t>
            </a:r>
          </a:p>
          <a:p>
            <a:pPr algn="ctr"/>
            <a:r>
              <a:rPr lang="es-US" sz="1000" dirty="0" smtClean="0"/>
              <a:t>de los cultivares</a:t>
            </a:r>
            <a:endParaRPr lang="en-US" sz="1000" dirty="0"/>
          </a:p>
        </p:txBody>
      </p:sp>
      <p:cxnSp>
        <p:nvCxnSpPr>
          <p:cNvPr id="116" name="Conector recto de flecha 115"/>
          <p:cNvCxnSpPr/>
          <p:nvPr/>
        </p:nvCxnSpPr>
        <p:spPr>
          <a:xfrm flipH="1">
            <a:off x="6327632" y="1480198"/>
            <a:ext cx="3705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CuadroTexto 116"/>
          <p:cNvSpPr txBox="1"/>
          <p:nvPr/>
        </p:nvSpPr>
        <p:spPr>
          <a:xfrm>
            <a:off x="3817190" y="1050560"/>
            <a:ext cx="115038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semillas de líneas tolerantes al calor </a:t>
            </a:r>
            <a:endParaRPr lang="en-US" sz="1000" dirty="0"/>
          </a:p>
        </p:txBody>
      </p:sp>
      <p:sp>
        <p:nvSpPr>
          <p:cNvPr id="118" name="CuadroTexto 117"/>
          <p:cNvSpPr txBox="1"/>
          <p:nvPr/>
        </p:nvSpPr>
        <p:spPr>
          <a:xfrm>
            <a:off x="3817190" y="1510253"/>
            <a:ext cx="115038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Resistencia a las plagas</a:t>
            </a:r>
            <a:endParaRPr lang="en-US" sz="1000" dirty="0"/>
          </a:p>
        </p:txBody>
      </p:sp>
      <p:cxnSp>
        <p:nvCxnSpPr>
          <p:cNvPr id="119" name="Conector recto de flecha 118"/>
          <p:cNvCxnSpPr>
            <a:endCxn id="117" idx="3"/>
          </p:cNvCxnSpPr>
          <p:nvPr/>
        </p:nvCxnSpPr>
        <p:spPr>
          <a:xfrm flipH="1" flipV="1">
            <a:off x="4967574" y="1250615"/>
            <a:ext cx="227089" cy="890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de flecha 120"/>
          <p:cNvCxnSpPr>
            <a:endCxn id="118" idx="3"/>
          </p:cNvCxnSpPr>
          <p:nvPr/>
        </p:nvCxnSpPr>
        <p:spPr>
          <a:xfrm flipH="1">
            <a:off x="4967574" y="1621190"/>
            <a:ext cx="207084" cy="891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CuadroTexto 123"/>
          <p:cNvSpPr txBox="1"/>
          <p:nvPr/>
        </p:nvSpPr>
        <p:spPr>
          <a:xfrm>
            <a:off x="2566445" y="1184695"/>
            <a:ext cx="926905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Aumentar la superficie del cultivo</a:t>
            </a:r>
            <a:endParaRPr lang="en-US" sz="1000" dirty="0"/>
          </a:p>
        </p:txBody>
      </p:sp>
      <p:sp>
        <p:nvSpPr>
          <p:cNvPr id="125" name="CuadroTexto 124"/>
          <p:cNvSpPr txBox="1"/>
          <p:nvPr/>
        </p:nvSpPr>
        <p:spPr>
          <a:xfrm>
            <a:off x="2567815" y="251998"/>
            <a:ext cx="904431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Ingreso </a:t>
            </a:r>
          </a:p>
          <a:p>
            <a:pPr algn="ctr"/>
            <a:r>
              <a:rPr lang="es-US" sz="1000" dirty="0" smtClean="0"/>
              <a:t>de los </a:t>
            </a:r>
          </a:p>
          <a:p>
            <a:pPr algn="ctr"/>
            <a:r>
              <a:rPr lang="es-US" sz="1000" dirty="0" smtClean="0"/>
              <a:t>Agricultores</a:t>
            </a:r>
            <a:endParaRPr lang="en-US" sz="1000" dirty="0"/>
          </a:p>
        </p:txBody>
      </p:sp>
      <p:sp>
        <p:nvSpPr>
          <p:cNvPr id="126" name="CuadroTexto 125"/>
          <p:cNvSpPr txBox="1"/>
          <p:nvPr/>
        </p:nvSpPr>
        <p:spPr>
          <a:xfrm>
            <a:off x="3842187" y="320093"/>
            <a:ext cx="90443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Desarrollo</a:t>
            </a:r>
          </a:p>
          <a:p>
            <a:pPr algn="ctr"/>
            <a:r>
              <a:rPr lang="es-US" sz="1000" dirty="0" smtClean="0"/>
              <a:t>sostenible</a:t>
            </a:r>
            <a:endParaRPr lang="en-US" sz="1000" dirty="0"/>
          </a:p>
        </p:txBody>
      </p:sp>
      <p:sp>
        <p:nvSpPr>
          <p:cNvPr id="127" name="CuadroTexto 126"/>
          <p:cNvSpPr txBox="1"/>
          <p:nvPr/>
        </p:nvSpPr>
        <p:spPr>
          <a:xfrm>
            <a:off x="5147271" y="225940"/>
            <a:ext cx="904431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US" sz="1000" dirty="0" smtClean="0"/>
              <a:t>Seguridad y soberanía alimentaria</a:t>
            </a:r>
            <a:endParaRPr lang="en-US" sz="1000" dirty="0"/>
          </a:p>
        </p:txBody>
      </p:sp>
      <p:cxnSp>
        <p:nvCxnSpPr>
          <p:cNvPr id="128" name="Conector recto de flecha 127"/>
          <p:cNvCxnSpPr/>
          <p:nvPr/>
        </p:nvCxnSpPr>
        <p:spPr>
          <a:xfrm flipH="1">
            <a:off x="3493350" y="1291835"/>
            <a:ext cx="323840" cy="3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de flecha 129"/>
          <p:cNvCxnSpPr/>
          <p:nvPr/>
        </p:nvCxnSpPr>
        <p:spPr>
          <a:xfrm flipH="1">
            <a:off x="3490760" y="1633556"/>
            <a:ext cx="323840" cy="3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de flecha 130"/>
          <p:cNvCxnSpPr>
            <a:stCxn id="125" idx="3"/>
            <a:endCxn id="126" idx="1"/>
          </p:cNvCxnSpPr>
          <p:nvPr/>
        </p:nvCxnSpPr>
        <p:spPr>
          <a:xfrm flipV="1">
            <a:off x="3472246" y="520148"/>
            <a:ext cx="369941" cy="88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cto de flecha 133"/>
          <p:cNvCxnSpPr>
            <a:stCxn id="126" idx="3"/>
            <a:endCxn id="127" idx="1"/>
          </p:cNvCxnSpPr>
          <p:nvPr/>
        </p:nvCxnSpPr>
        <p:spPr>
          <a:xfrm flipV="1">
            <a:off x="4746618" y="502939"/>
            <a:ext cx="400653" cy="172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de flecha 135"/>
          <p:cNvCxnSpPr>
            <a:endCxn id="125" idx="2"/>
          </p:cNvCxnSpPr>
          <p:nvPr/>
        </p:nvCxnSpPr>
        <p:spPr>
          <a:xfrm flipV="1">
            <a:off x="3013039" y="805996"/>
            <a:ext cx="6992" cy="3791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cto de flecha 138"/>
          <p:cNvCxnSpPr>
            <a:stCxn id="127" idx="3"/>
            <a:endCxn id="111" idx="1"/>
          </p:cNvCxnSpPr>
          <p:nvPr/>
        </p:nvCxnSpPr>
        <p:spPr>
          <a:xfrm>
            <a:off x="6051702" y="502939"/>
            <a:ext cx="270507" cy="83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>
            <a:stCxn id="111" idx="3"/>
          </p:cNvCxnSpPr>
          <p:nvPr/>
        </p:nvCxnSpPr>
        <p:spPr>
          <a:xfrm>
            <a:off x="7926692" y="511292"/>
            <a:ext cx="112132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ector recto 150"/>
          <p:cNvCxnSpPr>
            <a:endCxn id="96" idx="0"/>
          </p:cNvCxnSpPr>
          <p:nvPr/>
        </p:nvCxnSpPr>
        <p:spPr>
          <a:xfrm>
            <a:off x="9048016" y="519770"/>
            <a:ext cx="1" cy="68342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CuadroTexto 163"/>
          <p:cNvSpPr txBox="1"/>
          <p:nvPr/>
        </p:nvSpPr>
        <p:spPr>
          <a:xfrm>
            <a:off x="3986214" y="4740780"/>
            <a:ext cx="432325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Coincidiendo con los períodos lluviosos </a:t>
            </a:r>
            <a:endParaRPr lang="en-US" sz="1000" dirty="0"/>
          </a:p>
        </p:txBody>
      </p:sp>
      <p:cxnSp>
        <p:nvCxnSpPr>
          <p:cNvPr id="165" name="Conector recto de flecha 164"/>
          <p:cNvCxnSpPr>
            <a:endCxn id="164" idx="2"/>
          </p:cNvCxnSpPr>
          <p:nvPr/>
        </p:nvCxnSpPr>
        <p:spPr>
          <a:xfrm flipV="1">
            <a:off x="6138113" y="4987001"/>
            <a:ext cx="9730" cy="2565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0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181</Words>
  <Application>Microsoft Office PowerPoint</Application>
  <PresentationFormat>Panorámica</PresentationFormat>
  <Paragraphs>42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Yuniel</dc:creator>
  <cp:lastModifiedBy>Yuniel</cp:lastModifiedBy>
  <cp:revision>15</cp:revision>
  <dcterms:created xsi:type="dcterms:W3CDTF">2023-11-25T19:58:35Z</dcterms:created>
  <dcterms:modified xsi:type="dcterms:W3CDTF">2023-11-26T05:55:38Z</dcterms:modified>
</cp:coreProperties>
</file>