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66" r:id="rId3"/>
    <p:sldId id="267" r:id="rId4"/>
    <p:sldId id="268" r:id="rId5"/>
    <p:sldId id="269" r:id="rId6"/>
    <p:sldId id="256" r:id="rId7"/>
    <p:sldId id="258" r:id="rId8"/>
    <p:sldId id="259"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i" initials="L" lastIdx="1" clrIdx="0">
    <p:extLst>
      <p:ext uri="{19B8F6BF-5375-455C-9EA6-DF929625EA0E}">
        <p15:presenceInfo xmlns:p15="http://schemas.microsoft.com/office/powerpoint/2012/main" userId="Laur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09" autoAdjust="0"/>
    <p:restoredTop sz="94660"/>
  </p:normalViewPr>
  <p:slideViewPr>
    <p:cSldViewPr snapToGrid="0">
      <p:cViewPr>
        <p:scale>
          <a:sx n="68" d="100"/>
          <a:sy n="68" d="100"/>
        </p:scale>
        <p:origin x="90"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90EFF929-7D80-409E-A5A5-517DF5CCDA96}" type="datetimeFigureOut">
              <a:rPr lang="en-US" smtClean="0"/>
              <a:t>12/13/2016</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3668733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90EFF929-7D80-409E-A5A5-517DF5CCDA96}" type="datetimeFigureOut">
              <a:rPr lang="en-US" smtClean="0"/>
              <a:t>12/13/2016</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3020220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90EFF929-7D80-409E-A5A5-517DF5CCDA96}" type="datetimeFigureOut">
              <a:rPr lang="en-US" smtClean="0"/>
              <a:t>12/13/2016</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284292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90EFF929-7D80-409E-A5A5-517DF5CCDA96}" type="datetimeFigureOut">
              <a:rPr lang="en-US" smtClean="0"/>
              <a:t>12/13/2016</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1613894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90EFF929-7D80-409E-A5A5-517DF5CCDA96}" type="datetimeFigureOut">
              <a:rPr lang="en-US" smtClean="0"/>
              <a:t>12/13/2016</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1353196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90EFF929-7D80-409E-A5A5-517DF5CCDA96}" type="datetimeFigureOut">
              <a:rPr lang="en-US" smtClean="0"/>
              <a:t>12/13/2016</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2168792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0EFF929-7D80-409E-A5A5-517DF5CCDA96}" type="datetimeFigureOut">
              <a:rPr lang="en-US" smtClean="0"/>
              <a:t>12/13/2016</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47864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0EFF929-7D80-409E-A5A5-517DF5CCDA96}" type="datetimeFigureOut">
              <a:rPr lang="en-US" smtClean="0"/>
              <a:t>12/13/2016</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1898971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0EFF929-7D80-409E-A5A5-517DF5CCDA96}" type="datetimeFigureOut">
              <a:rPr lang="en-US" smtClean="0"/>
              <a:t>12/13/2016</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4204822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90EFF929-7D80-409E-A5A5-517DF5CCDA96}" type="datetimeFigureOut">
              <a:rPr lang="en-US" smtClean="0"/>
              <a:t>12/13/2016</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3740951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90EFF929-7D80-409E-A5A5-517DF5CCDA96}" type="datetimeFigureOut">
              <a:rPr lang="en-US" smtClean="0"/>
              <a:t>12/13/2016</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3441796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EFF929-7D80-409E-A5A5-517DF5CCDA96}" type="datetimeFigureOut">
              <a:rPr lang="en-US" smtClean="0"/>
              <a:t>12/13/2016</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C99B16-0080-476D-9770-262D168EDE89}" type="slidenum">
              <a:rPr lang="en-US" smtClean="0"/>
              <a:t>‹Nº›</a:t>
            </a:fld>
            <a:endParaRPr lang="en-US"/>
          </a:p>
        </p:txBody>
      </p:sp>
    </p:spTree>
    <p:extLst>
      <p:ext uri="{BB962C8B-B14F-4D97-AF65-F5344CB8AC3E}">
        <p14:creationId xmlns:p14="http://schemas.microsoft.com/office/powerpoint/2010/main" val="198436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1"/>
            <a:ext cx="12192000" cy="6432530"/>
          </a:xfrm>
          <a:prstGeom prst="rect">
            <a:avLst/>
          </a:prstGeom>
        </p:spPr>
        <p:txBody>
          <a:bodyPr wrap="square">
            <a:spAutoFit/>
          </a:bodyPr>
          <a:lstStyle/>
          <a:p>
            <a:pPr algn="ctr"/>
            <a:r>
              <a:rPr lang="es-ES" sz="2400" dirty="0">
                <a:solidFill>
                  <a:prstClr val="black"/>
                </a:solidFill>
                <a:latin typeface="Arial" panose="020B0604020202020204" pitchFamily="34" charset="0"/>
                <a:cs typeface="Arial" panose="020B0604020202020204" pitchFamily="34" charset="0"/>
              </a:rPr>
              <a:t>Universidad Agraria de La Habana </a:t>
            </a:r>
            <a:r>
              <a:rPr lang="es-US" sz="2400" dirty="0">
                <a:solidFill>
                  <a:prstClr val="black"/>
                </a:solidFill>
                <a:latin typeface="Arial" panose="020B0604020202020204" pitchFamily="34" charset="0"/>
                <a:cs typeface="Arial" panose="020B0604020202020204" pitchFamily="34" charset="0"/>
              </a:rPr>
              <a:t>“</a:t>
            </a:r>
            <a:r>
              <a:rPr lang="es-ES" sz="2400" dirty="0">
                <a:solidFill>
                  <a:prstClr val="black"/>
                </a:solidFill>
                <a:latin typeface="Arial" panose="020B0604020202020204" pitchFamily="34" charset="0"/>
                <a:cs typeface="Arial" panose="020B0604020202020204" pitchFamily="34" charset="0"/>
              </a:rPr>
              <a:t> Fructuoso Rodríguez Pérez</a:t>
            </a:r>
            <a:r>
              <a:rPr lang="es-US" sz="2400" dirty="0">
                <a:solidFill>
                  <a:prstClr val="black"/>
                </a:solidFill>
                <a:latin typeface="Arial" panose="020B0604020202020204" pitchFamily="34" charset="0"/>
                <a:cs typeface="Arial" panose="020B0604020202020204" pitchFamily="34" charset="0"/>
              </a:rPr>
              <a:t>”</a:t>
            </a:r>
            <a:r>
              <a:rPr lang="es-ES" sz="2400" dirty="0">
                <a:solidFill>
                  <a:prstClr val="black"/>
                </a:solidFill>
                <a:latin typeface="Arial" panose="020B0604020202020204" pitchFamily="34" charset="0"/>
                <a:cs typeface="Arial" panose="020B0604020202020204" pitchFamily="34" charset="0"/>
              </a:rPr>
              <a:t> </a:t>
            </a:r>
          </a:p>
          <a:p>
            <a:pPr lvl="0" algn="ctr"/>
            <a:endParaRPr lang="es-ES" sz="3200" dirty="0" smtClean="0">
              <a:solidFill>
                <a:prstClr val="black"/>
              </a:solidFill>
              <a:latin typeface="Arial" panose="020B0604020202020204" pitchFamily="34" charset="0"/>
              <a:cs typeface="Arial" panose="020B0604020202020204" pitchFamily="34" charset="0"/>
            </a:endParaRPr>
          </a:p>
          <a:p>
            <a:pPr lvl="0" algn="ctr"/>
            <a:r>
              <a:rPr lang="es-ES" sz="4000" b="1" u="sng" dirty="0" smtClean="0">
                <a:solidFill>
                  <a:prstClr val="black"/>
                </a:solidFill>
                <a:latin typeface="Monotype Corsiva" pitchFamily="66" charset="0"/>
              </a:rPr>
              <a:t>Maestría en </a:t>
            </a:r>
            <a:r>
              <a:rPr lang="es-ES" sz="4000" b="1" u="sng" dirty="0" err="1" smtClean="0">
                <a:solidFill>
                  <a:prstClr val="black"/>
                </a:solidFill>
                <a:latin typeface="Monotype Corsiva" pitchFamily="66" charset="0"/>
              </a:rPr>
              <a:t>Biomatemática</a:t>
            </a:r>
            <a:endParaRPr lang="es-ES" sz="4000" b="1" u="sng" dirty="0" smtClean="0">
              <a:solidFill>
                <a:prstClr val="black"/>
              </a:solidFill>
              <a:latin typeface="Monotype Corsiva" pitchFamily="66" charset="0"/>
            </a:endParaRPr>
          </a:p>
          <a:p>
            <a:pPr lvl="0" algn="ctr"/>
            <a:r>
              <a:rPr lang="es-ES" sz="4000" b="1" dirty="0" smtClean="0">
                <a:solidFill>
                  <a:prstClr val="black"/>
                </a:solidFill>
                <a:latin typeface="Monotype Corsiva" pitchFamily="66" charset="0"/>
              </a:rPr>
              <a:t>Metodología </a:t>
            </a:r>
            <a:r>
              <a:rPr lang="es-ES" sz="4000" b="1" dirty="0" smtClean="0">
                <a:solidFill>
                  <a:prstClr val="black"/>
                </a:solidFill>
                <a:latin typeface="Monotype Corsiva" pitchFamily="66" charset="0"/>
              </a:rPr>
              <a:t>para el procesamiento de datos en investigaciones científicas. Uso de </a:t>
            </a:r>
            <a:r>
              <a:rPr lang="es-ES" sz="4000" b="1" dirty="0" smtClean="0">
                <a:solidFill>
                  <a:prstClr val="black"/>
                </a:solidFill>
                <a:latin typeface="Monotype Corsiva" pitchFamily="66" charset="0"/>
              </a:rPr>
              <a:t>software</a:t>
            </a:r>
          </a:p>
          <a:p>
            <a:pPr lvl="0" algn="ctr"/>
            <a:endParaRPr lang="es-ES" sz="4000" b="1" dirty="0" smtClean="0">
              <a:solidFill>
                <a:prstClr val="black"/>
              </a:solidFill>
              <a:latin typeface="Monotype Corsiva" pitchFamily="66" charset="0"/>
            </a:endParaRPr>
          </a:p>
          <a:p>
            <a:pPr lvl="0" algn="ctr"/>
            <a:r>
              <a:rPr lang="es-ES" sz="2800" b="1" u="sng" dirty="0" smtClean="0">
                <a:solidFill>
                  <a:prstClr val="black"/>
                </a:solidFill>
                <a:latin typeface="Monotype Corsiva" pitchFamily="66" charset="0"/>
              </a:rPr>
              <a:t>Autores</a:t>
            </a:r>
            <a:r>
              <a:rPr lang="es-ES" sz="2800" b="1" u="sng" dirty="0" smtClean="0">
                <a:solidFill>
                  <a:prstClr val="black"/>
                </a:solidFill>
                <a:latin typeface="Monotype Corsiva" pitchFamily="66" charset="0"/>
              </a:rPr>
              <a:t>:</a:t>
            </a:r>
            <a:endParaRPr lang="es-ES" sz="2800" b="1" dirty="0">
              <a:solidFill>
                <a:prstClr val="black"/>
              </a:solidFill>
              <a:latin typeface="Monotype Corsiva" pitchFamily="66" charset="0"/>
            </a:endParaRPr>
          </a:p>
          <a:p>
            <a:pPr lvl="0" algn="ctr"/>
            <a:r>
              <a:rPr lang="es-ES" sz="2800" b="1" dirty="0">
                <a:solidFill>
                  <a:prstClr val="black"/>
                </a:solidFill>
                <a:latin typeface="Monotype Corsiva" pitchFamily="66" charset="0"/>
              </a:rPr>
              <a:t>Laura Mola </a:t>
            </a:r>
            <a:r>
              <a:rPr lang="es-ES" sz="2800" b="1" dirty="0" smtClean="0">
                <a:solidFill>
                  <a:prstClr val="black"/>
                </a:solidFill>
                <a:latin typeface="Monotype Corsiva" pitchFamily="66" charset="0"/>
              </a:rPr>
              <a:t>Pérez</a:t>
            </a:r>
          </a:p>
          <a:p>
            <a:pPr lvl="0" algn="ctr"/>
            <a:r>
              <a:rPr lang="es-ES" sz="2800" b="1" dirty="0" err="1" smtClean="0">
                <a:solidFill>
                  <a:prstClr val="black"/>
                </a:solidFill>
                <a:latin typeface="Monotype Corsiva" pitchFamily="66" charset="0"/>
              </a:rPr>
              <a:t>Jany</a:t>
            </a:r>
            <a:r>
              <a:rPr lang="es-ES" sz="2800" b="1" dirty="0" smtClean="0">
                <a:solidFill>
                  <a:prstClr val="black"/>
                </a:solidFill>
                <a:latin typeface="Monotype Corsiva" pitchFamily="66" charset="0"/>
              </a:rPr>
              <a:t> del Pozo Fernández</a:t>
            </a:r>
          </a:p>
          <a:p>
            <a:pPr lvl="0" algn="ctr"/>
            <a:r>
              <a:rPr lang="es-ES" sz="2800" b="1" dirty="0" err="1" smtClean="0">
                <a:solidFill>
                  <a:prstClr val="black"/>
                </a:solidFill>
                <a:latin typeface="Monotype Corsiva" pitchFamily="66" charset="0"/>
              </a:rPr>
              <a:t>Osmel</a:t>
            </a:r>
            <a:r>
              <a:rPr lang="es-ES" sz="2800" b="1" dirty="0" smtClean="0">
                <a:solidFill>
                  <a:prstClr val="black"/>
                </a:solidFill>
                <a:latin typeface="Monotype Corsiva" pitchFamily="66" charset="0"/>
              </a:rPr>
              <a:t> </a:t>
            </a:r>
            <a:r>
              <a:rPr lang="es-ES" sz="2800" b="1" dirty="0" smtClean="0">
                <a:solidFill>
                  <a:prstClr val="black"/>
                </a:solidFill>
                <a:latin typeface="Monotype Corsiva" pitchFamily="66" charset="0"/>
              </a:rPr>
              <a:t>Rodríguez González</a:t>
            </a:r>
            <a:endParaRPr lang="es-ES" sz="2800" b="1" dirty="0" smtClean="0">
              <a:solidFill>
                <a:prstClr val="black"/>
              </a:solidFill>
              <a:latin typeface="Monotype Corsiva" pitchFamily="66" charset="0"/>
            </a:endParaRPr>
          </a:p>
          <a:p>
            <a:pPr lvl="0" algn="ctr"/>
            <a:r>
              <a:rPr lang="es-ES" sz="2800" b="1" dirty="0" err="1" smtClean="0">
                <a:solidFill>
                  <a:prstClr val="black"/>
                </a:solidFill>
                <a:latin typeface="Monotype Corsiva" pitchFamily="66" charset="0"/>
              </a:rPr>
              <a:t>Isara</a:t>
            </a:r>
            <a:r>
              <a:rPr lang="es-ES" sz="2800" b="1" dirty="0" smtClean="0">
                <a:solidFill>
                  <a:prstClr val="black"/>
                </a:solidFill>
                <a:latin typeface="Monotype Corsiva" pitchFamily="66" charset="0"/>
              </a:rPr>
              <a:t> </a:t>
            </a:r>
            <a:r>
              <a:rPr lang="es-ES" sz="2800" b="1" dirty="0" smtClean="0">
                <a:solidFill>
                  <a:prstClr val="black"/>
                </a:solidFill>
                <a:latin typeface="Monotype Corsiva" pitchFamily="66" charset="0"/>
              </a:rPr>
              <a:t>Ojito </a:t>
            </a:r>
            <a:r>
              <a:rPr lang="es-ES" sz="2800" b="1" dirty="0" err="1" smtClean="0">
                <a:solidFill>
                  <a:prstClr val="black"/>
                </a:solidFill>
                <a:latin typeface="Monotype Corsiva" pitchFamily="66" charset="0"/>
              </a:rPr>
              <a:t>Galvez</a:t>
            </a:r>
            <a:endParaRPr lang="es-ES" sz="2800" b="1" dirty="0" smtClean="0">
              <a:solidFill>
                <a:prstClr val="black"/>
              </a:solidFill>
              <a:latin typeface="Monotype Corsiva" pitchFamily="66" charset="0"/>
            </a:endParaRPr>
          </a:p>
          <a:p>
            <a:pPr lvl="0" algn="ctr"/>
            <a:r>
              <a:rPr lang="es-ES" sz="2800" b="1" dirty="0" err="1" smtClean="0">
                <a:solidFill>
                  <a:prstClr val="black"/>
                </a:solidFill>
                <a:latin typeface="Monotype Corsiva" pitchFamily="66" charset="0"/>
              </a:rPr>
              <a:t>Greter</a:t>
            </a:r>
            <a:r>
              <a:rPr lang="es-ES" sz="2800" b="1" dirty="0" smtClean="0">
                <a:solidFill>
                  <a:prstClr val="black"/>
                </a:solidFill>
                <a:latin typeface="Monotype Corsiva" pitchFamily="66" charset="0"/>
              </a:rPr>
              <a:t> </a:t>
            </a:r>
            <a:r>
              <a:rPr lang="es-ES" sz="2800" b="1" dirty="0" err="1" smtClean="0">
                <a:solidFill>
                  <a:prstClr val="black"/>
                </a:solidFill>
                <a:latin typeface="Monotype Corsiva" pitchFamily="66" charset="0"/>
              </a:rPr>
              <a:t>Vallejera</a:t>
            </a:r>
            <a:r>
              <a:rPr lang="es-ES" sz="2800" b="1" dirty="0" smtClean="0">
                <a:solidFill>
                  <a:prstClr val="black"/>
                </a:solidFill>
                <a:latin typeface="Monotype Corsiva" pitchFamily="66" charset="0"/>
              </a:rPr>
              <a:t> </a:t>
            </a:r>
            <a:r>
              <a:rPr lang="es-ES" sz="2800" b="1" dirty="0" smtClean="0">
                <a:solidFill>
                  <a:prstClr val="black"/>
                </a:solidFill>
                <a:latin typeface="Monotype Corsiva" pitchFamily="66" charset="0"/>
              </a:rPr>
              <a:t>Romero</a:t>
            </a:r>
            <a:endParaRPr lang="es-ES" sz="2800" b="1" dirty="0">
              <a:solidFill>
                <a:prstClr val="black"/>
              </a:solidFill>
              <a:latin typeface="Monotype Corsiva" pitchFamily="66" charset="0"/>
            </a:endParaRPr>
          </a:p>
          <a:p>
            <a:pPr lvl="0" algn="ctr"/>
            <a:r>
              <a:rPr lang="es-ES" sz="2800" b="1" dirty="0" smtClean="0">
                <a:solidFill>
                  <a:prstClr val="black"/>
                </a:solidFill>
                <a:latin typeface="Monotype Corsiva" pitchFamily="66" charset="0"/>
              </a:rPr>
              <a:t>Pedro Luis Collazo</a:t>
            </a:r>
            <a:endParaRPr lang="es-ES" sz="2800" b="1" dirty="0" smtClean="0">
              <a:solidFill>
                <a:prstClr val="black"/>
              </a:solidFill>
              <a:latin typeface="Monotype Corsiva" pitchFamily="66" charset="0"/>
            </a:endParaRPr>
          </a:p>
        </p:txBody>
      </p:sp>
      <p:pic>
        <p:nvPicPr>
          <p:cNvPr id="3" name="2 Imagen"/>
          <p:cNvPicPr/>
          <p:nvPr/>
        </p:nvPicPr>
        <p:blipFill>
          <a:blip r:embed="rId2">
            <a:grayscl/>
            <a:extLst>
              <a:ext uri="{28A0092B-C50C-407E-A947-70E740481C1C}">
                <a14:useLocalDpi xmlns:a14="http://schemas.microsoft.com/office/drawing/2010/main" val="0"/>
              </a:ext>
            </a:extLst>
          </a:blip>
          <a:srcRect/>
          <a:stretch>
            <a:fillRect/>
          </a:stretch>
        </p:blipFill>
        <p:spPr bwMode="auto">
          <a:xfrm>
            <a:off x="10948737" y="0"/>
            <a:ext cx="1066800" cy="990600"/>
          </a:xfrm>
          <a:prstGeom prst="rect">
            <a:avLst/>
          </a:prstGeom>
          <a:noFill/>
          <a:effectLst>
            <a:outerShdw blurRad="50800" dist="50800" dir="5400000" algn="ctr" rotWithShape="0">
              <a:schemeClr val="bg1"/>
            </a:outerShdw>
          </a:effectLst>
        </p:spPr>
      </p:pic>
    </p:spTree>
    <p:extLst>
      <p:ext uri="{BB962C8B-B14F-4D97-AF65-F5344CB8AC3E}">
        <p14:creationId xmlns:p14="http://schemas.microsoft.com/office/powerpoint/2010/main" val="39559483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0"/>
            <a:ext cx="12192000" cy="5632311"/>
          </a:xfrm>
          <a:prstGeom prst="rect">
            <a:avLst/>
          </a:prstGeom>
          <a:noFill/>
        </p:spPr>
        <p:txBody>
          <a:bodyPr wrap="square" rtlCol="0">
            <a:spAutoFit/>
          </a:bodyPr>
          <a:lstStyle/>
          <a:p>
            <a:pPr algn="ctr"/>
            <a:r>
              <a:rPr lang="es-CU" sz="4000" dirty="0" smtClean="0">
                <a:latin typeface="Arial" panose="020B0604020202020204" pitchFamily="34" charset="0"/>
                <a:cs typeface="Arial" panose="020B0604020202020204" pitchFamily="34" charset="0"/>
              </a:rPr>
              <a:t>Introducción</a:t>
            </a:r>
          </a:p>
          <a:p>
            <a:endParaRPr lang="es-CU" sz="4000" dirty="0">
              <a:latin typeface="Arial" panose="020B0604020202020204" pitchFamily="34" charset="0"/>
              <a:cs typeface="Arial" panose="020B0604020202020204" pitchFamily="34" charset="0"/>
            </a:endParaRPr>
          </a:p>
          <a:p>
            <a:pPr algn="just"/>
            <a:r>
              <a:rPr lang="es-CU" sz="4000" dirty="0" smtClean="0">
                <a:latin typeface="Arial" panose="020B0604020202020204" pitchFamily="34" charset="0"/>
                <a:cs typeface="Arial" panose="020B0604020202020204" pitchFamily="34" charset="0"/>
              </a:rPr>
              <a:t>En el poblado de Tapaste perteneciente al municipio San José de las Lajas de la provincia Mayabeque se realizó un estudio sobre el  comportamiento del peso corporal de las mujeres. Para la investigación las féminas seleccionadas fueron sometidas a tres tipos de dieta ( predominante en proteínas, predominante en carbohidratos y predominante </a:t>
            </a:r>
            <a:r>
              <a:rPr lang="es-CU" sz="4000" dirty="0">
                <a:latin typeface="Arial" panose="020B0604020202020204" pitchFamily="34" charset="0"/>
                <a:cs typeface="Arial" panose="020B0604020202020204" pitchFamily="34" charset="0"/>
              </a:rPr>
              <a:t>en </a:t>
            </a:r>
            <a:r>
              <a:rPr lang="es-CU" sz="4000" dirty="0" smtClean="0">
                <a:latin typeface="Arial" panose="020B0604020202020204" pitchFamily="34" charset="0"/>
                <a:cs typeface="Arial" panose="020B0604020202020204" pitchFamily="34" charset="0"/>
              </a:rPr>
              <a:t>vegetales</a:t>
            </a:r>
            <a:r>
              <a:rPr lang="es-CU" sz="4000" dirty="0">
                <a:latin typeface="Arial" panose="020B0604020202020204" pitchFamily="34" charset="0"/>
                <a:cs typeface="Arial" panose="020B0604020202020204" pitchFamily="34" charset="0"/>
              </a:rPr>
              <a:t>). </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7643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594050"/>
            <a:ext cx="12192000" cy="6863417"/>
          </a:xfrm>
          <a:prstGeom prst="rect">
            <a:avLst/>
          </a:prstGeom>
          <a:noFill/>
        </p:spPr>
        <p:txBody>
          <a:bodyPr wrap="square" rtlCol="0">
            <a:spAutoFit/>
          </a:bodyPr>
          <a:lstStyle/>
          <a:p>
            <a:pPr algn="ctr"/>
            <a:r>
              <a:rPr lang="es-CU" sz="4400" dirty="0" smtClean="0">
                <a:latin typeface="Arial" panose="020B0604020202020204" pitchFamily="34" charset="0"/>
                <a:cs typeface="Arial" panose="020B0604020202020204" pitchFamily="34" charset="0"/>
              </a:rPr>
              <a:t>Materiales y métodos</a:t>
            </a:r>
          </a:p>
          <a:p>
            <a:pPr algn="ctr"/>
            <a:endParaRPr lang="es-CU" sz="3600" dirty="0" smtClean="0">
              <a:latin typeface="Arial" panose="020B0604020202020204" pitchFamily="34" charset="0"/>
              <a:cs typeface="Arial" panose="020B0604020202020204" pitchFamily="34" charset="0"/>
            </a:endParaRPr>
          </a:p>
          <a:p>
            <a:pPr algn="just"/>
            <a:r>
              <a:rPr lang="es-CU" sz="3600" dirty="0" smtClean="0">
                <a:latin typeface="Arial" panose="020B0604020202020204" pitchFamily="34" charset="0"/>
                <a:cs typeface="Arial" panose="020B0604020202020204" pitchFamily="34" charset="0"/>
              </a:rPr>
              <a:t>El análisis del comportamiento del peso corporal de las mujeres del poblado de Tapaste requirió de un estudio para el cual se tomó una muestra representativa de 54 mujeres las cuáles fueron divididas en subgrupos de 18 y cada </a:t>
            </a:r>
            <a:r>
              <a:rPr lang="es-CU" sz="3600" dirty="0" smtClean="0">
                <a:latin typeface="Arial" panose="020B0604020202020204" pitchFamily="34" charset="0"/>
                <a:cs typeface="Arial" panose="020B0604020202020204" pitchFamily="34" charset="0"/>
              </a:rPr>
              <a:t>subgrupo </a:t>
            </a:r>
            <a:r>
              <a:rPr lang="es-CU" sz="3600" dirty="0" smtClean="0">
                <a:latin typeface="Arial" panose="020B0604020202020204" pitchFamily="34" charset="0"/>
                <a:cs typeface="Arial" panose="020B0604020202020204" pitchFamily="34" charset="0"/>
              </a:rPr>
              <a:t>sometido </a:t>
            </a:r>
            <a:r>
              <a:rPr lang="es-CU" sz="3600" dirty="0" smtClean="0">
                <a:latin typeface="Arial" panose="020B0604020202020204" pitchFamily="34" charset="0"/>
                <a:cs typeface="Arial" panose="020B0604020202020204" pitchFamily="34" charset="0"/>
              </a:rPr>
              <a:t>a una</a:t>
            </a:r>
            <a:r>
              <a:rPr lang="es-CU" sz="3600" dirty="0" smtClean="0">
                <a:latin typeface="Arial" panose="020B0604020202020204" pitchFamily="34" charset="0"/>
                <a:cs typeface="Arial" panose="020B0604020202020204" pitchFamily="34" charset="0"/>
              </a:rPr>
              <a:t> </a:t>
            </a:r>
            <a:r>
              <a:rPr lang="es-CU" sz="3600" dirty="0" smtClean="0">
                <a:latin typeface="Arial" panose="020B0604020202020204" pitchFamily="34" charset="0"/>
                <a:cs typeface="Arial" panose="020B0604020202020204" pitchFamily="34" charset="0"/>
              </a:rPr>
              <a:t>dieta diferente (predominante en proteínas, predominante en carbohidratos y predominnte en vegetales).</a:t>
            </a:r>
          </a:p>
          <a:p>
            <a:pPr algn="just"/>
            <a:endParaRPr lang="es-CU" sz="3600" dirty="0" smtClean="0">
              <a:latin typeface="Arial" panose="020B0604020202020204" pitchFamily="34" charset="0"/>
              <a:cs typeface="Arial" panose="020B0604020202020204" pitchFamily="34" charset="0"/>
            </a:endParaRPr>
          </a:p>
          <a:p>
            <a:pPr algn="just"/>
            <a:endParaRPr lang="es-CU" sz="3600" dirty="0">
              <a:latin typeface="Arial" panose="020B0604020202020204" pitchFamily="34" charset="0"/>
              <a:cs typeface="Arial" panose="020B0604020202020204" pitchFamily="34" charset="0"/>
            </a:endParaRPr>
          </a:p>
          <a:p>
            <a:pPr algn="just"/>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7572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0" y="731520"/>
            <a:ext cx="12192000" cy="5632311"/>
          </a:xfrm>
          <a:prstGeom prst="rect">
            <a:avLst/>
          </a:prstGeom>
          <a:noFill/>
        </p:spPr>
        <p:txBody>
          <a:bodyPr wrap="square" rtlCol="0">
            <a:spAutoFit/>
          </a:bodyPr>
          <a:lstStyle/>
          <a:p>
            <a:pPr algn="just"/>
            <a:r>
              <a:rPr lang="es-CU" sz="3600" dirty="0" smtClean="0">
                <a:latin typeface="Arial" panose="020B0604020202020204" pitchFamily="34" charset="0"/>
                <a:cs typeface="Arial" panose="020B0604020202020204" pitchFamily="34" charset="0"/>
              </a:rPr>
              <a:t>Para la caracterización de la variable se utilizó una estadística descriptiva que incluyó medidas de tendencia central y dispersión. Además para determinar  si existían diferencias estadísticamente significativas entre el peso corporal promedio en cada una de las dietas se realizó un Anova simple. También se utilizó el test de rangos LSD para determinar con cúal dieta se alcanzaban los mayores pesos. </a:t>
            </a:r>
            <a:r>
              <a:rPr lang="en-US" sz="3600" dirty="0" smtClean="0">
                <a:latin typeface="Arial" panose="020B0604020202020204" pitchFamily="34" charset="0"/>
                <a:cs typeface="Arial" panose="020B0604020202020204" pitchFamily="34" charset="0"/>
              </a:rPr>
              <a:t>P</a:t>
            </a:r>
            <a:r>
              <a:rPr lang="es-CU" sz="3600" dirty="0" smtClean="0">
                <a:latin typeface="Arial" panose="020B0604020202020204" pitchFamily="34" charset="0"/>
                <a:cs typeface="Arial" panose="020B0604020202020204" pitchFamily="34" charset="0"/>
              </a:rPr>
              <a:t>ara el procesamiento de la información se utilizó un el software statgrapics versión 5.1</a:t>
            </a:r>
          </a:p>
          <a:p>
            <a:pPr algn="just"/>
            <a:endParaRPr lang="es-CU"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2344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69817" y="2952205"/>
            <a:ext cx="11732699" cy="1446550"/>
          </a:xfrm>
          <a:prstGeom prst="rect">
            <a:avLst/>
          </a:prstGeom>
          <a:noFill/>
        </p:spPr>
        <p:txBody>
          <a:bodyPr wrap="none" rtlCol="0">
            <a:spAutoFit/>
          </a:bodyPr>
          <a:lstStyle/>
          <a:p>
            <a:r>
              <a:rPr lang="es-CU" sz="8800" dirty="0" smtClean="0">
                <a:latin typeface="Arial" panose="020B0604020202020204" pitchFamily="34" charset="0"/>
                <a:cs typeface="Arial" panose="020B0604020202020204" pitchFamily="34" charset="0"/>
              </a:rPr>
              <a:t>Resultados y discusión</a:t>
            </a:r>
            <a:endParaRPr lang="en-US" sz="8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281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1178903"/>
            <a:ext cx="12191999" cy="4044687"/>
          </a:xfrm>
          <a:prstGeom prst="rect">
            <a:avLst/>
          </a:prstGeom>
        </p:spPr>
      </p:pic>
      <p:sp>
        <p:nvSpPr>
          <p:cNvPr id="7" name="CuadroTexto 6"/>
          <p:cNvSpPr txBox="1"/>
          <p:nvPr/>
        </p:nvSpPr>
        <p:spPr>
          <a:xfrm>
            <a:off x="0" y="316728"/>
            <a:ext cx="12192000" cy="523220"/>
          </a:xfrm>
          <a:prstGeom prst="rect">
            <a:avLst/>
          </a:prstGeom>
          <a:noFill/>
        </p:spPr>
        <p:txBody>
          <a:bodyPr wrap="square" rtlCol="0">
            <a:spAutoFit/>
          </a:bodyPr>
          <a:lstStyle/>
          <a:p>
            <a:r>
              <a:rPr lang="es-CU" sz="2800" dirty="0" smtClean="0">
                <a:latin typeface="Arial" panose="020B0604020202020204" pitchFamily="34" charset="0"/>
                <a:cs typeface="Arial" panose="020B0604020202020204" pitchFamily="34" charset="0"/>
              </a:rPr>
              <a:t>Tabla1:</a:t>
            </a:r>
            <a:r>
              <a:rPr lang="es-CU" sz="2800" dirty="0" smtClean="0">
                <a:latin typeface="Arial" panose="020B0604020202020204" pitchFamily="34" charset="0"/>
                <a:cs typeface="Arial" panose="020B0604020202020204" pitchFamily="34" charset="0"/>
              </a:rPr>
              <a:t>Descripción </a:t>
            </a:r>
            <a:r>
              <a:rPr lang="es-CU" sz="2800" dirty="0" smtClean="0">
                <a:latin typeface="Arial" panose="020B0604020202020204" pitchFamily="34" charset="0"/>
                <a:cs typeface="Arial" panose="020B0604020202020204" pitchFamily="34" charset="0"/>
              </a:rPr>
              <a:t>de la </a:t>
            </a:r>
            <a:r>
              <a:rPr lang="es-CU" sz="2800" dirty="0" smtClean="0">
                <a:latin typeface="Arial" panose="020B0604020202020204" pitchFamily="34" charset="0"/>
                <a:cs typeface="Arial" panose="020B0604020202020204" pitchFamily="34" charset="0"/>
              </a:rPr>
              <a:t>variable </a:t>
            </a:r>
            <a:r>
              <a:rPr lang="es-CU" sz="2800" dirty="0" smtClean="0">
                <a:latin typeface="Arial" panose="020B0604020202020204" pitchFamily="34" charset="0"/>
                <a:cs typeface="Arial" panose="020B0604020202020204" pitchFamily="34" charset="0"/>
              </a:rPr>
              <a:t>peso corporal  </a:t>
            </a:r>
            <a:r>
              <a:rPr lang="es-CU" sz="2800" dirty="0" smtClean="0">
                <a:latin typeface="Arial" panose="020B0604020202020204" pitchFamily="34" charset="0"/>
                <a:cs typeface="Arial" panose="020B0604020202020204" pitchFamily="34" charset="0"/>
              </a:rPr>
              <a:t>sometida </a:t>
            </a:r>
            <a:r>
              <a:rPr lang="es-CU" sz="2800" dirty="0" smtClean="0">
                <a:latin typeface="Arial" panose="020B0604020202020204" pitchFamily="34" charset="0"/>
                <a:cs typeface="Arial" panose="020B0604020202020204" pitchFamily="34" charset="0"/>
              </a:rPr>
              <a:t>a las tres dietas</a:t>
            </a:r>
            <a:endParaRPr lang="en-US" sz="2800" dirty="0">
              <a:latin typeface="Arial" panose="020B0604020202020204" pitchFamily="34" charset="0"/>
              <a:cs typeface="Arial" panose="020B0604020202020204" pitchFamily="34" charset="0"/>
            </a:endParaRPr>
          </a:p>
        </p:txBody>
      </p:sp>
      <p:sp>
        <p:nvSpPr>
          <p:cNvPr id="8" name="Rectángulo 7"/>
          <p:cNvSpPr/>
          <p:nvPr/>
        </p:nvSpPr>
        <p:spPr>
          <a:xfrm>
            <a:off x="106012" y="5160240"/>
            <a:ext cx="2907847" cy="369332"/>
          </a:xfrm>
          <a:prstGeom prst="rect">
            <a:avLst/>
          </a:prstGeom>
        </p:spPr>
        <p:txBody>
          <a:bodyPr wrap="none">
            <a:spAutoFit/>
          </a:bodyPr>
          <a:lstStyle/>
          <a:p>
            <a:r>
              <a:rPr lang="es-CU" dirty="0">
                <a:latin typeface="Arial" panose="020B0604020202020204" pitchFamily="34" charset="0"/>
                <a:cs typeface="Arial" panose="020B0604020202020204" pitchFamily="34" charset="0"/>
              </a:rPr>
              <a:t>V</a:t>
            </a:r>
            <a:r>
              <a:rPr lang="es-CU" dirty="0" smtClean="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A</a:t>
            </a:r>
            <a:r>
              <a:rPr lang="es-CU" dirty="0" smtClean="0">
                <a:latin typeface="Arial" panose="020B0604020202020204" pitchFamily="34" charset="0"/>
                <a:cs typeface="Arial" panose="020B0604020202020204" pitchFamily="34" charset="0"/>
              </a:rPr>
              <a:t>:  </a:t>
            </a:r>
            <a:r>
              <a:rPr lang="es-CU" dirty="0">
                <a:latin typeface="Arial" panose="020B0604020202020204" pitchFamily="34" charset="0"/>
                <a:cs typeface="Arial" panose="020B0604020202020204" pitchFamily="34" charset="0"/>
              </a:rPr>
              <a:t>cuantitativa </a:t>
            </a:r>
            <a:r>
              <a:rPr lang="es-CU" dirty="0" smtClean="0">
                <a:latin typeface="Arial" panose="020B0604020202020204" pitchFamily="34" charset="0"/>
                <a:cs typeface="Arial" panose="020B0604020202020204" pitchFamily="34" charset="0"/>
              </a:rPr>
              <a:t>contínua </a:t>
            </a:r>
            <a:endParaRPr lang="en-US" dirty="0"/>
          </a:p>
        </p:txBody>
      </p:sp>
    </p:spTree>
    <p:extLst>
      <p:ext uri="{BB962C8B-B14F-4D97-AF65-F5344CB8AC3E}">
        <p14:creationId xmlns:p14="http://schemas.microsoft.com/office/powerpoint/2010/main" val="1052950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542928"/>
            <a:ext cx="9959928" cy="461665"/>
          </a:xfrm>
          <a:prstGeom prst="rect">
            <a:avLst/>
          </a:prstGeom>
          <a:noFill/>
        </p:spPr>
        <p:txBody>
          <a:bodyPr wrap="square" rtlCol="0">
            <a:spAutoFit/>
          </a:bodyPr>
          <a:lstStyle/>
          <a:p>
            <a:pPr algn="ctr"/>
            <a:r>
              <a:rPr lang="es-CU" sz="2400" dirty="0" smtClean="0">
                <a:latin typeface="Arial" panose="020B0604020202020204" pitchFamily="34" charset="0"/>
                <a:cs typeface="Arial" panose="020B0604020202020204" pitchFamily="34" charset="0"/>
              </a:rPr>
              <a:t>Tabla2: Estimación del peso corporal  promedio con 95% de confianza   </a:t>
            </a:r>
            <a:endParaRPr lang="en-US" sz="24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0" y="1004593"/>
            <a:ext cx="11887200" cy="3933167"/>
          </a:xfrm>
          <a:prstGeom prst="rect">
            <a:avLst/>
          </a:prstGeom>
        </p:spPr>
      </p:pic>
    </p:spTree>
    <p:extLst>
      <p:ext uri="{BB962C8B-B14F-4D97-AF65-F5344CB8AC3E}">
        <p14:creationId xmlns:p14="http://schemas.microsoft.com/office/powerpoint/2010/main" val="1557770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577234" y="2223285"/>
            <a:ext cx="10734424" cy="3073818"/>
          </a:xfrm>
          <a:prstGeom prst="rect">
            <a:avLst/>
          </a:prstGeom>
        </p:spPr>
      </p:pic>
      <p:sp>
        <p:nvSpPr>
          <p:cNvPr id="2" name="CuadroTexto 1"/>
          <p:cNvSpPr txBox="1"/>
          <p:nvPr/>
        </p:nvSpPr>
        <p:spPr>
          <a:xfrm>
            <a:off x="1266092" y="886265"/>
            <a:ext cx="3438762" cy="830997"/>
          </a:xfrm>
          <a:prstGeom prst="rect">
            <a:avLst/>
          </a:prstGeom>
          <a:noFill/>
        </p:spPr>
        <p:txBody>
          <a:bodyPr wrap="none" rtlCol="0">
            <a:spAutoFit/>
          </a:bodyPr>
          <a:lstStyle/>
          <a:p>
            <a:r>
              <a:rPr lang="es-CU" sz="2400" dirty="0" smtClean="0">
                <a:latin typeface="Arial" panose="020B0604020202020204" pitchFamily="34" charset="0"/>
                <a:cs typeface="Arial" panose="020B0604020202020204" pitchFamily="34" charset="0"/>
              </a:rPr>
              <a:t>Ho: µ1=µ2=µ3</a:t>
            </a:r>
          </a:p>
          <a:p>
            <a:r>
              <a:rPr lang="es-CU" sz="2400" dirty="0" smtClean="0">
                <a:latin typeface="Arial" panose="020B0604020202020204" pitchFamily="34" charset="0"/>
                <a:cs typeface="Arial" panose="020B0604020202020204" pitchFamily="34" charset="0"/>
              </a:rPr>
              <a:t>H1:al menos uno difiere</a:t>
            </a:r>
            <a:endParaRPr lang="en-US" sz="2400" dirty="0">
              <a:latin typeface="Arial" panose="020B0604020202020204" pitchFamily="34" charset="0"/>
              <a:cs typeface="Arial" panose="020B0604020202020204" pitchFamily="34" charset="0"/>
            </a:endParaRPr>
          </a:p>
        </p:txBody>
      </p:sp>
      <p:sp>
        <p:nvSpPr>
          <p:cNvPr id="3" name="CuadroTexto 2"/>
          <p:cNvSpPr txBox="1"/>
          <p:nvPr/>
        </p:nvSpPr>
        <p:spPr>
          <a:xfrm>
            <a:off x="759656" y="1853953"/>
            <a:ext cx="3945198" cy="400110"/>
          </a:xfrm>
          <a:prstGeom prst="rect">
            <a:avLst/>
          </a:prstGeom>
          <a:noFill/>
        </p:spPr>
        <p:txBody>
          <a:bodyPr wrap="square" rtlCol="0">
            <a:spAutoFit/>
          </a:bodyPr>
          <a:lstStyle/>
          <a:p>
            <a:r>
              <a:rPr lang="es-CU" sz="2000" dirty="0" smtClean="0">
                <a:latin typeface="Arial" panose="020B0604020202020204" pitchFamily="34" charset="0"/>
                <a:cs typeface="Arial" panose="020B0604020202020204" pitchFamily="34" charset="0"/>
              </a:rPr>
              <a:t>Tabla 3: Anova simple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6491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404508" y="1278679"/>
            <a:ext cx="10732168" cy="3785936"/>
          </a:xfrm>
          <a:prstGeom prst="rect">
            <a:avLst/>
          </a:prstGeom>
        </p:spPr>
      </p:pic>
      <p:sp>
        <p:nvSpPr>
          <p:cNvPr id="2" name="CuadroTexto 1"/>
          <p:cNvSpPr txBox="1"/>
          <p:nvPr/>
        </p:nvSpPr>
        <p:spPr>
          <a:xfrm>
            <a:off x="404508" y="909347"/>
            <a:ext cx="4997486" cy="369332"/>
          </a:xfrm>
          <a:prstGeom prst="rect">
            <a:avLst/>
          </a:prstGeom>
          <a:noFill/>
        </p:spPr>
        <p:txBody>
          <a:bodyPr wrap="square" rtlCol="0">
            <a:spAutoFit/>
          </a:bodyPr>
          <a:lstStyle/>
          <a:p>
            <a:r>
              <a:rPr lang="es-CU" dirty="0" smtClean="0"/>
              <a:t>Tabla 4: Test de rangos múltiple LSD</a:t>
            </a:r>
            <a:endParaRPr lang="en-US" dirty="0"/>
          </a:p>
        </p:txBody>
      </p:sp>
    </p:spTree>
    <p:extLst>
      <p:ext uri="{BB962C8B-B14F-4D97-AF65-F5344CB8AC3E}">
        <p14:creationId xmlns:p14="http://schemas.microsoft.com/office/powerpoint/2010/main" val="10353691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TotalTime>
  <Words>296</Words>
  <Application>Microsoft Office PowerPoint</Application>
  <PresentationFormat>Panorámica</PresentationFormat>
  <Paragraphs>28</Paragraphs>
  <Slides>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vt:i4>
      </vt:variant>
    </vt:vector>
  </HeadingPairs>
  <TitlesOfParts>
    <vt:vector size="14" baseType="lpstr">
      <vt:lpstr>Arial</vt:lpstr>
      <vt:lpstr>Calibri</vt:lpstr>
      <vt:lpstr>Calibri Light</vt:lpstr>
      <vt:lpstr>Monotype Corsiva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Lauri</dc:creator>
  <cp:lastModifiedBy>Lauri</cp:lastModifiedBy>
  <cp:revision>25</cp:revision>
  <dcterms:created xsi:type="dcterms:W3CDTF">2016-12-12T18:08:43Z</dcterms:created>
  <dcterms:modified xsi:type="dcterms:W3CDTF">2016-12-13T17:02:03Z</dcterms:modified>
</cp:coreProperties>
</file>