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0" r:id="rId2"/>
    <p:sldId id="266" r:id="rId3"/>
    <p:sldId id="267" r:id="rId4"/>
    <p:sldId id="268" r:id="rId5"/>
    <p:sldId id="269" r:id="rId6"/>
    <p:sldId id="256" r:id="rId7"/>
    <p:sldId id="258" r:id="rId8"/>
    <p:sldId id="271" r:id="rId9"/>
    <p:sldId id="273" r:id="rId10"/>
    <p:sldId id="259" r:id="rId11"/>
    <p:sldId id="279" r:id="rId12"/>
    <p:sldId id="274" r:id="rId13"/>
    <p:sldId id="277" r:id="rId14"/>
    <p:sldId id="276" r:id="rId15"/>
    <p:sldId id="278"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i" initials="L" lastIdx="1" clrIdx="0">
    <p:extLst>
      <p:ext uri="{19B8F6BF-5375-455C-9EA6-DF929625EA0E}">
        <p15:presenceInfo xmlns:p15="http://schemas.microsoft.com/office/powerpoint/2012/main" userId="Lau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84767" autoAdjust="0"/>
  </p:normalViewPr>
  <p:slideViewPr>
    <p:cSldViewPr snapToGrid="0">
      <p:cViewPr varScale="1">
        <p:scale>
          <a:sx n="93" d="100"/>
          <a:sy n="93" d="100"/>
        </p:scale>
        <p:origin x="52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7C7386-9BBD-4636-8595-BCD92C2CD7A7}" type="datetimeFigureOut">
              <a:rPr lang="en-US" smtClean="0"/>
              <a:t>11/2/2023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6F9F5A-885B-4873-81E3-CE1B3677BBA0}" type="slidenum">
              <a:rPr lang="en-US" smtClean="0"/>
              <a:t>‹Nº›</a:t>
            </a:fld>
            <a:endParaRPr lang="en-US"/>
          </a:p>
        </p:txBody>
      </p:sp>
    </p:spTree>
    <p:extLst>
      <p:ext uri="{BB962C8B-B14F-4D97-AF65-F5344CB8AC3E}">
        <p14:creationId xmlns:p14="http://schemas.microsoft.com/office/powerpoint/2010/main" val="4126174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smtClean="0"/>
              <a:t>La altura promedio es de 92.33</a:t>
            </a:r>
            <a:r>
              <a:rPr lang="es-ES" baseline="0" dirty="0" smtClean="0"/>
              <a:t> y una desviación estándar de 10.76, con un error estándar de 3.1. Los valores estuvieron entre 78 y 115. El coeficiente de variación es de 11.6%.</a:t>
            </a:r>
          </a:p>
          <a:p>
            <a:pPr marL="171450" indent="-171450">
              <a:buFont typeface="Arial" panose="020B0604020202020204" pitchFamily="34" charset="0"/>
              <a:buChar char="•"/>
            </a:pPr>
            <a:r>
              <a:rPr lang="es-ES" b="0" i="0" baseline="0" dirty="0" smtClean="0">
                <a:solidFill>
                  <a:srgbClr val="FF0000"/>
                </a:solidFill>
              </a:rPr>
              <a:t>El diámetro promedio es de 1.23 con una desviación estándar de 0.08. El estándar de error es de 0.02 y los valores estuvieron entre 1.2 y 1.3 con un coeficiente de variación de 6.9%.</a:t>
            </a:r>
          </a:p>
          <a:p>
            <a:pPr marL="171450" indent="-171450">
              <a:buFont typeface="Arial" panose="020B0604020202020204" pitchFamily="34" charset="0"/>
              <a:buChar char="•"/>
            </a:pPr>
            <a:r>
              <a:rPr lang="es-ES" b="0" i="0" baseline="0" dirty="0" smtClean="0">
                <a:solidFill>
                  <a:srgbClr val="FF0000"/>
                </a:solidFill>
              </a:rPr>
              <a:t>La cantidad promedio de trifoliolos es de 19, con una desviación estándar de 6.7. El estándar de error es de 1.9 y los valores estuvieron entre 12 y 30 con un coeficiente de variación de 35.2%.</a:t>
            </a:r>
          </a:p>
          <a:p>
            <a:pPr marL="171450" indent="-171450">
              <a:buFont typeface="Arial" panose="020B0604020202020204" pitchFamily="34" charset="0"/>
              <a:buChar char="•"/>
            </a:pPr>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6</a:t>
            </a:fld>
            <a:endParaRPr lang="en-US"/>
          </a:p>
        </p:txBody>
      </p:sp>
    </p:spTree>
    <p:extLst>
      <p:ext uri="{BB962C8B-B14F-4D97-AF65-F5344CB8AC3E}">
        <p14:creationId xmlns:p14="http://schemas.microsoft.com/office/powerpoint/2010/main" val="361863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Esta tabla muestra intervalos de confianza del 95,0% para las medias y desviaciones estándar de cada una de las variables. </a:t>
            </a:r>
          </a:p>
          <a:p>
            <a:pPr marL="171450" indent="-171450">
              <a:buFont typeface="Arial" panose="020B0604020202020204" pitchFamily="34" charset="0"/>
              <a:buChar char="•"/>
            </a:pPr>
            <a:r>
              <a:rPr lang="es-ES" dirty="0" smtClean="0"/>
              <a:t>Se puede estimar con una confianza del 95% de que las plantas van a tener una altura  entre 85.49 y 99.17cm.</a:t>
            </a:r>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7</a:t>
            </a:fld>
            <a:endParaRPr lang="en-US"/>
          </a:p>
        </p:txBody>
      </p:sp>
    </p:spTree>
    <p:extLst>
      <p:ext uri="{BB962C8B-B14F-4D97-AF65-F5344CB8AC3E}">
        <p14:creationId xmlns:p14="http://schemas.microsoft.com/office/powerpoint/2010/main" val="4219062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smtClean="0"/>
              <a:t>La altura promedio es de 89.5cm</a:t>
            </a:r>
            <a:r>
              <a:rPr lang="es-ES" baseline="0" dirty="0" smtClean="0"/>
              <a:t> y una desviación estándar de 6.45, con un error estándar de 1.86. Los valores estuvieron entre 77 y 98. El coeficiente de variación es de 7.21%.</a:t>
            </a:r>
          </a:p>
          <a:p>
            <a:pPr marL="171450" indent="-171450">
              <a:buFont typeface="Arial" panose="020B0604020202020204" pitchFamily="34" charset="0"/>
              <a:buChar char="•"/>
            </a:pPr>
            <a:r>
              <a:rPr lang="es-ES" b="0" i="0" baseline="0" dirty="0" smtClean="0">
                <a:solidFill>
                  <a:srgbClr val="FF0000"/>
                </a:solidFill>
              </a:rPr>
              <a:t>El diámetro promedio es de 0.005 con una desviación estándar de 0.07. El estándar de error es de 0.02 y los valores estuvieron entre 0.92 y 1.12 con un coeficiente de variación de 7.26%.</a:t>
            </a:r>
          </a:p>
          <a:p>
            <a:pPr marL="171450" indent="-171450">
              <a:buFont typeface="Arial" panose="020B0604020202020204" pitchFamily="34" charset="0"/>
              <a:buChar char="•"/>
            </a:pPr>
            <a:r>
              <a:rPr lang="es-ES" b="0" i="0" baseline="0" dirty="0" smtClean="0">
                <a:solidFill>
                  <a:srgbClr val="FF0000"/>
                </a:solidFill>
              </a:rPr>
              <a:t>La cantidad promedio de trifoliolos es de 26.25, con una desviación estándar de 3.6. El estándar de error es de 1.05 y los valores estuvieron entre 20 y 30 con un coeficiente de variación de 13.9%.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ES"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baseline="0" dirty="0" smtClean="0"/>
          </a:p>
          <a:p>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8</a:t>
            </a:fld>
            <a:endParaRPr lang="en-US"/>
          </a:p>
        </p:txBody>
      </p:sp>
    </p:spTree>
    <p:extLst>
      <p:ext uri="{BB962C8B-B14F-4D97-AF65-F5344CB8AC3E}">
        <p14:creationId xmlns:p14="http://schemas.microsoft.com/office/powerpoint/2010/main" val="3144791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Esta tabla muestra intervalos de confianza del 95,0% para las medias y desviaciones estándar de cada una de las variables. </a:t>
            </a:r>
          </a:p>
          <a:p>
            <a:pPr marL="171450" indent="-171450">
              <a:buFont typeface="Arial" panose="020B0604020202020204" pitchFamily="34" charset="0"/>
              <a:buChar char="•"/>
            </a:pPr>
            <a:r>
              <a:rPr lang="es-ES" dirty="0" smtClean="0"/>
              <a:t>Se puede estimar con una confianza del 95% de que las plantas van a tener una altura  entre 85.39 y 93.60cm.</a:t>
            </a:r>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9</a:t>
            </a:fld>
            <a:endParaRPr lang="en-US"/>
          </a:p>
        </p:txBody>
      </p:sp>
    </p:spTree>
    <p:extLst>
      <p:ext uri="{BB962C8B-B14F-4D97-AF65-F5344CB8AC3E}">
        <p14:creationId xmlns:p14="http://schemas.microsoft.com/office/powerpoint/2010/main" val="2936709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U" sz="1200" dirty="0" smtClean="0">
                <a:solidFill>
                  <a:srgbClr val="FF0000"/>
                </a:solidFill>
                <a:latin typeface="Arial" panose="020B0604020202020204" pitchFamily="34" charset="0"/>
                <a:cs typeface="Arial" panose="020B0604020202020204" pitchFamily="34" charset="0"/>
              </a:rPr>
              <a:t>(Ho-Hipotesis nula) es cuando la medias no difieren</a:t>
            </a:r>
          </a:p>
          <a:p>
            <a:pPr marL="0" marR="0" lvl="0" indent="0" algn="l" defTabSz="914400" rtl="0" eaLnBrk="1" fontAlgn="auto" latinLnBrk="0" hangingPunct="1">
              <a:lnSpc>
                <a:spcPct val="100000"/>
              </a:lnSpc>
              <a:spcBef>
                <a:spcPts val="0"/>
              </a:spcBef>
              <a:spcAft>
                <a:spcPts val="0"/>
              </a:spcAft>
              <a:buClrTx/>
              <a:buSzTx/>
              <a:buFontTx/>
              <a:buNone/>
              <a:tabLst/>
              <a:defRPr/>
            </a:pPr>
            <a:r>
              <a:rPr lang="es-CU" sz="1200" dirty="0" smtClean="0">
                <a:solidFill>
                  <a:srgbClr val="FF0000"/>
                </a:solidFill>
                <a:latin typeface="Arial" panose="020B0604020202020204" pitchFamily="34" charset="0"/>
                <a:cs typeface="Arial" panose="020B0604020202020204" pitchFamily="34" charset="0"/>
              </a:rPr>
              <a:t>(H1-Hipotesis alternativa) es cuando</a:t>
            </a:r>
            <a:r>
              <a:rPr lang="es-CU" sz="1200" baseline="0" dirty="0" smtClean="0">
                <a:solidFill>
                  <a:srgbClr val="FF0000"/>
                </a:solidFill>
                <a:latin typeface="Arial" panose="020B0604020202020204" pitchFamily="34" charset="0"/>
                <a:cs typeface="Arial" panose="020B0604020202020204" pitchFamily="34" charset="0"/>
              </a:rPr>
              <a:t> al menos uno difiere</a:t>
            </a:r>
            <a:endParaRPr lang="es-CU" sz="1200" dirty="0" smtClean="0">
              <a:solidFill>
                <a:srgbClr val="FF0000"/>
              </a:solidFill>
              <a:latin typeface="Arial" panose="020B0604020202020204" pitchFamily="34" charset="0"/>
              <a:cs typeface="Arial" panose="020B0604020202020204" pitchFamily="34" charset="0"/>
            </a:endParaRPr>
          </a:p>
          <a:p>
            <a:endParaRPr lang="es-ES" dirty="0" smtClean="0"/>
          </a:p>
          <a:p>
            <a:r>
              <a:rPr lang="es-ES" dirty="0" smtClean="0"/>
              <a:t>Como</a:t>
            </a:r>
            <a:r>
              <a:rPr lang="es-ES" baseline="0" dirty="0" smtClean="0"/>
              <a:t> el P-Valor es mayor que 0.05 significa que no hay diferencia con respecto a la altura entre los cultivares.</a:t>
            </a:r>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10</a:t>
            </a:fld>
            <a:endParaRPr lang="en-US"/>
          </a:p>
        </p:txBody>
      </p:sp>
    </p:spTree>
    <p:extLst>
      <p:ext uri="{BB962C8B-B14F-4D97-AF65-F5344CB8AC3E}">
        <p14:creationId xmlns:p14="http://schemas.microsoft.com/office/powerpoint/2010/main" val="2792069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11</a:t>
            </a:fld>
            <a:endParaRPr lang="en-US"/>
          </a:p>
        </p:txBody>
      </p:sp>
    </p:spTree>
    <p:extLst>
      <p:ext uri="{BB962C8B-B14F-4D97-AF65-F5344CB8AC3E}">
        <p14:creationId xmlns:p14="http://schemas.microsoft.com/office/powerpoint/2010/main" val="42936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Como</a:t>
            </a:r>
            <a:r>
              <a:rPr lang="es-ES" baseline="0" dirty="0" smtClean="0"/>
              <a:t> el P-Valor es menor que 0.05 significa que hay diferencia estadísticamente significativa con respecto al diámetro del tallo.</a:t>
            </a:r>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12</a:t>
            </a:fld>
            <a:endParaRPr lang="en-US"/>
          </a:p>
        </p:txBody>
      </p:sp>
    </p:spTree>
    <p:extLst>
      <p:ext uri="{BB962C8B-B14F-4D97-AF65-F5344CB8AC3E}">
        <p14:creationId xmlns:p14="http://schemas.microsoft.com/office/powerpoint/2010/main" val="2221362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13</a:t>
            </a:fld>
            <a:endParaRPr lang="en-US"/>
          </a:p>
        </p:txBody>
      </p:sp>
    </p:spTree>
    <p:extLst>
      <p:ext uri="{BB962C8B-B14F-4D97-AF65-F5344CB8AC3E}">
        <p14:creationId xmlns:p14="http://schemas.microsoft.com/office/powerpoint/2010/main" val="433326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Como</a:t>
            </a:r>
            <a:r>
              <a:rPr lang="es-ES" baseline="0" dirty="0" smtClean="0"/>
              <a:t> el P-Valor es menor que 0.05 significa que hay diferencia con respecto a la cantidad de trifoliolos entre los cultivares.</a:t>
            </a:r>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14</a:t>
            </a:fld>
            <a:endParaRPr lang="en-US"/>
          </a:p>
        </p:txBody>
      </p:sp>
    </p:spTree>
    <p:extLst>
      <p:ext uri="{BB962C8B-B14F-4D97-AF65-F5344CB8AC3E}">
        <p14:creationId xmlns:p14="http://schemas.microsoft.com/office/powerpoint/2010/main" val="3016215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15</a:t>
            </a:fld>
            <a:endParaRPr lang="en-US"/>
          </a:p>
        </p:txBody>
      </p:sp>
    </p:spTree>
    <p:extLst>
      <p:ext uri="{BB962C8B-B14F-4D97-AF65-F5344CB8AC3E}">
        <p14:creationId xmlns:p14="http://schemas.microsoft.com/office/powerpoint/2010/main" val="1000790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dirty="0" smtClean="0"/>
              <a:t>La</a:t>
            </a:r>
            <a:r>
              <a:rPr lang="es-ES" b="0" baseline="0" dirty="0" smtClean="0"/>
              <a:t> variedad Amalia presento mayores valores en cuanto al diámetro del tallo y a la cantidad de trifoliolos, para el caso de la altura de la planta no hubo diferencias estadísticamente significativa.</a:t>
            </a:r>
            <a:endParaRPr lang="en-US" b="0" dirty="0"/>
          </a:p>
        </p:txBody>
      </p:sp>
      <p:sp>
        <p:nvSpPr>
          <p:cNvPr id="4" name="Marcador de número de diapositiva 3"/>
          <p:cNvSpPr>
            <a:spLocks noGrp="1"/>
          </p:cNvSpPr>
          <p:nvPr>
            <p:ph type="sldNum" sz="quarter" idx="10"/>
          </p:nvPr>
        </p:nvSpPr>
        <p:spPr/>
        <p:txBody>
          <a:bodyPr/>
          <a:lstStyle/>
          <a:p>
            <a:fld id="{426F9F5A-885B-4873-81E3-CE1B3677BBA0}" type="slidenum">
              <a:rPr lang="en-US" smtClean="0"/>
              <a:t>16</a:t>
            </a:fld>
            <a:endParaRPr lang="en-US"/>
          </a:p>
        </p:txBody>
      </p:sp>
    </p:spTree>
    <p:extLst>
      <p:ext uri="{BB962C8B-B14F-4D97-AF65-F5344CB8AC3E}">
        <p14:creationId xmlns:p14="http://schemas.microsoft.com/office/powerpoint/2010/main" val="133690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11/2/2023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668733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11/2/2023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02022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0EFF929-7D80-409E-A5A5-517DF5CCDA96}" type="datetimeFigureOut">
              <a:rPr lang="en-US" smtClean="0"/>
              <a:t>11/2/2023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284292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90EFF929-7D80-409E-A5A5-517DF5CCDA96}" type="datetimeFigureOut">
              <a:rPr lang="en-US" smtClean="0"/>
              <a:t>11/2/2023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1613894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90EFF929-7D80-409E-A5A5-517DF5CCDA96}" type="datetimeFigureOut">
              <a:rPr lang="en-US" smtClean="0"/>
              <a:t>11/2/2023</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135319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90EFF929-7D80-409E-A5A5-517DF5CCDA96}" type="datetimeFigureOut">
              <a:rPr lang="en-US" smtClean="0"/>
              <a:t>11/2/2023</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2168792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0EFF929-7D80-409E-A5A5-517DF5CCDA96}" type="datetimeFigureOut">
              <a:rPr lang="en-US" smtClean="0"/>
              <a:t>11/2/2023</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47864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0EFF929-7D80-409E-A5A5-517DF5CCDA96}" type="datetimeFigureOut">
              <a:rPr lang="en-US" smtClean="0"/>
              <a:t>11/2/2023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1898971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0EFF929-7D80-409E-A5A5-517DF5CCDA96}" type="datetimeFigureOut">
              <a:rPr lang="en-US" smtClean="0"/>
              <a:t>11/2/2023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4204822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11/2/2023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74095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90EFF929-7D80-409E-A5A5-517DF5CCDA96}" type="datetimeFigureOut">
              <a:rPr lang="en-US" smtClean="0"/>
              <a:t>11/2/2023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7FC99B16-0080-476D-9770-262D168EDE89}" type="slidenum">
              <a:rPr lang="en-US" smtClean="0"/>
              <a:t>‹Nº›</a:t>
            </a:fld>
            <a:endParaRPr lang="en-US"/>
          </a:p>
        </p:txBody>
      </p:sp>
    </p:spTree>
    <p:extLst>
      <p:ext uri="{BB962C8B-B14F-4D97-AF65-F5344CB8AC3E}">
        <p14:creationId xmlns:p14="http://schemas.microsoft.com/office/powerpoint/2010/main" val="344179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EFF929-7D80-409E-A5A5-517DF5CCDA96}" type="datetimeFigureOut">
              <a:rPr lang="en-US" smtClean="0"/>
              <a:t>11/2/2023</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99B16-0080-476D-9770-262D168EDE89}" type="slidenum">
              <a:rPr lang="en-US" smtClean="0"/>
              <a:t>‹Nº›</a:t>
            </a:fld>
            <a:endParaRPr lang="en-US"/>
          </a:p>
        </p:txBody>
      </p:sp>
    </p:spTree>
    <p:extLst>
      <p:ext uri="{BB962C8B-B14F-4D97-AF65-F5344CB8AC3E}">
        <p14:creationId xmlns:p14="http://schemas.microsoft.com/office/powerpoint/2010/main" val="198436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dentidad INCA con slogan-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85910" y="0"/>
            <a:ext cx="8509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n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 y="55563"/>
            <a:ext cx="987425" cy="1358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3024290" y="211688"/>
            <a:ext cx="6096000" cy="1251625"/>
          </a:xfrm>
          <a:prstGeom prst="rect">
            <a:avLst/>
          </a:prstGeom>
        </p:spPr>
        <p:txBody>
          <a:bodyPr>
            <a:spAutoFit/>
          </a:bodyPr>
          <a:lstStyle/>
          <a:p>
            <a:pPr marL="135890" marR="0" algn="ctr">
              <a:spcBef>
                <a:spcPts val="360"/>
              </a:spcBef>
              <a:spcAft>
                <a:spcPts val="0"/>
              </a:spcAft>
            </a:pPr>
            <a:r>
              <a:rPr lang="es-US" sz="3600" b="1" dirty="0">
                <a:latin typeface="Arial" panose="020B0604020202020204" pitchFamily="34" charset="0"/>
                <a:ea typeface="Times New Roman" panose="02020603050405020304" pitchFamily="18" charset="0"/>
              </a:rPr>
              <a:t>Maestría en </a:t>
            </a:r>
            <a:endParaRPr lang="en-US" sz="1000" dirty="0">
              <a:latin typeface="Times New Roman" panose="02020603050405020304" pitchFamily="18" charset="0"/>
              <a:ea typeface="Times New Roman" panose="02020603050405020304" pitchFamily="18" charset="0"/>
            </a:endParaRPr>
          </a:p>
          <a:p>
            <a:pPr marL="135890" marR="0" algn="ctr">
              <a:spcBef>
                <a:spcPts val="360"/>
              </a:spcBef>
              <a:spcAft>
                <a:spcPts val="0"/>
              </a:spcAft>
            </a:pPr>
            <a:r>
              <a:rPr lang="es-US" sz="3600" b="1" dirty="0">
                <a:latin typeface="Arial" panose="020B0604020202020204" pitchFamily="34" charset="0"/>
                <a:ea typeface="Times New Roman" panose="02020603050405020304" pitchFamily="18" charset="0"/>
              </a:rPr>
              <a:t>Biomatemática</a:t>
            </a:r>
            <a:endParaRPr lang="en-US" sz="1000" dirty="0">
              <a:effectLst/>
              <a:latin typeface="Times New Roman" panose="02020603050405020304" pitchFamily="18" charset="0"/>
              <a:ea typeface="Times New Roman" panose="02020603050405020304" pitchFamily="18" charset="0"/>
            </a:endParaRPr>
          </a:p>
        </p:txBody>
      </p:sp>
      <p:sp>
        <p:nvSpPr>
          <p:cNvPr id="7" name="Rectángulo 6"/>
          <p:cNvSpPr/>
          <p:nvPr/>
        </p:nvSpPr>
        <p:spPr>
          <a:xfrm>
            <a:off x="550907" y="2024063"/>
            <a:ext cx="11042767" cy="1251625"/>
          </a:xfrm>
          <a:prstGeom prst="rect">
            <a:avLst/>
          </a:prstGeom>
        </p:spPr>
        <p:txBody>
          <a:bodyPr wrap="none">
            <a:spAutoFit/>
          </a:bodyPr>
          <a:lstStyle/>
          <a:p>
            <a:pPr marL="135890" marR="0" algn="ctr">
              <a:spcBef>
                <a:spcPts val="360"/>
              </a:spcBef>
              <a:spcAft>
                <a:spcPts val="0"/>
              </a:spcAft>
            </a:pPr>
            <a:r>
              <a:rPr lang="es-ES" sz="3600" b="1" dirty="0" smtClean="0">
                <a:latin typeface="Arial" panose="020B0604020202020204" pitchFamily="34" charset="0"/>
                <a:ea typeface="Times New Roman" panose="02020603050405020304" pitchFamily="18" charset="0"/>
              </a:rPr>
              <a:t>Metodologías </a:t>
            </a:r>
            <a:r>
              <a:rPr lang="es-ES" sz="3600" b="1" dirty="0">
                <a:latin typeface="Arial" panose="020B0604020202020204" pitchFamily="34" charset="0"/>
                <a:ea typeface="Times New Roman" panose="02020603050405020304" pitchFamily="18" charset="0"/>
              </a:rPr>
              <a:t>para el procesamiento </a:t>
            </a:r>
            <a:r>
              <a:rPr lang="es-ES" sz="3600" b="1" dirty="0" smtClean="0">
                <a:latin typeface="Arial" panose="020B0604020202020204" pitchFamily="34" charset="0"/>
                <a:ea typeface="Times New Roman" panose="02020603050405020304" pitchFamily="18" charset="0"/>
              </a:rPr>
              <a:t>de datos </a:t>
            </a:r>
          </a:p>
          <a:p>
            <a:pPr marL="135890" marR="0" algn="ctr">
              <a:spcBef>
                <a:spcPts val="360"/>
              </a:spcBef>
              <a:spcAft>
                <a:spcPts val="0"/>
              </a:spcAft>
            </a:pPr>
            <a:r>
              <a:rPr lang="es-ES" sz="3600" b="1" dirty="0" smtClean="0">
                <a:latin typeface="Arial" panose="020B0604020202020204" pitchFamily="34" charset="0"/>
                <a:ea typeface="Times New Roman" panose="02020603050405020304" pitchFamily="18" charset="0"/>
              </a:rPr>
              <a:t>en </a:t>
            </a:r>
            <a:r>
              <a:rPr lang="es-ES" sz="3600" b="1" dirty="0">
                <a:latin typeface="Arial" panose="020B0604020202020204" pitchFamily="34" charset="0"/>
                <a:ea typeface="Times New Roman" panose="02020603050405020304" pitchFamily="18" charset="0"/>
              </a:rPr>
              <a:t>Investigaciones Científicas. Uso de </a:t>
            </a:r>
            <a:r>
              <a:rPr lang="es-ES" sz="3600" b="1" dirty="0" smtClean="0">
                <a:latin typeface="Arial" panose="020B0604020202020204" pitchFamily="34" charset="0"/>
                <a:ea typeface="Times New Roman" panose="02020603050405020304" pitchFamily="18" charset="0"/>
              </a:rPr>
              <a:t>Software.</a:t>
            </a:r>
            <a:r>
              <a:rPr lang="es-US" sz="3600" b="1" dirty="0" smtClean="0">
                <a:latin typeface="Arial" panose="020B0604020202020204" pitchFamily="34" charset="0"/>
                <a:ea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endParaRPr>
          </a:p>
        </p:txBody>
      </p:sp>
      <p:sp>
        <p:nvSpPr>
          <p:cNvPr id="8" name="Rectángulo 7"/>
          <p:cNvSpPr/>
          <p:nvPr/>
        </p:nvSpPr>
        <p:spPr>
          <a:xfrm>
            <a:off x="3417990" y="3936088"/>
            <a:ext cx="5308600" cy="2581219"/>
          </a:xfrm>
          <a:prstGeom prst="rect">
            <a:avLst/>
          </a:prstGeom>
        </p:spPr>
        <p:txBody>
          <a:bodyPr wrap="square">
            <a:spAutoFit/>
          </a:bodyPr>
          <a:lstStyle/>
          <a:p>
            <a:pPr algn="ctr">
              <a:lnSpc>
                <a:spcPct val="107000"/>
              </a:lnSpc>
              <a:spcAft>
                <a:spcPts val="800"/>
              </a:spcAft>
            </a:pPr>
            <a:r>
              <a:rPr lang="es-US" sz="2000" b="1" dirty="0" smtClean="0">
                <a:latin typeface="Arial" panose="020B0604020202020204" pitchFamily="34" charset="0"/>
                <a:ea typeface="Calibri" panose="020F0502020204030204" pitchFamily="34" charset="0"/>
                <a:cs typeface="Arial" panose="020B0604020202020204" pitchFamily="34" charset="0"/>
              </a:rPr>
              <a:t>Autores</a:t>
            </a:r>
            <a:endParaRPr lang="en-US" sz="2000" b="1" dirty="0">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s-ES" sz="2000" b="1" dirty="0">
                <a:latin typeface="Arial" panose="020B0604020202020204" pitchFamily="34" charset="0"/>
                <a:ea typeface="Calibri" panose="020F0502020204030204" pitchFamily="34" charset="0"/>
                <a:cs typeface="Arial" panose="020B0604020202020204" pitchFamily="34" charset="0"/>
              </a:rPr>
              <a:t>Ana Isabel Izquierdo Collazo</a:t>
            </a:r>
            <a:endParaRPr lang="en-US" sz="2000" b="1" dirty="0">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s-ES" sz="2000" b="1" dirty="0" smtClean="0">
                <a:latin typeface="Arial" panose="020B0604020202020204" pitchFamily="34" charset="0"/>
                <a:ea typeface="Calibri" panose="020F0502020204030204" pitchFamily="34" charset="0"/>
                <a:cs typeface="Arial" panose="020B0604020202020204" pitchFamily="34" charset="0"/>
              </a:rPr>
              <a:t>Daniel </a:t>
            </a:r>
            <a:r>
              <a:rPr lang="es-ES" sz="2000" b="1" dirty="0">
                <a:latin typeface="Arial" panose="020B0604020202020204" pitchFamily="34" charset="0"/>
                <a:ea typeface="Calibri" panose="020F0502020204030204" pitchFamily="34" charset="0"/>
                <a:cs typeface="Arial" panose="020B0604020202020204" pitchFamily="34" charset="0"/>
              </a:rPr>
              <a:t>Fernández </a:t>
            </a:r>
            <a:r>
              <a:rPr lang="es-ES" sz="2000" b="1" dirty="0" err="1">
                <a:latin typeface="Arial" panose="020B0604020202020204" pitchFamily="34" charset="0"/>
                <a:ea typeface="Calibri" panose="020F0502020204030204" pitchFamily="34" charset="0"/>
                <a:cs typeface="Arial" panose="020B0604020202020204" pitchFamily="34" charset="0"/>
              </a:rPr>
              <a:t>Sotolongo</a:t>
            </a:r>
            <a:endParaRPr lang="en-US" sz="2000" b="1" dirty="0">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s-ES" sz="2000" b="1" dirty="0">
                <a:latin typeface="Arial" panose="020B0604020202020204" pitchFamily="34" charset="0"/>
                <a:ea typeface="Calibri" panose="020F0502020204030204" pitchFamily="34" charset="0"/>
                <a:cs typeface="Arial" panose="020B0604020202020204" pitchFamily="34" charset="0"/>
              </a:rPr>
              <a:t>Alain García Asencio</a:t>
            </a:r>
            <a:endParaRPr lang="en-US" sz="2000" b="1" dirty="0">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s-ES" sz="2000" b="1" dirty="0" smtClean="0">
                <a:latin typeface="Arial" panose="020B0604020202020204" pitchFamily="34" charset="0"/>
                <a:ea typeface="Calibri" panose="020F0502020204030204" pitchFamily="34" charset="0"/>
                <a:cs typeface="Arial" panose="020B0604020202020204" pitchFamily="34" charset="0"/>
              </a:rPr>
              <a:t>René </a:t>
            </a:r>
            <a:r>
              <a:rPr lang="es-ES" sz="2000" b="1" dirty="0">
                <a:latin typeface="Arial" panose="020B0604020202020204" pitchFamily="34" charset="0"/>
                <a:ea typeface="Calibri" panose="020F0502020204030204" pitchFamily="34" charset="0"/>
                <a:cs typeface="Arial" panose="020B0604020202020204" pitchFamily="34" charset="0"/>
              </a:rPr>
              <a:t>Lázaro Collado </a:t>
            </a:r>
            <a:r>
              <a:rPr lang="es-ES" sz="2000" b="1" dirty="0" smtClean="0">
                <a:latin typeface="Arial" panose="020B0604020202020204" pitchFamily="34" charset="0"/>
                <a:ea typeface="Calibri" panose="020F0502020204030204" pitchFamily="34" charset="0"/>
                <a:cs typeface="Arial" panose="020B0604020202020204" pitchFamily="34" charset="0"/>
              </a:rPr>
              <a:t>Arteaga</a:t>
            </a:r>
          </a:p>
          <a:p>
            <a:pPr algn="ctr">
              <a:lnSpc>
                <a:spcPct val="107000"/>
              </a:lnSpc>
              <a:spcAft>
                <a:spcPts val="800"/>
              </a:spcAft>
            </a:pPr>
            <a:r>
              <a:rPr lang="es-ES" sz="2000" b="1" dirty="0">
                <a:latin typeface="Arial" panose="020B0604020202020204" pitchFamily="34" charset="0"/>
                <a:ea typeface="Calibri" panose="020F0502020204030204" pitchFamily="34" charset="0"/>
                <a:cs typeface="Arial" panose="020B0604020202020204" pitchFamily="34" charset="0"/>
              </a:rPr>
              <a:t>Yuniel Loriga </a:t>
            </a:r>
            <a:r>
              <a:rPr lang="es-ES" sz="2000" b="1" dirty="0" smtClean="0">
                <a:latin typeface="Arial" panose="020B0604020202020204" pitchFamily="34" charset="0"/>
                <a:ea typeface="Calibri" panose="020F0502020204030204" pitchFamily="34" charset="0"/>
                <a:cs typeface="Arial" panose="020B0604020202020204" pitchFamily="34" charset="0"/>
              </a:rPr>
              <a:t>Martínez</a:t>
            </a:r>
            <a:endParaRPr lang="en-US" sz="2000" b="1"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5948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0"/>
            <a:ext cx="12192000" cy="1323439"/>
          </a:xfrm>
          <a:prstGeom prst="rect">
            <a:avLst/>
          </a:prstGeom>
          <a:noFill/>
        </p:spPr>
        <p:txBody>
          <a:bodyPr wrap="square" rtlCol="0">
            <a:spAutoFit/>
          </a:bodyPr>
          <a:lstStyle/>
          <a:p>
            <a:pPr algn="ctr"/>
            <a:r>
              <a:rPr lang="es-CU" sz="4000" dirty="0" smtClean="0">
                <a:latin typeface="Arial" panose="020B0604020202020204" pitchFamily="34" charset="0"/>
                <a:cs typeface="Arial" panose="020B0604020202020204" pitchFamily="34" charset="0"/>
              </a:rPr>
              <a:t>Introducción</a:t>
            </a:r>
          </a:p>
          <a:p>
            <a:endParaRPr lang="es-CU" sz="4000" dirty="0">
              <a:latin typeface="Arial" panose="020B0604020202020204" pitchFamily="34" charset="0"/>
              <a:cs typeface="Arial" panose="020B0604020202020204" pitchFamily="34" charset="0"/>
            </a:endParaRPr>
          </a:p>
        </p:txBody>
      </p:sp>
      <p:sp>
        <p:nvSpPr>
          <p:cNvPr id="3" name="CuadroTexto 2"/>
          <p:cNvSpPr txBox="1"/>
          <p:nvPr/>
        </p:nvSpPr>
        <p:spPr>
          <a:xfrm>
            <a:off x="380144" y="2153920"/>
            <a:ext cx="11507056" cy="3416320"/>
          </a:xfrm>
          <a:prstGeom prst="rect">
            <a:avLst/>
          </a:prstGeom>
          <a:noFill/>
        </p:spPr>
        <p:txBody>
          <a:bodyPr wrap="square" rtlCol="0">
            <a:spAutoFit/>
          </a:bodyPr>
          <a:lstStyle/>
          <a:p>
            <a:pPr algn="just"/>
            <a:r>
              <a:rPr lang="es-US" sz="3600" dirty="0" smtClean="0">
                <a:latin typeface="Arial" panose="020B0604020202020204" pitchFamily="34" charset="0"/>
                <a:cs typeface="Arial" panose="020B0604020202020204" pitchFamily="34" charset="0"/>
              </a:rPr>
              <a:t>Se evaluó el comportamiento del crecimiento y desarrollo vegetativo de dos cultivares de </a:t>
            </a:r>
            <a:r>
              <a:rPr lang="es-US" sz="3600" dirty="0">
                <a:latin typeface="Arial" panose="020B0604020202020204" pitchFamily="34" charset="0"/>
                <a:cs typeface="Arial" panose="020B0604020202020204" pitchFamily="34" charset="0"/>
              </a:rPr>
              <a:t>tomate (Solanum lycopersicum</a:t>
            </a:r>
            <a:r>
              <a:rPr lang="es-US" sz="3600" dirty="0" smtClean="0">
                <a:latin typeface="Arial" panose="020B0604020202020204" pitchFamily="34" charset="0"/>
                <a:cs typeface="Arial" panose="020B0604020202020204" pitchFamily="34" charset="0"/>
              </a:rPr>
              <a:t>) Elbita y Amalia en una fecha óptima</a:t>
            </a:r>
            <a:r>
              <a:rPr lang="es-US" sz="3600" dirty="0">
                <a:latin typeface="Arial" panose="020B0604020202020204" pitchFamily="34" charset="0"/>
                <a:cs typeface="Arial" panose="020B0604020202020204" pitchFamily="34" charset="0"/>
              </a:rPr>
              <a:t> </a:t>
            </a:r>
            <a:r>
              <a:rPr lang="es-US" sz="3600" dirty="0" smtClean="0">
                <a:latin typeface="Arial" panose="020B0604020202020204" pitchFamily="34" charset="0"/>
                <a:cs typeface="Arial" panose="020B0604020202020204" pitchFamily="34" charset="0"/>
              </a:rPr>
              <a:t>en el Departamento de Genética del Instituto Nacional de Ciencias Agrícolas.</a:t>
            </a:r>
            <a:endParaRPr lang="es-CU" sz="3600" dirty="0" smtClean="0">
              <a:latin typeface="Arial" panose="020B0604020202020204" pitchFamily="34" charset="0"/>
              <a:cs typeface="Arial" panose="020B0604020202020204" pitchFamily="34" charset="0"/>
            </a:endParaRPr>
          </a:p>
          <a:p>
            <a:pPr algn="just"/>
            <a:endParaRPr lang="es-CU"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7643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00692" y="2067250"/>
            <a:ext cx="11445411" cy="4524315"/>
          </a:xfrm>
          <a:prstGeom prst="rect">
            <a:avLst/>
          </a:prstGeom>
          <a:noFill/>
        </p:spPr>
        <p:txBody>
          <a:bodyPr wrap="square" rtlCol="0">
            <a:spAutoFit/>
          </a:bodyPr>
          <a:lstStyle/>
          <a:p>
            <a:pPr algn="just"/>
            <a:r>
              <a:rPr lang="es-CU" sz="3600" dirty="0" smtClean="0">
                <a:latin typeface="Arial" panose="020B0604020202020204" pitchFamily="34" charset="0"/>
                <a:cs typeface="Arial" panose="020B0604020202020204" pitchFamily="34" charset="0"/>
              </a:rPr>
              <a:t>En el análisis del comportamiento del crecimiento y desarrollo vegetativo se evaluó la altura, diámetro del tallo y la cantidad de trifoliolos a los 45 días de emergencia de 12 replicas de cada uno de los dos cultivares de tomate </a:t>
            </a:r>
            <a:r>
              <a:rPr lang="es-US" sz="3600" dirty="0" smtClean="0">
                <a:latin typeface="Arial" panose="020B0604020202020204" pitchFamily="34" charset="0"/>
                <a:cs typeface="Arial" panose="020B0604020202020204" pitchFamily="34" charset="0"/>
              </a:rPr>
              <a:t>(Solanum </a:t>
            </a:r>
            <a:r>
              <a:rPr lang="es-US" sz="3600" dirty="0">
                <a:latin typeface="Arial" panose="020B0604020202020204" pitchFamily="34" charset="0"/>
                <a:cs typeface="Arial" panose="020B0604020202020204" pitchFamily="34" charset="0"/>
              </a:rPr>
              <a:t>lycopersicum) Elbita y </a:t>
            </a:r>
            <a:r>
              <a:rPr lang="es-US" sz="3600" dirty="0" smtClean="0">
                <a:latin typeface="Arial" panose="020B0604020202020204" pitchFamily="34" charset="0"/>
                <a:cs typeface="Arial" panose="020B0604020202020204" pitchFamily="34" charset="0"/>
              </a:rPr>
              <a:t>Amalia.</a:t>
            </a:r>
            <a:r>
              <a:rPr lang="es-CU" sz="3600" dirty="0" smtClean="0">
                <a:latin typeface="Arial" panose="020B0604020202020204" pitchFamily="34" charset="0"/>
                <a:cs typeface="Arial" panose="020B0604020202020204" pitchFamily="34" charset="0"/>
              </a:rPr>
              <a:t>    </a:t>
            </a:r>
          </a:p>
          <a:p>
            <a:pPr algn="just"/>
            <a:endParaRPr lang="es-CU" sz="3600" dirty="0">
              <a:latin typeface="Arial" panose="020B0604020202020204" pitchFamily="34" charset="0"/>
              <a:cs typeface="Arial" panose="020B0604020202020204" pitchFamily="34" charset="0"/>
            </a:endParaRPr>
          </a:p>
          <a:p>
            <a:pPr algn="just"/>
            <a:endParaRPr lang="en-US" sz="3600" dirty="0">
              <a:latin typeface="Arial" panose="020B0604020202020204" pitchFamily="34" charset="0"/>
              <a:cs typeface="Arial" panose="020B0604020202020204" pitchFamily="34" charset="0"/>
            </a:endParaRPr>
          </a:p>
        </p:txBody>
      </p:sp>
      <p:sp>
        <p:nvSpPr>
          <p:cNvPr id="4" name="CuadroTexto 3"/>
          <p:cNvSpPr txBox="1"/>
          <p:nvPr/>
        </p:nvSpPr>
        <p:spPr>
          <a:xfrm>
            <a:off x="0" y="0"/>
            <a:ext cx="12192000" cy="1323439"/>
          </a:xfrm>
          <a:prstGeom prst="rect">
            <a:avLst/>
          </a:prstGeom>
          <a:noFill/>
        </p:spPr>
        <p:txBody>
          <a:bodyPr wrap="square" rtlCol="0">
            <a:spAutoFit/>
          </a:bodyPr>
          <a:lstStyle/>
          <a:p>
            <a:pPr algn="ctr"/>
            <a:r>
              <a:rPr lang="es-CU" sz="4000" dirty="0">
                <a:latin typeface="Arial" panose="020B0604020202020204" pitchFamily="34" charset="0"/>
                <a:cs typeface="Arial" panose="020B0604020202020204" pitchFamily="34" charset="0"/>
              </a:rPr>
              <a:t>Materiales y métodos</a:t>
            </a:r>
          </a:p>
          <a:p>
            <a:endParaRPr lang="es-CU"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7572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08224" y="731520"/>
            <a:ext cx="11558427" cy="6186309"/>
          </a:xfrm>
          <a:prstGeom prst="rect">
            <a:avLst/>
          </a:prstGeom>
          <a:noFill/>
        </p:spPr>
        <p:txBody>
          <a:bodyPr wrap="square" rtlCol="0">
            <a:spAutoFit/>
          </a:bodyPr>
          <a:lstStyle/>
          <a:p>
            <a:pPr algn="just"/>
            <a:r>
              <a:rPr lang="es-CU" sz="3600" dirty="0" smtClean="0">
                <a:latin typeface="Arial" panose="020B0604020202020204" pitchFamily="34" charset="0"/>
                <a:cs typeface="Arial" panose="020B0604020202020204" pitchFamily="34" charset="0"/>
              </a:rPr>
              <a:t>Para la caracterización de la variable se utilizó una estadística descriptiva que incluyó medidas de tendencia central y dispersión. Además para determinar  si existían diferencias estadísticamente significativas entre las variables estudiadas en los dos cultivares. Se realizó un Anova simple. También se utilizó el test de rangos LSD para determinar cual cultivar mostraba mejor comportamiento</a:t>
            </a:r>
            <a:r>
              <a:rPr lang="es-CU" sz="3600" dirty="0">
                <a:solidFill>
                  <a:srgbClr val="FF0000"/>
                </a:solidFill>
                <a:latin typeface="Arial" panose="020B0604020202020204" pitchFamily="34" charset="0"/>
                <a:cs typeface="Arial" panose="020B0604020202020204" pitchFamily="34" charset="0"/>
              </a:rPr>
              <a:t> </a:t>
            </a:r>
            <a:r>
              <a:rPr lang="es-CU" sz="3600" dirty="0" smtClean="0">
                <a:latin typeface="Arial" panose="020B0604020202020204" pitchFamily="34" charset="0"/>
                <a:cs typeface="Arial" panose="020B0604020202020204" pitchFamily="34" charset="0"/>
              </a:rPr>
              <a:t>para las variables evaluadas. </a:t>
            </a:r>
            <a:r>
              <a:rPr lang="en-US" sz="3600" dirty="0" smtClean="0">
                <a:latin typeface="Arial" panose="020B0604020202020204" pitchFamily="34" charset="0"/>
                <a:cs typeface="Arial" panose="020B0604020202020204" pitchFamily="34" charset="0"/>
              </a:rPr>
              <a:t>P</a:t>
            </a:r>
            <a:r>
              <a:rPr lang="es-CU" sz="3600" dirty="0" smtClean="0">
                <a:latin typeface="Arial" panose="020B0604020202020204" pitchFamily="34" charset="0"/>
                <a:cs typeface="Arial" panose="020B0604020202020204" pitchFamily="34" charset="0"/>
              </a:rPr>
              <a:t>ara el procesamiento de la información se utilizó el software statgrapics versión 5.1.</a:t>
            </a:r>
          </a:p>
          <a:p>
            <a:pPr algn="just"/>
            <a:endParaRPr lang="es-CU"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344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20617" y="2355305"/>
            <a:ext cx="11732699" cy="1446550"/>
          </a:xfrm>
          <a:prstGeom prst="rect">
            <a:avLst/>
          </a:prstGeom>
          <a:noFill/>
        </p:spPr>
        <p:txBody>
          <a:bodyPr wrap="none" rtlCol="0">
            <a:spAutoFit/>
          </a:bodyPr>
          <a:lstStyle/>
          <a:p>
            <a:pPr algn="ctr"/>
            <a:r>
              <a:rPr lang="es-CU" sz="8800" dirty="0" smtClean="0">
                <a:latin typeface="Arial" panose="020B0604020202020204" pitchFamily="34" charset="0"/>
                <a:cs typeface="Arial" panose="020B0604020202020204" pitchFamily="34" charset="0"/>
              </a:rPr>
              <a:t>Resultados y discusión</a:t>
            </a:r>
            <a:endParaRPr lang="en-US" sz="8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28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0" y="316728"/>
            <a:ext cx="12192000"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1: Descripción de la Altura, Diámetro y Trifoliolos del cultivar Elbita.</a:t>
            </a:r>
            <a:endParaRPr lang="en-U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327160" y="1044892"/>
            <a:ext cx="11198964" cy="3890790"/>
          </a:xfrm>
          <a:prstGeom prst="rect">
            <a:avLst/>
          </a:prstGeom>
        </p:spPr>
      </p:pic>
    </p:spTree>
    <p:extLst>
      <p:ext uri="{BB962C8B-B14F-4D97-AF65-F5344CB8AC3E}">
        <p14:creationId xmlns:p14="http://schemas.microsoft.com/office/powerpoint/2010/main" val="105295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339728"/>
            <a:ext cx="12000994" cy="954107"/>
          </a:xfrm>
          <a:prstGeom prst="rect">
            <a:avLst/>
          </a:prstGeom>
          <a:noFill/>
        </p:spPr>
        <p:txBody>
          <a:bodyPr wrap="square" rtlCol="0">
            <a:spAutoFit/>
          </a:bodyPr>
          <a:lstStyle/>
          <a:p>
            <a:pPr algn="ctr"/>
            <a:r>
              <a:rPr lang="es-CU" sz="2800" dirty="0" smtClean="0">
                <a:latin typeface="Arial" panose="020B0604020202020204" pitchFamily="34" charset="0"/>
                <a:cs typeface="Arial" panose="020B0604020202020204" pitchFamily="34" charset="0"/>
              </a:rPr>
              <a:t>Tabla 2: </a:t>
            </a:r>
            <a:r>
              <a:rPr lang="es-ES" sz="2800" dirty="0" smtClean="0">
                <a:latin typeface="Arial" panose="020B0604020202020204" pitchFamily="34" charset="0"/>
                <a:cs typeface="Arial" panose="020B0604020202020204" pitchFamily="34" charset="0"/>
              </a:rPr>
              <a:t>Intervalos de </a:t>
            </a:r>
            <a:r>
              <a:rPr lang="es-ES" sz="2800" dirty="0">
                <a:latin typeface="Arial" panose="020B0604020202020204" pitchFamily="34" charset="0"/>
                <a:cs typeface="Arial" panose="020B0604020202020204" pitchFamily="34" charset="0"/>
              </a:rPr>
              <a:t>confianza del 95,0% para las medias y desviaciones estándar de cada una de las variables.</a:t>
            </a:r>
            <a:endParaRPr lang="en-US" sz="2800" dirty="0">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3"/>
          <a:stretch>
            <a:fillRect/>
          </a:stretch>
        </p:blipFill>
        <p:spPr>
          <a:xfrm>
            <a:off x="235460" y="1714500"/>
            <a:ext cx="11765534" cy="2161309"/>
          </a:xfrm>
          <a:prstGeom prst="rect">
            <a:avLst/>
          </a:prstGeom>
        </p:spPr>
      </p:pic>
    </p:spTree>
    <p:extLst>
      <p:ext uri="{BB962C8B-B14F-4D97-AF65-F5344CB8AC3E}">
        <p14:creationId xmlns:p14="http://schemas.microsoft.com/office/powerpoint/2010/main" val="155777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0" y="316728"/>
            <a:ext cx="12192000"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3: Descripción de la Altura, Diámetro y Trifoliolos del cultivar Amalia.</a:t>
            </a:r>
            <a:endParaRPr lang="en-US" sz="2800" dirty="0">
              <a:latin typeface="Arial" panose="020B0604020202020204" pitchFamily="34" charset="0"/>
              <a:cs typeface="Arial" panose="020B0604020202020204" pitchFamily="34" charset="0"/>
            </a:endParaRPr>
          </a:p>
        </p:txBody>
      </p:sp>
      <p:pic>
        <p:nvPicPr>
          <p:cNvPr id="9" name="Imagen 8"/>
          <p:cNvPicPr>
            <a:picLocks noChangeAspect="1"/>
          </p:cNvPicPr>
          <p:nvPr/>
        </p:nvPicPr>
        <p:blipFill>
          <a:blip r:embed="rId3"/>
          <a:stretch>
            <a:fillRect/>
          </a:stretch>
        </p:blipFill>
        <p:spPr>
          <a:xfrm>
            <a:off x="327160" y="1044891"/>
            <a:ext cx="10967758" cy="4120321"/>
          </a:xfrm>
          <a:prstGeom prst="rect">
            <a:avLst/>
          </a:prstGeom>
        </p:spPr>
      </p:pic>
    </p:spTree>
    <p:extLst>
      <p:ext uri="{BB962C8B-B14F-4D97-AF65-F5344CB8AC3E}">
        <p14:creationId xmlns:p14="http://schemas.microsoft.com/office/powerpoint/2010/main" val="380411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377828"/>
            <a:ext cx="12026900" cy="954107"/>
          </a:xfrm>
          <a:prstGeom prst="rect">
            <a:avLst/>
          </a:prstGeom>
          <a:noFill/>
        </p:spPr>
        <p:txBody>
          <a:bodyPr wrap="square" rtlCol="0">
            <a:spAutoFit/>
          </a:bodyPr>
          <a:lstStyle/>
          <a:p>
            <a:pPr algn="ctr"/>
            <a:r>
              <a:rPr lang="es-CU" sz="2800" dirty="0" smtClean="0">
                <a:latin typeface="Arial" panose="020B0604020202020204" pitchFamily="34" charset="0"/>
                <a:cs typeface="Arial" panose="020B0604020202020204" pitchFamily="34" charset="0"/>
              </a:rPr>
              <a:t>Tabla 4: </a:t>
            </a:r>
            <a:r>
              <a:rPr lang="es-ES" sz="2800" dirty="0" smtClean="0">
                <a:latin typeface="Arial" panose="020B0604020202020204" pitchFamily="34" charset="0"/>
                <a:cs typeface="Arial" panose="020B0604020202020204" pitchFamily="34" charset="0"/>
              </a:rPr>
              <a:t>Intervalos de </a:t>
            </a:r>
            <a:r>
              <a:rPr lang="es-ES" sz="2800" dirty="0">
                <a:latin typeface="Arial" panose="020B0604020202020204" pitchFamily="34" charset="0"/>
                <a:cs typeface="Arial" panose="020B0604020202020204" pitchFamily="34" charset="0"/>
              </a:rPr>
              <a:t>confianza del 95,0% para las medias y desviaciones estándar de cada una de las variables.</a:t>
            </a:r>
            <a:endParaRPr lang="en-U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235459" y="1714498"/>
            <a:ext cx="10946301" cy="2265219"/>
          </a:xfrm>
          <a:prstGeom prst="rect">
            <a:avLst/>
          </a:prstGeom>
        </p:spPr>
      </p:pic>
    </p:spTree>
    <p:extLst>
      <p:ext uri="{BB962C8B-B14F-4D97-AF65-F5344CB8AC3E}">
        <p14:creationId xmlns:p14="http://schemas.microsoft.com/office/powerpoint/2010/main" val="1350821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59656" y="314765"/>
            <a:ext cx="7812844" cy="1200329"/>
          </a:xfrm>
          <a:prstGeom prst="rect">
            <a:avLst/>
          </a:prstGeom>
          <a:noFill/>
        </p:spPr>
        <p:txBody>
          <a:bodyPr wrap="square" rtlCol="0">
            <a:spAutoFit/>
          </a:bodyPr>
          <a:lstStyle/>
          <a:p>
            <a:r>
              <a:rPr lang="es-CU" sz="2400" dirty="0" smtClean="0">
                <a:latin typeface="Arial" panose="020B0604020202020204" pitchFamily="34" charset="0"/>
                <a:cs typeface="Arial" panose="020B0604020202020204" pitchFamily="34" charset="0"/>
              </a:rPr>
              <a:t>Ho: µ1=µ2</a:t>
            </a:r>
          </a:p>
          <a:p>
            <a:r>
              <a:rPr lang="es-CU" sz="2400" dirty="0" smtClean="0">
                <a:latin typeface="Arial" panose="020B0604020202020204" pitchFamily="34" charset="0"/>
                <a:cs typeface="Arial" panose="020B0604020202020204" pitchFamily="34" charset="0"/>
              </a:rPr>
              <a:t>H1:al menos uno difiere</a:t>
            </a:r>
          </a:p>
          <a:p>
            <a:endParaRPr lang="en-US" sz="2400" dirty="0">
              <a:latin typeface="Arial" panose="020B0604020202020204" pitchFamily="34" charset="0"/>
              <a:cs typeface="Arial" panose="020B0604020202020204" pitchFamily="34" charset="0"/>
            </a:endParaRPr>
          </a:p>
        </p:txBody>
      </p:sp>
      <p:sp>
        <p:nvSpPr>
          <p:cNvPr id="3" name="CuadroTexto 2"/>
          <p:cNvSpPr txBox="1"/>
          <p:nvPr/>
        </p:nvSpPr>
        <p:spPr>
          <a:xfrm>
            <a:off x="759656" y="1383931"/>
            <a:ext cx="3945198"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5: Anova simple </a:t>
            </a:r>
            <a:endParaRPr lang="en-U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759656" y="2453099"/>
            <a:ext cx="9055447" cy="2565710"/>
          </a:xfrm>
          <a:prstGeom prst="rect">
            <a:avLst/>
          </a:prstGeom>
        </p:spPr>
      </p:pic>
    </p:spTree>
    <p:extLst>
      <p:ext uri="{BB962C8B-B14F-4D97-AF65-F5344CB8AC3E}">
        <p14:creationId xmlns:p14="http://schemas.microsoft.com/office/powerpoint/2010/main" val="626491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718090" y="1309165"/>
            <a:ext cx="9978837" cy="3408308"/>
          </a:xfrm>
          <a:prstGeom prst="rect">
            <a:avLst/>
          </a:prstGeom>
        </p:spPr>
      </p:pic>
      <p:sp>
        <p:nvSpPr>
          <p:cNvPr id="3" name="CuadroTexto 2"/>
          <p:cNvSpPr txBox="1"/>
          <p:nvPr/>
        </p:nvSpPr>
        <p:spPr>
          <a:xfrm>
            <a:off x="718090" y="403274"/>
            <a:ext cx="6991963"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a:t>
            </a:r>
            <a:r>
              <a:rPr lang="es-CU" sz="2800" dirty="0">
                <a:latin typeface="Arial" panose="020B0604020202020204" pitchFamily="34" charset="0"/>
                <a:cs typeface="Arial" panose="020B0604020202020204" pitchFamily="34" charset="0"/>
              </a:rPr>
              <a:t>6</a:t>
            </a:r>
            <a:r>
              <a:rPr lang="es-CU" sz="2800" dirty="0" smtClean="0">
                <a:latin typeface="Arial" panose="020B0604020202020204" pitchFamily="34" charset="0"/>
                <a:cs typeface="Arial" panose="020B0604020202020204" pitchFamily="34" charset="0"/>
              </a:rPr>
              <a:t>: Test de rangos múltiples LSD </a:t>
            </a:r>
            <a:endParaRPr lang="en-US" sz="2800" dirty="0">
              <a:latin typeface="Arial" panose="020B0604020202020204" pitchFamily="34" charset="0"/>
              <a:cs typeface="Arial" panose="020B0604020202020204" pitchFamily="34" charset="0"/>
            </a:endParaRPr>
          </a:p>
        </p:txBody>
      </p:sp>
      <p:sp>
        <p:nvSpPr>
          <p:cNvPr id="6" name="CuadroTexto 5"/>
          <p:cNvSpPr txBox="1"/>
          <p:nvPr/>
        </p:nvSpPr>
        <p:spPr>
          <a:xfrm>
            <a:off x="5922818" y="2597727"/>
            <a:ext cx="810491" cy="646331"/>
          </a:xfrm>
          <a:prstGeom prst="rect">
            <a:avLst/>
          </a:prstGeom>
          <a:solidFill>
            <a:schemeClr val="bg1"/>
          </a:solidFill>
        </p:spPr>
        <p:txBody>
          <a:bodyPr wrap="square" rtlCol="0">
            <a:spAutoFit/>
          </a:bodyPr>
          <a:lstStyle/>
          <a:p>
            <a:r>
              <a:rPr lang="es-ES" dirty="0"/>
              <a:t>a</a:t>
            </a:r>
            <a:endParaRPr lang="es-ES" dirty="0" smtClean="0"/>
          </a:p>
          <a:p>
            <a:r>
              <a:rPr lang="es-ES" dirty="0" smtClean="0"/>
              <a:t>a</a:t>
            </a:r>
            <a:endParaRPr lang="en-US" dirty="0"/>
          </a:p>
        </p:txBody>
      </p:sp>
      <p:sp>
        <p:nvSpPr>
          <p:cNvPr id="8" name="CuadroTexto 7"/>
          <p:cNvSpPr txBox="1"/>
          <p:nvPr/>
        </p:nvSpPr>
        <p:spPr>
          <a:xfrm>
            <a:off x="718091" y="5088081"/>
            <a:ext cx="6451636" cy="369332"/>
          </a:xfrm>
          <a:prstGeom prst="rect">
            <a:avLst/>
          </a:prstGeom>
          <a:solidFill>
            <a:schemeClr val="bg1"/>
          </a:solidFill>
        </p:spPr>
        <p:txBody>
          <a:bodyPr wrap="square" rtlCol="0">
            <a:spAutoFit/>
          </a:bodyPr>
          <a:lstStyle/>
          <a:p>
            <a:r>
              <a:rPr lang="es-ES" dirty="0" smtClean="0"/>
              <a:t>Medias con letras iguales no difieren estadísticamente.</a:t>
            </a:r>
            <a:endParaRPr lang="en-US" dirty="0"/>
          </a:p>
        </p:txBody>
      </p:sp>
    </p:spTree>
    <p:extLst>
      <p:ext uri="{BB962C8B-B14F-4D97-AF65-F5344CB8AC3E}">
        <p14:creationId xmlns:p14="http://schemas.microsoft.com/office/powerpoint/2010/main" val="382253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59656" y="252420"/>
            <a:ext cx="7812844" cy="1200329"/>
          </a:xfrm>
          <a:prstGeom prst="rect">
            <a:avLst/>
          </a:prstGeom>
          <a:noFill/>
        </p:spPr>
        <p:txBody>
          <a:bodyPr wrap="square" rtlCol="0">
            <a:spAutoFit/>
          </a:bodyPr>
          <a:lstStyle/>
          <a:p>
            <a:r>
              <a:rPr lang="es-CU" sz="2400" dirty="0" smtClean="0">
                <a:latin typeface="Arial" panose="020B0604020202020204" pitchFamily="34" charset="0"/>
                <a:cs typeface="Arial" panose="020B0604020202020204" pitchFamily="34" charset="0"/>
              </a:rPr>
              <a:t>Ho: µ1=µ2</a:t>
            </a:r>
          </a:p>
          <a:p>
            <a:r>
              <a:rPr lang="es-CU" sz="2400" dirty="0" smtClean="0">
                <a:latin typeface="Arial" panose="020B0604020202020204" pitchFamily="34" charset="0"/>
                <a:cs typeface="Arial" panose="020B0604020202020204" pitchFamily="34" charset="0"/>
              </a:rPr>
              <a:t>H1:al menos uno difiere</a:t>
            </a:r>
          </a:p>
          <a:p>
            <a:endParaRPr lang="en-US" sz="2400" dirty="0">
              <a:latin typeface="Arial" panose="020B0604020202020204" pitchFamily="34" charset="0"/>
              <a:cs typeface="Arial" panose="020B0604020202020204" pitchFamily="34" charset="0"/>
            </a:endParaRPr>
          </a:p>
        </p:txBody>
      </p:sp>
      <p:sp>
        <p:nvSpPr>
          <p:cNvPr id="3" name="CuadroTexto 2"/>
          <p:cNvSpPr txBox="1"/>
          <p:nvPr/>
        </p:nvSpPr>
        <p:spPr>
          <a:xfrm>
            <a:off x="759656" y="1453143"/>
            <a:ext cx="3945198"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7: Anova simple </a:t>
            </a:r>
            <a:endParaRPr lang="en-U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855954" y="2253757"/>
            <a:ext cx="9667226" cy="2671534"/>
          </a:xfrm>
          <a:prstGeom prst="rect">
            <a:avLst/>
          </a:prstGeom>
        </p:spPr>
      </p:pic>
    </p:spTree>
    <p:extLst>
      <p:ext uri="{BB962C8B-B14F-4D97-AF65-F5344CB8AC3E}">
        <p14:creationId xmlns:p14="http://schemas.microsoft.com/office/powerpoint/2010/main" val="3261851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603791" y="444929"/>
            <a:ext cx="6991963"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a:t>
            </a:r>
            <a:r>
              <a:rPr lang="es-CU" sz="2800" dirty="0">
                <a:latin typeface="Arial" panose="020B0604020202020204" pitchFamily="34" charset="0"/>
                <a:cs typeface="Arial" panose="020B0604020202020204" pitchFamily="34" charset="0"/>
              </a:rPr>
              <a:t>8</a:t>
            </a:r>
            <a:r>
              <a:rPr lang="es-CU" sz="2800" dirty="0" smtClean="0">
                <a:latin typeface="Arial" panose="020B0604020202020204" pitchFamily="34" charset="0"/>
                <a:cs typeface="Arial" panose="020B0604020202020204" pitchFamily="34" charset="0"/>
              </a:rPr>
              <a:t>: Test de rangos múltiples LSD </a:t>
            </a:r>
            <a:endParaRPr lang="en-U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718091" y="1309165"/>
            <a:ext cx="10042587" cy="3314790"/>
          </a:xfrm>
          <a:prstGeom prst="rect">
            <a:avLst/>
          </a:prstGeom>
        </p:spPr>
      </p:pic>
      <p:sp>
        <p:nvSpPr>
          <p:cNvPr id="6" name="CuadroTexto 5"/>
          <p:cNvSpPr txBox="1"/>
          <p:nvPr/>
        </p:nvSpPr>
        <p:spPr>
          <a:xfrm>
            <a:off x="5922818" y="2597727"/>
            <a:ext cx="810491" cy="646331"/>
          </a:xfrm>
          <a:prstGeom prst="rect">
            <a:avLst/>
          </a:prstGeom>
          <a:solidFill>
            <a:schemeClr val="bg1"/>
          </a:solidFill>
        </p:spPr>
        <p:txBody>
          <a:bodyPr wrap="square" rtlCol="0">
            <a:spAutoFit/>
          </a:bodyPr>
          <a:lstStyle/>
          <a:p>
            <a:r>
              <a:rPr lang="es-ES" dirty="0" smtClean="0"/>
              <a:t>b</a:t>
            </a:r>
          </a:p>
          <a:p>
            <a:r>
              <a:rPr lang="es-ES" dirty="0" smtClean="0"/>
              <a:t>a</a:t>
            </a:r>
            <a:endParaRPr lang="en-US" dirty="0"/>
          </a:p>
        </p:txBody>
      </p:sp>
      <p:sp>
        <p:nvSpPr>
          <p:cNvPr id="7" name="CuadroTexto 6"/>
          <p:cNvSpPr txBox="1"/>
          <p:nvPr/>
        </p:nvSpPr>
        <p:spPr>
          <a:xfrm>
            <a:off x="718091" y="5088081"/>
            <a:ext cx="6451636" cy="369332"/>
          </a:xfrm>
          <a:prstGeom prst="rect">
            <a:avLst/>
          </a:prstGeom>
          <a:solidFill>
            <a:schemeClr val="bg1"/>
          </a:solidFill>
        </p:spPr>
        <p:txBody>
          <a:bodyPr wrap="square" rtlCol="0">
            <a:spAutoFit/>
          </a:bodyPr>
          <a:lstStyle/>
          <a:p>
            <a:r>
              <a:rPr lang="es-ES" dirty="0" smtClean="0"/>
              <a:t>Medias con letras iguales no difieren estadísticamente.</a:t>
            </a:r>
            <a:endParaRPr lang="en-US" dirty="0"/>
          </a:p>
        </p:txBody>
      </p:sp>
    </p:spTree>
    <p:extLst>
      <p:ext uri="{BB962C8B-B14F-4D97-AF65-F5344CB8AC3E}">
        <p14:creationId xmlns:p14="http://schemas.microsoft.com/office/powerpoint/2010/main" val="1957566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59656" y="252420"/>
            <a:ext cx="7812844" cy="830997"/>
          </a:xfrm>
          <a:prstGeom prst="rect">
            <a:avLst/>
          </a:prstGeom>
          <a:noFill/>
        </p:spPr>
        <p:txBody>
          <a:bodyPr wrap="square" rtlCol="0">
            <a:spAutoFit/>
          </a:bodyPr>
          <a:lstStyle/>
          <a:p>
            <a:r>
              <a:rPr lang="es-CU" sz="2400" dirty="0" smtClean="0">
                <a:latin typeface="Arial" panose="020B0604020202020204" pitchFamily="34" charset="0"/>
                <a:cs typeface="Arial" panose="020B0604020202020204" pitchFamily="34" charset="0"/>
              </a:rPr>
              <a:t>Ho: µ1=µ2</a:t>
            </a:r>
          </a:p>
          <a:p>
            <a:r>
              <a:rPr lang="es-CU" sz="2400" dirty="0" smtClean="0">
                <a:latin typeface="Arial" panose="020B0604020202020204" pitchFamily="34" charset="0"/>
                <a:cs typeface="Arial" panose="020B0604020202020204" pitchFamily="34" charset="0"/>
              </a:rPr>
              <a:t>H1:al menos uno difiere</a:t>
            </a:r>
          </a:p>
        </p:txBody>
      </p:sp>
      <p:sp>
        <p:nvSpPr>
          <p:cNvPr id="3" name="CuadroTexto 2"/>
          <p:cNvSpPr txBox="1"/>
          <p:nvPr/>
        </p:nvSpPr>
        <p:spPr>
          <a:xfrm>
            <a:off x="720880" y="1385444"/>
            <a:ext cx="3945198"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a:t>
            </a:r>
            <a:r>
              <a:rPr lang="es-CU" sz="2800" dirty="0">
                <a:latin typeface="Arial" panose="020B0604020202020204" pitchFamily="34" charset="0"/>
                <a:cs typeface="Arial" panose="020B0604020202020204" pitchFamily="34" charset="0"/>
              </a:rPr>
              <a:t>9</a:t>
            </a:r>
            <a:r>
              <a:rPr lang="es-CU" sz="2800" dirty="0" smtClean="0">
                <a:latin typeface="Arial" panose="020B0604020202020204" pitchFamily="34" charset="0"/>
                <a:cs typeface="Arial" panose="020B0604020202020204" pitchFamily="34" charset="0"/>
              </a:rPr>
              <a:t>: Anova simple </a:t>
            </a:r>
            <a:endParaRPr lang="en-U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861495" y="2361947"/>
            <a:ext cx="9439528" cy="2365917"/>
          </a:xfrm>
          <a:prstGeom prst="rect">
            <a:avLst/>
          </a:prstGeom>
        </p:spPr>
      </p:pic>
    </p:spTree>
    <p:extLst>
      <p:ext uri="{BB962C8B-B14F-4D97-AF65-F5344CB8AC3E}">
        <p14:creationId xmlns:p14="http://schemas.microsoft.com/office/powerpoint/2010/main" val="2395704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718090" y="1309165"/>
            <a:ext cx="10083931" cy="3418699"/>
          </a:xfrm>
          <a:prstGeom prst="rect">
            <a:avLst/>
          </a:prstGeom>
        </p:spPr>
      </p:pic>
      <p:sp>
        <p:nvSpPr>
          <p:cNvPr id="3" name="CuadroTexto 2"/>
          <p:cNvSpPr txBox="1"/>
          <p:nvPr/>
        </p:nvSpPr>
        <p:spPr>
          <a:xfrm>
            <a:off x="565691" y="344227"/>
            <a:ext cx="6991963" cy="523220"/>
          </a:xfrm>
          <a:prstGeom prst="rect">
            <a:avLst/>
          </a:prstGeom>
          <a:noFill/>
        </p:spPr>
        <p:txBody>
          <a:bodyPr wrap="square" rtlCol="0">
            <a:spAutoFit/>
          </a:bodyPr>
          <a:lstStyle/>
          <a:p>
            <a:r>
              <a:rPr lang="es-CU" sz="2800" dirty="0" smtClean="0">
                <a:latin typeface="Arial" panose="020B0604020202020204" pitchFamily="34" charset="0"/>
                <a:cs typeface="Arial" panose="020B0604020202020204" pitchFamily="34" charset="0"/>
              </a:rPr>
              <a:t>Tabla 10: Test de rangos múltiples LSD </a:t>
            </a:r>
            <a:endParaRPr lang="en-US" sz="2800" dirty="0">
              <a:latin typeface="Arial" panose="020B0604020202020204" pitchFamily="34" charset="0"/>
              <a:cs typeface="Arial" panose="020B0604020202020204" pitchFamily="34" charset="0"/>
            </a:endParaRPr>
          </a:p>
        </p:txBody>
      </p:sp>
      <p:sp>
        <p:nvSpPr>
          <p:cNvPr id="6" name="CuadroTexto 5"/>
          <p:cNvSpPr txBox="1"/>
          <p:nvPr/>
        </p:nvSpPr>
        <p:spPr>
          <a:xfrm>
            <a:off x="5922818" y="2597727"/>
            <a:ext cx="810491" cy="646331"/>
          </a:xfrm>
          <a:prstGeom prst="rect">
            <a:avLst/>
          </a:prstGeom>
          <a:solidFill>
            <a:schemeClr val="bg1"/>
          </a:solidFill>
        </p:spPr>
        <p:txBody>
          <a:bodyPr wrap="square" rtlCol="0">
            <a:spAutoFit/>
          </a:bodyPr>
          <a:lstStyle/>
          <a:p>
            <a:r>
              <a:rPr lang="es-ES" dirty="0" smtClean="0"/>
              <a:t>b</a:t>
            </a:r>
          </a:p>
          <a:p>
            <a:r>
              <a:rPr lang="es-ES" dirty="0" smtClean="0"/>
              <a:t>a</a:t>
            </a:r>
            <a:endParaRPr lang="en-US" dirty="0"/>
          </a:p>
        </p:txBody>
      </p:sp>
      <p:sp>
        <p:nvSpPr>
          <p:cNvPr id="8" name="CuadroTexto 7"/>
          <p:cNvSpPr txBox="1"/>
          <p:nvPr/>
        </p:nvSpPr>
        <p:spPr>
          <a:xfrm>
            <a:off x="718091" y="5088081"/>
            <a:ext cx="6451636" cy="369332"/>
          </a:xfrm>
          <a:prstGeom prst="rect">
            <a:avLst/>
          </a:prstGeom>
          <a:solidFill>
            <a:schemeClr val="bg1"/>
          </a:solidFill>
        </p:spPr>
        <p:txBody>
          <a:bodyPr wrap="square" rtlCol="0">
            <a:spAutoFit/>
          </a:bodyPr>
          <a:lstStyle/>
          <a:p>
            <a:r>
              <a:rPr lang="es-ES" dirty="0" smtClean="0"/>
              <a:t>Medias con letras iguales no difieren estadísticamente.</a:t>
            </a:r>
            <a:endParaRPr lang="en-US" dirty="0"/>
          </a:p>
        </p:txBody>
      </p:sp>
    </p:spTree>
    <p:extLst>
      <p:ext uri="{BB962C8B-B14F-4D97-AF65-F5344CB8AC3E}">
        <p14:creationId xmlns:p14="http://schemas.microsoft.com/office/powerpoint/2010/main" val="2244695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0"/>
            <a:ext cx="12192000" cy="707886"/>
          </a:xfrm>
          <a:prstGeom prst="rect">
            <a:avLst/>
          </a:prstGeom>
          <a:noFill/>
        </p:spPr>
        <p:txBody>
          <a:bodyPr wrap="square" rtlCol="0">
            <a:spAutoFit/>
          </a:bodyPr>
          <a:lstStyle/>
          <a:p>
            <a:pPr algn="ctr"/>
            <a:r>
              <a:rPr lang="es-ES" sz="4000" dirty="0"/>
              <a:t>Conclusiones</a:t>
            </a:r>
            <a:endParaRPr lang="es-CU" sz="4000" dirty="0">
              <a:latin typeface="Arial" panose="020B0604020202020204" pitchFamily="34" charset="0"/>
              <a:cs typeface="Arial" panose="020B0604020202020204" pitchFamily="34" charset="0"/>
            </a:endParaRPr>
          </a:p>
        </p:txBody>
      </p:sp>
      <p:sp>
        <p:nvSpPr>
          <p:cNvPr id="5" name="CuadroTexto 4"/>
          <p:cNvSpPr txBox="1"/>
          <p:nvPr/>
        </p:nvSpPr>
        <p:spPr>
          <a:xfrm>
            <a:off x="0" y="2067250"/>
            <a:ext cx="12192000" cy="2308324"/>
          </a:xfrm>
          <a:prstGeom prst="rect">
            <a:avLst/>
          </a:prstGeom>
          <a:noFill/>
        </p:spPr>
        <p:txBody>
          <a:bodyPr wrap="square" rtlCol="0">
            <a:spAutoFit/>
          </a:bodyPr>
          <a:lstStyle/>
          <a:p>
            <a:pPr algn="just"/>
            <a:r>
              <a:rPr lang="es-ES" sz="3600" dirty="0"/>
              <a:t>La variedad Amalia </a:t>
            </a:r>
            <a:r>
              <a:rPr lang="es-ES" sz="3600" dirty="0" smtClean="0"/>
              <a:t>presentó </a:t>
            </a:r>
            <a:r>
              <a:rPr lang="es-ES" sz="3600" dirty="0"/>
              <a:t>mayores valores en cuanto al diámetro del tallo y a la cantidad de trifoliolos, para el caso de la altura de la planta no hubo diferencias estadísticamente significativa</a:t>
            </a:r>
            <a:r>
              <a:rPr lang="es-ES" sz="3600" dirty="0" smtClean="0"/>
              <a:t>.</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80080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845</Words>
  <Application>Microsoft Office PowerPoint</Application>
  <PresentationFormat>Panorámica</PresentationFormat>
  <Paragraphs>72</Paragraphs>
  <Slides>16</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Lauri</dc:creator>
  <cp:lastModifiedBy>Yuniel</cp:lastModifiedBy>
  <cp:revision>57</cp:revision>
  <dcterms:created xsi:type="dcterms:W3CDTF">2016-12-12T18:08:43Z</dcterms:created>
  <dcterms:modified xsi:type="dcterms:W3CDTF">2023-11-02T22:56:09Z</dcterms:modified>
</cp:coreProperties>
</file>