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9" r:id="rId13"/>
    <p:sldId id="266" r:id="rId14"/>
    <p:sldId id="267"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7" d="100"/>
          <a:sy n="87" d="100"/>
        </p:scale>
        <p:origin x="48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articulo%20maiz\den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articulo%20maiz\grafico%20localidad.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articulo%20maiz\fert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975536711757185"/>
          <c:y val="3.5593220338983052E-2"/>
          <c:w val="0.83960360724140248"/>
          <c:h val="0.77627118644067794"/>
        </c:manualLayout>
      </c:layout>
      <c:scatterChart>
        <c:scatterStyle val="lineMarker"/>
        <c:varyColors val="0"/>
        <c:ser>
          <c:idx val="0"/>
          <c:order val="0"/>
          <c:tx>
            <c:v>5 plantas m-2</c:v>
          </c:tx>
          <c:spPr>
            <a:ln w="12700">
              <a:solidFill>
                <a:srgbClr val="FF6600"/>
              </a:solidFill>
              <a:prstDash val="solid"/>
            </a:ln>
          </c:spPr>
          <c:marker>
            <c:symbol val="none"/>
          </c:marker>
          <c:xVal>
            <c:numRef>
              <c:f>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Data!$B$2:$B$127</c:f>
              <c:numCache>
                <c:formatCode>General</c:formatCode>
                <c:ptCount val="126"/>
                <c:pt idx="0">
                  <c:v>0</c:v>
                </c:pt>
                <c:pt idx="1">
                  <c:v>0</c:v>
                </c:pt>
                <c:pt idx="2">
                  <c:v>0</c:v>
                </c:pt>
                <c:pt idx="3">
                  <c:v>0</c:v>
                </c:pt>
                <c:pt idx="4">
                  <c:v>0</c:v>
                </c:pt>
                <c:pt idx="5">
                  <c:v>0</c:v>
                </c:pt>
                <c:pt idx="6">
                  <c:v>0</c:v>
                </c:pt>
                <c:pt idx="7">
                  <c:v>0</c:v>
                </c:pt>
                <c:pt idx="8">
                  <c:v>20</c:v>
                </c:pt>
                <c:pt idx="9">
                  <c:v>20</c:v>
                </c:pt>
                <c:pt idx="10">
                  <c:v>20</c:v>
                </c:pt>
                <c:pt idx="11">
                  <c:v>20</c:v>
                </c:pt>
                <c:pt idx="12">
                  <c:v>20</c:v>
                </c:pt>
                <c:pt idx="13">
                  <c:v>20</c:v>
                </c:pt>
                <c:pt idx="14">
                  <c:v>20</c:v>
                </c:pt>
                <c:pt idx="15">
                  <c:v>20</c:v>
                </c:pt>
                <c:pt idx="16">
                  <c:v>20</c:v>
                </c:pt>
                <c:pt idx="17">
                  <c:v>20</c:v>
                </c:pt>
                <c:pt idx="18">
                  <c:v>20</c:v>
                </c:pt>
                <c:pt idx="19">
                  <c:v>20</c:v>
                </c:pt>
                <c:pt idx="20">
                  <c:v>20</c:v>
                </c:pt>
                <c:pt idx="21">
                  <c:v>20</c:v>
                </c:pt>
                <c:pt idx="22">
                  <c:v>20</c:v>
                </c:pt>
                <c:pt idx="23">
                  <c:v>25</c:v>
                </c:pt>
                <c:pt idx="24">
                  <c:v>30</c:v>
                </c:pt>
                <c:pt idx="25">
                  <c:v>35</c:v>
                </c:pt>
                <c:pt idx="26">
                  <c:v>40</c:v>
                </c:pt>
                <c:pt idx="27">
                  <c:v>42</c:v>
                </c:pt>
                <c:pt idx="28">
                  <c:v>45</c:v>
                </c:pt>
                <c:pt idx="29">
                  <c:v>47</c:v>
                </c:pt>
                <c:pt idx="30">
                  <c:v>49</c:v>
                </c:pt>
                <c:pt idx="31">
                  <c:v>51</c:v>
                </c:pt>
                <c:pt idx="32">
                  <c:v>64</c:v>
                </c:pt>
                <c:pt idx="33">
                  <c:v>77</c:v>
                </c:pt>
                <c:pt idx="34">
                  <c:v>94</c:v>
                </c:pt>
                <c:pt idx="35">
                  <c:v>101</c:v>
                </c:pt>
                <c:pt idx="36">
                  <c:v>107</c:v>
                </c:pt>
                <c:pt idx="37">
                  <c:v>113</c:v>
                </c:pt>
                <c:pt idx="38">
                  <c:v>118</c:v>
                </c:pt>
                <c:pt idx="39">
                  <c:v>124</c:v>
                </c:pt>
                <c:pt idx="40">
                  <c:v>157</c:v>
                </c:pt>
                <c:pt idx="41">
                  <c:v>191</c:v>
                </c:pt>
                <c:pt idx="42">
                  <c:v>214</c:v>
                </c:pt>
                <c:pt idx="43">
                  <c:v>225</c:v>
                </c:pt>
                <c:pt idx="44">
                  <c:v>234</c:v>
                </c:pt>
                <c:pt idx="45">
                  <c:v>243</c:v>
                </c:pt>
                <c:pt idx="46">
                  <c:v>253</c:v>
                </c:pt>
                <c:pt idx="47">
                  <c:v>264</c:v>
                </c:pt>
                <c:pt idx="48">
                  <c:v>322</c:v>
                </c:pt>
                <c:pt idx="49">
                  <c:v>378</c:v>
                </c:pt>
                <c:pt idx="50">
                  <c:v>438</c:v>
                </c:pt>
                <c:pt idx="51">
                  <c:v>510</c:v>
                </c:pt>
                <c:pt idx="52">
                  <c:v>585</c:v>
                </c:pt>
                <c:pt idx="53">
                  <c:v>659</c:v>
                </c:pt>
                <c:pt idx="54">
                  <c:v>707</c:v>
                </c:pt>
                <c:pt idx="55">
                  <c:v>744</c:v>
                </c:pt>
                <c:pt idx="56">
                  <c:v>820</c:v>
                </c:pt>
                <c:pt idx="57">
                  <c:v>866</c:v>
                </c:pt>
                <c:pt idx="58">
                  <c:v>902</c:v>
                </c:pt>
                <c:pt idx="59">
                  <c:v>987</c:v>
                </c:pt>
                <c:pt idx="60">
                  <c:v>1081</c:v>
                </c:pt>
                <c:pt idx="61">
                  <c:v>1175</c:v>
                </c:pt>
                <c:pt idx="62">
                  <c:v>1273</c:v>
                </c:pt>
                <c:pt idx="63">
                  <c:v>1359</c:v>
                </c:pt>
                <c:pt idx="64">
                  <c:v>1413</c:v>
                </c:pt>
                <c:pt idx="65">
                  <c:v>1449</c:v>
                </c:pt>
                <c:pt idx="66">
                  <c:v>1492</c:v>
                </c:pt>
                <c:pt idx="67">
                  <c:v>1541</c:v>
                </c:pt>
                <c:pt idx="68">
                  <c:v>1578</c:v>
                </c:pt>
                <c:pt idx="69">
                  <c:v>1615</c:v>
                </c:pt>
                <c:pt idx="70">
                  <c:v>1731</c:v>
                </c:pt>
                <c:pt idx="71">
                  <c:v>1850</c:v>
                </c:pt>
                <c:pt idx="72">
                  <c:v>1938</c:v>
                </c:pt>
                <c:pt idx="73">
                  <c:v>1999</c:v>
                </c:pt>
                <c:pt idx="74">
                  <c:v>2088</c:v>
                </c:pt>
                <c:pt idx="75">
                  <c:v>2190</c:v>
                </c:pt>
                <c:pt idx="76">
                  <c:v>2306</c:v>
                </c:pt>
                <c:pt idx="77">
                  <c:v>2429</c:v>
                </c:pt>
                <c:pt idx="78">
                  <c:v>2517</c:v>
                </c:pt>
                <c:pt idx="79">
                  <c:v>2632</c:v>
                </c:pt>
                <c:pt idx="80">
                  <c:v>2744</c:v>
                </c:pt>
                <c:pt idx="81">
                  <c:v>2864</c:v>
                </c:pt>
                <c:pt idx="82">
                  <c:v>2986</c:v>
                </c:pt>
                <c:pt idx="83">
                  <c:v>3063</c:v>
                </c:pt>
                <c:pt idx="84">
                  <c:v>3117</c:v>
                </c:pt>
                <c:pt idx="85">
                  <c:v>3243</c:v>
                </c:pt>
                <c:pt idx="86">
                  <c:v>3372</c:v>
                </c:pt>
                <c:pt idx="87">
                  <c:v>3503</c:v>
                </c:pt>
                <c:pt idx="88">
                  <c:v>3573</c:v>
                </c:pt>
                <c:pt idx="89">
                  <c:v>3619</c:v>
                </c:pt>
                <c:pt idx="90">
                  <c:v>3739</c:v>
                </c:pt>
                <c:pt idx="91">
                  <c:v>3892</c:v>
                </c:pt>
                <c:pt idx="92">
                  <c:v>4049</c:v>
                </c:pt>
                <c:pt idx="93">
                  <c:v>4153</c:v>
                </c:pt>
                <c:pt idx="94">
                  <c:v>4225</c:v>
                </c:pt>
                <c:pt idx="95">
                  <c:v>4366</c:v>
                </c:pt>
                <c:pt idx="96">
                  <c:v>4500</c:v>
                </c:pt>
                <c:pt idx="97">
                  <c:v>4638</c:v>
                </c:pt>
                <c:pt idx="98">
                  <c:v>4737</c:v>
                </c:pt>
                <c:pt idx="99">
                  <c:v>4806</c:v>
                </c:pt>
                <c:pt idx="100">
                  <c:v>4956</c:v>
                </c:pt>
                <c:pt idx="101">
                  <c:v>5100</c:v>
                </c:pt>
                <c:pt idx="102">
                  <c:v>5240</c:v>
                </c:pt>
                <c:pt idx="103">
                  <c:v>5345</c:v>
                </c:pt>
                <c:pt idx="104">
                  <c:v>5417</c:v>
                </c:pt>
                <c:pt idx="105">
                  <c:v>5548</c:v>
                </c:pt>
                <c:pt idx="106">
                  <c:v>5680</c:v>
                </c:pt>
                <c:pt idx="107">
                  <c:v>5825</c:v>
                </c:pt>
                <c:pt idx="108">
                  <c:v>5920</c:v>
                </c:pt>
                <c:pt idx="109">
                  <c:v>5983</c:v>
                </c:pt>
                <c:pt idx="110">
                  <c:v>6124</c:v>
                </c:pt>
                <c:pt idx="111">
                  <c:v>6280</c:v>
                </c:pt>
                <c:pt idx="112">
                  <c:v>6393</c:v>
                </c:pt>
                <c:pt idx="113">
                  <c:v>6460</c:v>
                </c:pt>
                <c:pt idx="114">
                  <c:v>6600</c:v>
                </c:pt>
                <c:pt idx="115">
                  <c:v>6736</c:v>
                </c:pt>
                <c:pt idx="116">
                  <c:v>6837</c:v>
                </c:pt>
                <c:pt idx="117">
                  <c:v>6901</c:v>
                </c:pt>
                <c:pt idx="118">
                  <c:v>7043</c:v>
                </c:pt>
                <c:pt idx="119">
                  <c:v>7176</c:v>
                </c:pt>
                <c:pt idx="120">
                  <c:v>7309</c:v>
                </c:pt>
                <c:pt idx="121">
                  <c:v>7430</c:v>
                </c:pt>
                <c:pt idx="122">
                  <c:v>7472</c:v>
                </c:pt>
                <c:pt idx="123">
                  <c:v>7472</c:v>
                </c:pt>
                <c:pt idx="124">
                  <c:v>7472</c:v>
                </c:pt>
                <c:pt idx="125">
                  <c:v>7472</c:v>
                </c:pt>
              </c:numCache>
            </c:numRef>
          </c:yVal>
          <c:smooth val="0"/>
          <c:extLst>
            <c:ext xmlns:c16="http://schemas.microsoft.com/office/drawing/2014/chart" uri="{C3380CC4-5D6E-409C-BE32-E72D297353CC}">
              <c16:uniqueId val="{00000000-1DA3-492B-980A-F1439DBE756D}"/>
            </c:ext>
          </c:extLst>
        </c:ser>
        <c:ser>
          <c:idx val="1"/>
          <c:order val="1"/>
          <c:tx>
            <c:v>10 plantas m-2</c:v>
          </c:tx>
          <c:spPr>
            <a:ln w="12700">
              <a:solidFill>
                <a:srgbClr val="333399"/>
              </a:solidFill>
              <a:prstDash val="solid"/>
            </a:ln>
          </c:spPr>
          <c:marker>
            <c:symbol val="none"/>
          </c:marker>
          <c:xVal>
            <c:numRef>
              <c:f>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Data!$C$2:$C$127</c:f>
              <c:numCache>
                <c:formatCode>General</c:formatCode>
                <c:ptCount val="126"/>
                <c:pt idx="0">
                  <c:v>0</c:v>
                </c:pt>
                <c:pt idx="1">
                  <c:v>0</c:v>
                </c:pt>
                <c:pt idx="2">
                  <c:v>0</c:v>
                </c:pt>
                <c:pt idx="3">
                  <c:v>0</c:v>
                </c:pt>
                <c:pt idx="4">
                  <c:v>0</c:v>
                </c:pt>
                <c:pt idx="5">
                  <c:v>0</c:v>
                </c:pt>
                <c:pt idx="6">
                  <c:v>0</c:v>
                </c:pt>
                <c:pt idx="7">
                  <c:v>0</c:v>
                </c:pt>
                <c:pt idx="8">
                  <c:v>40</c:v>
                </c:pt>
                <c:pt idx="9">
                  <c:v>40</c:v>
                </c:pt>
                <c:pt idx="10">
                  <c:v>40</c:v>
                </c:pt>
                <c:pt idx="11">
                  <c:v>40</c:v>
                </c:pt>
                <c:pt idx="12">
                  <c:v>40</c:v>
                </c:pt>
                <c:pt idx="13">
                  <c:v>40</c:v>
                </c:pt>
                <c:pt idx="14">
                  <c:v>40</c:v>
                </c:pt>
                <c:pt idx="15">
                  <c:v>40</c:v>
                </c:pt>
                <c:pt idx="16">
                  <c:v>40</c:v>
                </c:pt>
                <c:pt idx="17">
                  <c:v>40</c:v>
                </c:pt>
                <c:pt idx="18">
                  <c:v>40</c:v>
                </c:pt>
                <c:pt idx="19">
                  <c:v>40</c:v>
                </c:pt>
                <c:pt idx="20">
                  <c:v>40</c:v>
                </c:pt>
                <c:pt idx="21">
                  <c:v>40</c:v>
                </c:pt>
                <c:pt idx="22">
                  <c:v>41</c:v>
                </c:pt>
                <c:pt idx="23">
                  <c:v>50</c:v>
                </c:pt>
                <c:pt idx="24">
                  <c:v>60</c:v>
                </c:pt>
                <c:pt idx="25">
                  <c:v>71</c:v>
                </c:pt>
                <c:pt idx="26">
                  <c:v>79</c:v>
                </c:pt>
                <c:pt idx="27">
                  <c:v>85</c:v>
                </c:pt>
                <c:pt idx="28">
                  <c:v>89</c:v>
                </c:pt>
                <c:pt idx="29">
                  <c:v>93</c:v>
                </c:pt>
                <c:pt idx="30">
                  <c:v>97</c:v>
                </c:pt>
                <c:pt idx="31">
                  <c:v>121</c:v>
                </c:pt>
                <c:pt idx="32">
                  <c:v>148</c:v>
                </c:pt>
                <c:pt idx="33">
                  <c:v>170</c:v>
                </c:pt>
                <c:pt idx="34">
                  <c:v>182</c:v>
                </c:pt>
                <c:pt idx="35">
                  <c:v>193</c:v>
                </c:pt>
                <c:pt idx="36">
                  <c:v>202</c:v>
                </c:pt>
                <c:pt idx="37">
                  <c:v>211</c:v>
                </c:pt>
                <c:pt idx="38">
                  <c:v>220</c:v>
                </c:pt>
                <c:pt idx="39">
                  <c:v>271</c:v>
                </c:pt>
                <c:pt idx="40">
                  <c:v>334</c:v>
                </c:pt>
                <c:pt idx="41">
                  <c:v>371</c:v>
                </c:pt>
                <c:pt idx="42">
                  <c:v>394</c:v>
                </c:pt>
                <c:pt idx="43">
                  <c:v>409</c:v>
                </c:pt>
                <c:pt idx="44">
                  <c:v>424</c:v>
                </c:pt>
                <c:pt idx="45">
                  <c:v>439</c:v>
                </c:pt>
                <c:pt idx="46">
                  <c:v>455</c:v>
                </c:pt>
                <c:pt idx="47">
                  <c:v>536</c:v>
                </c:pt>
                <c:pt idx="48">
                  <c:v>635</c:v>
                </c:pt>
                <c:pt idx="49">
                  <c:v>704</c:v>
                </c:pt>
                <c:pt idx="50">
                  <c:v>798</c:v>
                </c:pt>
                <c:pt idx="51">
                  <c:v>912</c:v>
                </c:pt>
                <c:pt idx="52">
                  <c:v>1027</c:v>
                </c:pt>
                <c:pt idx="53">
                  <c:v>1118</c:v>
                </c:pt>
                <c:pt idx="54">
                  <c:v>1171</c:v>
                </c:pt>
                <c:pt idx="55">
                  <c:v>1211</c:v>
                </c:pt>
                <c:pt idx="56">
                  <c:v>1321</c:v>
                </c:pt>
                <c:pt idx="57">
                  <c:v>1379</c:v>
                </c:pt>
                <c:pt idx="58">
                  <c:v>1418</c:v>
                </c:pt>
                <c:pt idx="59">
                  <c:v>1535</c:v>
                </c:pt>
                <c:pt idx="60">
                  <c:v>1665</c:v>
                </c:pt>
                <c:pt idx="61">
                  <c:v>1793</c:v>
                </c:pt>
                <c:pt idx="62">
                  <c:v>1925</c:v>
                </c:pt>
                <c:pt idx="63">
                  <c:v>2040</c:v>
                </c:pt>
                <c:pt idx="64">
                  <c:v>2129</c:v>
                </c:pt>
                <c:pt idx="65">
                  <c:v>2185</c:v>
                </c:pt>
                <c:pt idx="66">
                  <c:v>2249</c:v>
                </c:pt>
                <c:pt idx="67">
                  <c:v>2298</c:v>
                </c:pt>
                <c:pt idx="68">
                  <c:v>2338</c:v>
                </c:pt>
                <c:pt idx="69">
                  <c:v>2480</c:v>
                </c:pt>
                <c:pt idx="70">
                  <c:v>2638</c:v>
                </c:pt>
                <c:pt idx="71">
                  <c:v>2753</c:v>
                </c:pt>
                <c:pt idx="72">
                  <c:v>2818</c:v>
                </c:pt>
                <c:pt idx="73">
                  <c:v>2938</c:v>
                </c:pt>
                <c:pt idx="74">
                  <c:v>3104</c:v>
                </c:pt>
                <c:pt idx="75">
                  <c:v>3216</c:v>
                </c:pt>
                <c:pt idx="76">
                  <c:v>3357</c:v>
                </c:pt>
                <c:pt idx="77">
                  <c:v>3508</c:v>
                </c:pt>
                <c:pt idx="78">
                  <c:v>3614</c:v>
                </c:pt>
                <c:pt idx="79">
                  <c:v>3754</c:v>
                </c:pt>
                <c:pt idx="80">
                  <c:v>3890</c:v>
                </c:pt>
                <c:pt idx="81">
                  <c:v>4036</c:v>
                </c:pt>
                <c:pt idx="82">
                  <c:v>4114</c:v>
                </c:pt>
                <c:pt idx="83">
                  <c:v>4160</c:v>
                </c:pt>
                <c:pt idx="84">
                  <c:v>4191</c:v>
                </c:pt>
                <c:pt idx="85">
                  <c:v>4339</c:v>
                </c:pt>
                <c:pt idx="86">
                  <c:v>4490</c:v>
                </c:pt>
                <c:pt idx="87">
                  <c:v>4612</c:v>
                </c:pt>
                <c:pt idx="88">
                  <c:v>4666</c:v>
                </c:pt>
                <c:pt idx="89">
                  <c:v>4698</c:v>
                </c:pt>
                <c:pt idx="90">
                  <c:v>4834</c:v>
                </c:pt>
                <c:pt idx="91">
                  <c:v>5019</c:v>
                </c:pt>
                <c:pt idx="92">
                  <c:v>5199</c:v>
                </c:pt>
                <c:pt idx="93">
                  <c:v>5289</c:v>
                </c:pt>
                <c:pt idx="94">
                  <c:v>5351</c:v>
                </c:pt>
                <c:pt idx="95">
                  <c:v>5519</c:v>
                </c:pt>
                <c:pt idx="96">
                  <c:v>5679</c:v>
                </c:pt>
                <c:pt idx="97">
                  <c:v>5842</c:v>
                </c:pt>
                <c:pt idx="98">
                  <c:v>5929</c:v>
                </c:pt>
                <c:pt idx="99">
                  <c:v>5989</c:v>
                </c:pt>
                <c:pt idx="100">
                  <c:v>6166</c:v>
                </c:pt>
                <c:pt idx="101">
                  <c:v>6339</c:v>
                </c:pt>
                <c:pt idx="102">
                  <c:v>6420</c:v>
                </c:pt>
                <c:pt idx="103">
                  <c:v>6519</c:v>
                </c:pt>
                <c:pt idx="104">
                  <c:v>6586</c:v>
                </c:pt>
                <c:pt idx="105">
                  <c:v>6756</c:v>
                </c:pt>
                <c:pt idx="106">
                  <c:v>6909</c:v>
                </c:pt>
                <c:pt idx="107">
                  <c:v>7078</c:v>
                </c:pt>
                <c:pt idx="108">
                  <c:v>7159</c:v>
                </c:pt>
                <c:pt idx="109">
                  <c:v>7212</c:v>
                </c:pt>
                <c:pt idx="110">
                  <c:v>7375</c:v>
                </c:pt>
                <c:pt idx="111">
                  <c:v>7555</c:v>
                </c:pt>
                <c:pt idx="112">
                  <c:v>7663</c:v>
                </c:pt>
                <c:pt idx="113">
                  <c:v>7727</c:v>
                </c:pt>
                <c:pt idx="114">
                  <c:v>7887</c:v>
                </c:pt>
                <c:pt idx="115">
                  <c:v>8042</c:v>
                </c:pt>
                <c:pt idx="116">
                  <c:v>8138</c:v>
                </c:pt>
                <c:pt idx="117">
                  <c:v>8198</c:v>
                </c:pt>
                <c:pt idx="118">
                  <c:v>8360</c:v>
                </c:pt>
                <c:pt idx="119">
                  <c:v>8511</c:v>
                </c:pt>
                <c:pt idx="120">
                  <c:v>8668</c:v>
                </c:pt>
                <c:pt idx="121">
                  <c:v>8818</c:v>
                </c:pt>
                <c:pt idx="122">
                  <c:v>8858</c:v>
                </c:pt>
                <c:pt idx="123">
                  <c:v>8858</c:v>
                </c:pt>
                <c:pt idx="124">
                  <c:v>8858</c:v>
                </c:pt>
                <c:pt idx="125">
                  <c:v>8858</c:v>
                </c:pt>
              </c:numCache>
            </c:numRef>
          </c:yVal>
          <c:smooth val="0"/>
          <c:extLst>
            <c:ext xmlns:c16="http://schemas.microsoft.com/office/drawing/2014/chart" uri="{C3380CC4-5D6E-409C-BE32-E72D297353CC}">
              <c16:uniqueId val="{00000001-1DA3-492B-980A-F1439DBE756D}"/>
            </c:ext>
          </c:extLst>
        </c:ser>
        <c:ser>
          <c:idx val="2"/>
          <c:order val="2"/>
          <c:tx>
            <c:v>15 plantas m-2</c:v>
          </c:tx>
          <c:spPr>
            <a:ln w="12700">
              <a:solidFill>
                <a:srgbClr val="008000"/>
              </a:solidFill>
              <a:prstDash val="solid"/>
            </a:ln>
          </c:spPr>
          <c:marker>
            <c:symbol val="none"/>
          </c:marker>
          <c:xVal>
            <c:numRef>
              <c:f>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Data!$D$2:$D$127</c:f>
              <c:numCache>
                <c:formatCode>General</c:formatCode>
                <c:ptCount val="126"/>
                <c:pt idx="0">
                  <c:v>0</c:v>
                </c:pt>
                <c:pt idx="1">
                  <c:v>0</c:v>
                </c:pt>
                <c:pt idx="2">
                  <c:v>0</c:v>
                </c:pt>
                <c:pt idx="3">
                  <c:v>0</c:v>
                </c:pt>
                <c:pt idx="4">
                  <c:v>0</c:v>
                </c:pt>
                <c:pt idx="5">
                  <c:v>0</c:v>
                </c:pt>
                <c:pt idx="6">
                  <c:v>0</c:v>
                </c:pt>
                <c:pt idx="7">
                  <c:v>0</c:v>
                </c:pt>
                <c:pt idx="8">
                  <c:v>60</c:v>
                </c:pt>
                <c:pt idx="9">
                  <c:v>60</c:v>
                </c:pt>
                <c:pt idx="10">
                  <c:v>60</c:v>
                </c:pt>
                <c:pt idx="11">
                  <c:v>60</c:v>
                </c:pt>
                <c:pt idx="12">
                  <c:v>60</c:v>
                </c:pt>
                <c:pt idx="13">
                  <c:v>60</c:v>
                </c:pt>
                <c:pt idx="14">
                  <c:v>60</c:v>
                </c:pt>
                <c:pt idx="15">
                  <c:v>60</c:v>
                </c:pt>
                <c:pt idx="16">
                  <c:v>60</c:v>
                </c:pt>
                <c:pt idx="17">
                  <c:v>60</c:v>
                </c:pt>
                <c:pt idx="18">
                  <c:v>60</c:v>
                </c:pt>
                <c:pt idx="19">
                  <c:v>60</c:v>
                </c:pt>
                <c:pt idx="20">
                  <c:v>60</c:v>
                </c:pt>
                <c:pt idx="21">
                  <c:v>60</c:v>
                </c:pt>
                <c:pt idx="22">
                  <c:v>62</c:v>
                </c:pt>
                <c:pt idx="23">
                  <c:v>75</c:v>
                </c:pt>
                <c:pt idx="24">
                  <c:v>90</c:v>
                </c:pt>
                <c:pt idx="25">
                  <c:v>106</c:v>
                </c:pt>
                <c:pt idx="26">
                  <c:v>118</c:v>
                </c:pt>
                <c:pt idx="27">
                  <c:v>126</c:v>
                </c:pt>
                <c:pt idx="28">
                  <c:v>131</c:v>
                </c:pt>
                <c:pt idx="29">
                  <c:v>137</c:v>
                </c:pt>
                <c:pt idx="30">
                  <c:v>142</c:v>
                </c:pt>
                <c:pt idx="31">
                  <c:v>178</c:v>
                </c:pt>
                <c:pt idx="32">
                  <c:v>218</c:v>
                </c:pt>
                <c:pt idx="33">
                  <c:v>248</c:v>
                </c:pt>
                <c:pt idx="34">
                  <c:v>264</c:v>
                </c:pt>
                <c:pt idx="35">
                  <c:v>278</c:v>
                </c:pt>
                <c:pt idx="36">
                  <c:v>290</c:v>
                </c:pt>
                <c:pt idx="37">
                  <c:v>301</c:v>
                </c:pt>
                <c:pt idx="38">
                  <c:v>313</c:v>
                </c:pt>
                <c:pt idx="39">
                  <c:v>378</c:v>
                </c:pt>
                <c:pt idx="40">
                  <c:v>456</c:v>
                </c:pt>
                <c:pt idx="41">
                  <c:v>507</c:v>
                </c:pt>
                <c:pt idx="42">
                  <c:v>537</c:v>
                </c:pt>
                <c:pt idx="43">
                  <c:v>556</c:v>
                </c:pt>
                <c:pt idx="44">
                  <c:v>574</c:v>
                </c:pt>
                <c:pt idx="45">
                  <c:v>593</c:v>
                </c:pt>
                <c:pt idx="46">
                  <c:v>611</c:v>
                </c:pt>
                <c:pt idx="47">
                  <c:v>709</c:v>
                </c:pt>
                <c:pt idx="48">
                  <c:v>825</c:v>
                </c:pt>
                <c:pt idx="49">
                  <c:v>895</c:v>
                </c:pt>
                <c:pt idx="50">
                  <c:v>1003</c:v>
                </c:pt>
                <c:pt idx="51">
                  <c:v>1133</c:v>
                </c:pt>
                <c:pt idx="52">
                  <c:v>1263</c:v>
                </c:pt>
                <c:pt idx="53">
                  <c:v>1357</c:v>
                </c:pt>
                <c:pt idx="54">
                  <c:v>1412</c:v>
                </c:pt>
                <c:pt idx="55">
                  <c:v>1452</c:v>
                </c:pt>
                <c:pt idx="56">
                  <c:v>1574</c:v>
                </c:pt>
                <c:pt idx="57">
                  <c:v>1632</c:v>
                </c:pt>
                <c:pt idx="58">
                  <c:v>1670</c:v>
                </c:pt>
                <c:pt idx="59">
                  <c:v>1799</c:v>
                </c:pt>
                <c:pt idx="60">
                  <c:v>1942</c:v>
                </c:pt>
                <c:pt idx="61">
                  <c:v>2081</c:v>
                </c:pt>
                <c:pt idx="62">
                  <c:v>2224</c:v>
                </c:pt>
                <c:pt idx="63">
                  <c:v>2350</c:v>
                </c:pt>
                <c:pt idx="64">
                  <c:v>2473</c:v>
                </c:pt>
                <c:pt idx="65">
                  <c:v>2543</c:v>
                </c:pt>
                <c:pt idx="66">
                  <c:v>2603</c:v>
                </c:pt>
                <c:pt idx="67">
                  <c:v>2647</c:v>
                </c:pt>
                <c:pt idx="68">
                  <c:v>2683</c:v>
                </c:pt>
                <c:pt idx="69">
                  <c:v>2835</c:v>
                </c:pt>
                <c:pt idx="70">
                  <c:v>3004</c:v>
                </c:pt>
                <c:pt idx="71">
                  <c:v>3113</c:v>
                </c:pt>
                <c:pt idx="72">
                  <c:v>3175</c:v>
                </c:pt>
                <c:pt idx="73">
                  <c:v>3340</c:v>
                </c:pt>
                <c:pt idx="74">
                  <c:v>3515</c:v>
                </c:pt>
                <c:pt idx="75">
                  <c:v>3617</c:v>
                </c:pt>
                <c:pt idx="76">
                  <c:v>3762</c:v>
                </c:pt>
                <c:pt idx="77">
                  <c:v>3917</c:v>
                </c:pt>
                <c:pt idx="78">
                  <c:v>4026</c:v>
                </c:pt>
                <c:pt idx="79">
                  <c:v>4170</c:v>
                </c:pt>
                <c:pt idx="80">
                  <c:v>4308</c:v>
                </c:pt>
                <c:pt idx="81">
                  <c:v>4448</c:v>
                </c:pt>
                <c:pt idx="82">
                  <c:v>4516</c:v>
                </c:pt>
                <c:pt idx="83">
                  <c:v>4554</c:v>
                </c:pt>
                <c:pt idx="84">
                  <c:v>4578</c:v>
                </c:pt>
                <c:pt idx="85">
                  <c:v>4729</c:v>
                </c:pt>
                <c:pt idx="86">
                  <c:v>4882</c:v>
                </c:pt>
                <c:pt idx="87">
                  <c:v>4985</c:v>
                </c:pt>
                <c:pt idx="88">
                  <c:v>5029</c:v>
                </c:pt>
                <c:pt idx="89">
                  <c:v>5053</c:v>
                </c:pt>
                <c:pt idx="90">
                  <c:v>5189</c:v>
                </c:pt>
                <c:pt idx="91">
                  <c:v>5381</c:v>
                </c:pt>
                <c:pt idx="92">
                  <c:v>5542</c:v>
                </c:pt>
                <c:pt idx="93">
                  <c:v>5628</c:v>
                </c:pt>
                <c:pt idx="94">
                  <c:v>5688</c:v>
                </c:pt>
                <c:pt idx="95">
                  <c:v>5861</c:v>
                </c:pt>
                <c:pt idx="96">
                  <c:v>6025</c:v>
                </c:pt>
                <c:pt idx="97">
                  <c:v>6180</c:v>
                </c:pt>
                <c:pt idx="98">
                  <c:v>6264</c:v>
                </c:pt>
                <c:pt idx="99">
                  <c:v>6205</c:v>
                </c:pt>
                <c:pt idx="100">
                  <c:v>6386</c:v>
                </c:pt>
                <c:pt idx="101">
                  <c:v>6560</c:v>
                </c:pt>
                <c:pt idx="102">
                  <c:v>6680</c:v>
                </c:pt>
                <c:pt idx="103">
                  <c:v>6772</c:v>
                </c:pt>
                <c:pt idx="104">
                  <c:v>6834</c:v>
                </c:pt>
                <c:pt idx="105">
                  <c:v>7007</c:v>
                </c:pt>
                <c:pt idx="106">
                  <c:v>7163</c:v>
                </c:pt>
                <c:pt idx="107">
                  <c:v>7318</c:v>
                </c:pt>
                <c:pt idx="108">
                  <c:v>7392</c:v>
                </c:pt>
                <c:pt idx="109">
                  <c:v>7442</c:v>
                </c:pt>
                <c:pt idx="110">
                  <c:v>7606</c:v>
                </c:pt>
                <c:pt idx="111">
                  <c:v>7788</c:v>
                </c:pt>
                <c:pt idx="112">
                  <c:v>7885</c:v>
                </c:pt>
                <c:pt idx="113">
                  <c:v>7944</c:v>
                </c:pt>
                <c:pt idx="114">
                  <c:v>7988</c:v>
                </c:pt>
                <c:pt idx="115">
                  <c:v>8140</c:v>
                </c:pt>
                <c:pt idx="116">
                  <c:v>8296</c:v>
                </c:pt>
                <c:pt idx="117">
                  <c:v>8385</c:v>
                </c:pt>
                <c:pt idx="118">
                  <c:v>8442</c:v>
                </c:pt>
                <c:pt idx="119">
                  <c:v>8483</c:v>
                </c:pt>
                <c:pt idx="120">
                  <c:v>8635</c:v>
                </c:pt>
                <c:pt idx="121">
                  <c:v>8782</c:v>
                </c:pt>
                <c:pt idx="122">
                  <c:v>8930</c:v>
                </c:pt>
                <c:pt idx="123">
                  <c:v>8930</c:v>
                </c:pt>
                <c:pt idx="124">
                  <c:v>8930</c:v>
                </c:pt>
                <c:pt idx="125">
                  <c:v>8930</c:v>
                </c:pt>
              </c:numCache>
            </c:numRef>
          </c:yVal>
          <c:smooth val="0"/>
          <c:extLst>
            <c:ext xmlns:c16="http://schemas.microsoft.com/office/drawing/2014/chart" uri="{C3380CC4-5D6E-409C-BE32-E72D297353CC}">
              <c16:uniqueId val="{00000002-1DA3-492B-980A-F1439DBE756D}"/>
            </c:ext>
          </c:extLst>
        </c:ser>
        <c:ser>
          <c:idx val="3"/>
          <c:order val="3"/>
          <c:tx>
            <c:v>20 plantas m-2</c:v>
          </c:tx>
          <c:spPr>
            <a:ln w="12700">
              <a:solidFill>
                <a:srgbClr val="FF00FF"/>
              </a:solidFill>
              <a:prstDash val="solid"/>
            </a:ln>
          </c:spPr>
          <c:marker>
            <c:symbol val="none"/>
          </c:marker>
          <c:xVal>
            <c:numRef>
              <c:f>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Data!$E$2:$E$127</c:f>
              <c:numCache>
                <c:formatCode>General</c:formatCode>
                <c:ptCount val="126"/>
                <c:pt idx="0">
                  <c:v>0</c:v>
                </c:pt>
                <c:pt idx="1">
                  <c:v>0</c:v>
                </c:pt>
                <c:pt idx="2">
                  <c:v>0</c:v>
                </c:pt>
                <c:pt idx="3">
                  <c:v>0</c:v>
                </c:pt>
                <c:pt idx="4">
                  <c:v>0</c:v>
                </c:pt>
                <c:pt idx="5">
                  <c:v>0</c:v>
                </c:pt>
                <c:pt idx="6">
                  <c:v>0</c:v>
                </c:pt>
                <c:pt idx="7">
                  <c:v>0</c:v>
                </c:pt>
                <c:pt idx="8">
                  <c:v>80</c:v>
                </c:pt>
                <c:pt idx="9">
                  <c:v>80</c:v>
                </c:pt>
                <c:pt idx="10">
                  <c:v>80</c:v>
                </c:pt>
                <c:pt idx="11">
                  <c:v>80</c:v>
                </c:pt>
                <c:pt idx="12">
                  <c:v>80</c:v>
                </c:pt>
                <c:pt idx="13">
                  <c:v>80</c:v>
                </c:pt>
                <c:pt idx="14">
                  <c:v>80</c:v>
                </c:pt>
                <c:pt idx="15">
                  <c:v>80</c:v>
                </c:pt>
                <c:pt idx="16">
                  <c:v>80</c:v>
                </c:pt>
                <c:pt idx="17">
                  <c:v>80</c:v>
                </c:pt>
                <c:pt idx="18">
                  <c:v>80</c:v>
                </c:pt>
                <c:pt idx="19">
                  <c:v>80</c:v>
                </c:pt>
                <c:pt idx="20">
                  <c:v>80</c:v>
                </c:pt>
                <c:pt idx="21">
                  <c:v>80</c:v>
                </c:pt>
                <c:pt idx="22">
                  <c:v>82</c:v>
                </c:pt>
                <c:pt idx="23">
                  <c:v>100</c:v>
                </c:pt>
                <c:pt idx="24">
                  <c:v>119</c:v>
                </c:pt>
                <c:pt idx="25">
                  <c:v>141</c:v>
                </c:pt>
                <c:pt idx="26">
                  <c:v>156</c:v>
                </c:pt>
                <c:pt idx="27">
                  <c:v>165</c:v>
                </c:pt>
                <c:pt idx="28">
                  <c:v>172</c:v>
                </c:pt>
                <c:pt idx="29">
                  <c:v>179</c:v>
                </c:pt>
                <c:pt idx="30">
                  <c:v>218</c:v>
                </c:pt>
                <c:pt idx="31">
                  <c:v>267</c:v>
                </c:pt>
                <c:pt idx="32">
                  <c:v>305</c:v>
                </c:pt>
                <c:pt idx="33">
                  <c:v>321</c:v>
                </c:pt>
                <c:pt idx="34">
                  <c:v>336</c:v>
                </c:pt>
                <c:pt idx="35">
                  <c:v>351</c:v>
                </c:pt>
                <c:pt idx="36">
                  <c:v>364</c:v>
                </c:pt>
                <c:pt idx="37">
                  <c:v>377</c:v>
                </c:pt>
                <c:pt idx="38">
                  <c:v>447</c:v>
                </c:pt>
                <c:pt idx="39">
                  <c:v>532</c:v>
                </c:pt>
                <c:pt idx="40">
                  <c:v>597</c:v>
                </c:pt>
                <c:pt idx="41">
                  <c:v>631</c:v>
                </c:pt>
                <c:pt idx="42">
                  <c:v>660</c:v>
                </c:pt>
                <c:pt idx="43">
                  <c:v>678</c:v>
                </c:pt>
                <c:pt idx="44">
                  <c:v>697</c:v>
                </c:pt>
                <c:pt idx="45">
                  <c:v>809</c:v>
                </c:pt>
                <c:pt idx="46">
                  <c:v>931</c:v>
                </c:pt>
                <c:pt idx="47">
                  <c:v>1014</c:v>
                </c:pt>
                <c:pt idx="48">
                  <c:v>1059</c:v>
                </c:pt>
                <c:pt idx="49">
                  <c:v>1091</c:v>
                </c:pt>
                <c:pt idx="50">
                  <c:v>1214</c:v>
                </c:pt>
                <c:pt idx="51">
                  <c:v>1361</c:v>
                </c:pt>
                <c:pt idx="52">
                  <c:v>1508</c:v>
                </c:pt>
                <c:pt idx="53">
                  <c:v>1592</c:v>
                </c:pt>
                <c:pt idx="54">
                  <c:v>1643</c:v>
                </c:pt>
                <c:pt idx="55">
                  <c:v>1680</c:v>
                </c:pt>
                <c:pt idx="56">
                  <c:v>1814</c:v>
                </c:pt>
                <c:pt idx="57">
                  <c:v>1867</c:v>
                </c:pt>
                <c:pt idx="58">
                  <c:v>1903</c:v>
                </c:pt>
                <c:pt idx="59">
                  <c:v>2042</c:v>
                </c:pt>
                <c:pt idx="60">
                  <c:v>2197</c:v>
                </c:pt>
                <c:pt idx="61">
                  <c:v>2348</c:v>
                </c:pt>
                <c:pt idx="62">
                  <c:v>2502</c:v>
                </c:pt>
                <c:pt idx="63">
                  <c:v>2637</c:v>
                </c:pt>
                <c:pt idx="64">
                  <c:v>2775</c:v>
                </c:pt>
                <c:pt idx="65">
                  <c:v>2855</c:v>
                </c:pt>
                <c:pt idx="66">
                  <c:v>2907</c:v>
                </c:pt>
                <c:pt idx="67">
                  <c:v>2945</c:v>
                </c:pt>
                <c:pt idx="68">
                  <c:v>3112</c:v>
                </c:pt>
                <c:pt idx="69">
                  <c:v>3280</c:v>
                </c:pt>
                <c:pt idx="70">
                  <c:v>3400</c:v>
                </c:pt>
                <c:pt idx="71">
                  <c:v>3463</c:v>
                </c:pt>
                <c:pt idx="72">
                  <c:v>3508</c:v>
                </c:pt>
                <c:pt idx="73">
                  <c:v>3682</c:v>
                </c:pt>
                <c:pt idx="74">
                  <c:v>3867</c:v>
                </c:pt>
                <c:pt idx="75">
                  <c:v>3951</c:v>
                </c:pt>
                <c:pt idx="76">
                  <c:v>4100</c:v>
                </c:pt>
                <c:pt idx="77">
                  <c:v>4258</c:v>
                </c:pt>
                <c:pt idx="78">
                  <c:v>4368</c:v>
                </c:pt>
                <c:pt idx="79">
                  <c:v>4515</c:v>
                </c:pt>
                <c:pt idx="80">
                  <c:v>4656</c:v>
                </c:pt>
                <c:pt idx="81">
                  <c:v>4774</c:v>
                </c:pt>
                <c:pt idx="82">
                  <c:v>4826</c:v>
                </c:pt>
                <c:pt idx="83">
                  <c:v>4851</c:v>
                </c:pt>
                <c:pt idx="84">
                  <c:v>4864</c:v>
                </c:pt>
                <c:pt idx="85">
                  <c:v>5015</c:v>
                </c:pt>
                <c:pt idx="86">
                  <c:v>5168</c:v>
                </c:pt>
                <c:pt idx="87">
                  <c:v>5264</c:v>
                </c:pt>
                <c:pt idx="88">
                  <c:v>5298</c:v>
                </c:pt>
                <c:pt idx="89">
                  <c:v>5313</c:v>
                </c:pt>
                <c:pt idx="90">
                  <c:v>5447</c:v>
                </c:pt>
                <c:pt idx="91">
                  <c:v>5645</c:v>
                </c:pt>
                <c:pt idx="92">
                  <c:v>5804</c:v>
                </c:pt>
                <c:pt idx="93">
                  <c:v>5887</c:v>
                </c:pt>
                <c:pt idx="94">
                  <c:v>5944</c:v>
                </c:pt>
                <c:pt idx="95">
                  <c:v>6121</c:v>
                </c:pt>
                <c:pt idx="96">
                  <c:v>6291</c:v>
                </c:pt>
                <c:pt idx="97">
                  <c:v>6449</c:v>
                </c:pt>
                <c:pt idx="98">
                  <c:v>6483</c:v>
                </c:pt>
                <c:pt idx="99">
                  <c:v>6536</c:v>
                </c:pt>
                <c:pt idx="100">
                  <c:v>6722</c:v>
                </c:pt>
                <c:pt idx="101">
                  <c:v>6900</c:v>
                </c:pt>
                <c:pt idx="102">
                  <c:v>7020</c:v>
                </c:pt>
                <c:pt idx="103">
                  <c:v>7109</c:v>
                </c:pt>
                <c:pt idx="104">
                  <c:v>7169</c:v>
                </c:pt>
                <c:pt idx="105">
                  <c:v>7347</c:v>
                </c:pt>
                <c:pt idx="106">
                  <c:v>7506</c:v>
                </c:pt>
                <c:pt idx="107">
                  <c:v>7661</c:v>
                </c:pt>
                <c:pt idx="108">
                  <c:v>7733</c:v>
                </c:pt>
                <c:pt idx="109">
                  <c:v>7780</c:v>
                </c:pt>
                <c:pt idx="110">
                  <c:v>7948</c:v>
                </c:pt>
                <c:pt idx="111">
                  <c:v>8133</c:v>
                </c:pt>
                <c:pt idx="112">
                  <c:v>8230</c:v>
                </c:pt>
                <c:pt idx="113">
                  <c:v>8288</c:v>
                </c:pt>
                <c:pt idx="114">
                  <c:v>8331</c:v>
                </c:pt>
                <c:pt idx="115">
                  <c:v>8486</c:v>
                </c:pt>
                <c:pt idx="116">
                  <c:v>8645</c:v>
                </c:pt>
                <c:pt idx="117">
                  <c:v>8734</c:v>
                </c:pt>
                <c:pt idx="118">
                  <c:v>8790</c:v>
                </c:pt>
                <c:pt idx="119">
                  <c:v>8830</c:v>
                </c:pt>
                <c:pt idx="120">
                  <c:v>8985</c:v>
                </c:pt>
                <c:pt idx="121">
                  <c:v>9134</c:v>
                </c:pt>
                <c:pt idx="122">
                  <c:v>9285</c:v>
                </c:pt>
                <c:pt idx="123">
                  <c:v>9285</c:v>
                </c:pt>
                <c:pt idx="124">
                  <c:v>9285</c:v>
                </c:pt>
                <c:pt idx="125">
                  <c:v>9285</c:v>
                </c:pt>
              </c:numCache>
            </c:numRef>
          </c:yVal>
          <c:smooth val="0"/>
          <c:extLst>
            <c:ext xmlns:c16="http://schemas.microsoft.com/office/drawing/2014/chart" uri="{C3380CC4-5D6E-409C-BE32-E72D297353CC}">
              <c16:uniqueId val="{00000003-1DA3-492B-980A-F1439DBE756D}"/>
            </c:ext>
          </c:extLst>
        </c:ser>
        <c:ser>
          <c:idx val="4"/>
          <c:order val="4"/>
          <c:tx>
            <c:v>7 plantas m-2</c:v>
          </c:tx>
          <c:spPr>
            <a:ln w="12700">
              <a:solidFill>
                <a:srgbClr val="FFFF00"/>
              </a:solidFill>
              <a:prstDash val="solid"/>
            </a:ln>
          </c:spPr>
          <c:marker>
            <c:symbol val="none"/>
          </c:marker>
          <c:xVal>
            <c:numRef>
              <c:f>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Data!$F$2:$F$127</c:f>
              <c:numCache>
                <c:formatCode>General</c:formatCode>
                <c:ptCount val="126"/>
                <c:pt idx="0">
                  <c:v>0</c:v>
                </c:pt>
                <c:pt idx="1">
                  <c:v>0</c:v>
                </c:pt>
                <c:pt idx="2">
                  <c:v>0</c:v>
                </c:pt>
                <c:pt idx="3">
                  <c:v>0</c:v>
                </c:pt>
                <c:pt idx="4">
                  <c:v>0</c:v>
                </c:pt>
                <c:pt idx="5">
                  <c:v>0</c:v>
                </c:pt>
                <c:pt idx="6">
                  <c:v>0</c:v>
                </c:pt>
                <c:pt idx="7">
                  <c:v>0</c:v>
                </c:pt>
                <c:pt idx="8">
                  <c:v>28</c:v>
                </c:pt>
                <c:pt idx="9">
                  <c:v>28</c:v>
                </c:pt>
                <c:pt idx="10">
                  <c:v>28</c:v>
                </c:pt>
                <c:pt idx="11">
                  <c:v>28</c:v>
                </c:pt>
                <c:pt idx="12">
                  <c:v>28</c:v>
                </c:pt>
                <c:pt idx="13">
                  <c:v>28</c:v>
                </c:pt>
                <c:pt idx="14">
                  <c:v>28</c:v>
                </c:pt>
                <c:pt idx="15">
                  <c:v>28</c:v>
                </c:pt>
                <c:pt idx="16">
                  <c:v>28</c:v>
                </c:pt>
                <c:pt idx="17">
                  <c:v>28</c:v>
                </c:pt>
                <c:pt idx="18">
                  <c:v>28</c:v>
                </c:pt>
                <c:pt idx="19">
                  <c:v>28</c:v>
                </c:pt>
                <c:pt idx="20">
                  <c:v>28</c:v>
                </c:pt>
                <c:pt idx="21">
                  <c:v>28</c:v>
                </c:pt>
                <c:pt idx="22">
                  <c:v>29</c:v>
                </c:pt>
                <c:pt idx="23">
                  <c:v>35</c:v>
                </c:pt>
                <c:pt idx="24">
                  <c:v>42</c:v>
                </c:pt>
                <c:pt idx="25">
                  <c:v>49</c:v>
                </c:pt>
                <c:pt idx="26">
                  <c:v>55</c:v>
                </c:pt>
                <c:pt idx="27">
                  <c:v>59</c:v>
                </c:pt>
                <c:pt idx="28">
                  <c:v>62</c:v>
                </c:pt>
                <c:pt idx="29">
                  <c:v>65</c:v>
                </c:pt>
                <c:pt idx="30">
                  <c:v>68</c:v>
                </c:pt>
                <c:pt idx="31">
                  <c:v>85</c:v>
                </c:pt>
                <c:pt idx="32">
                  <c:v>104</c:v>
                </c:pt>
                <c:pt idx="33">
                  <c:v>120</c:v>
                </c:pt>
                <c:pt idx="34">
                  <c:v>129</c:v>
                </c:pt>
                <c:pt idx="35">
                  <c:v>137</c:v>
                </c:pt>
                <c:pt idx="36">
                  <c:v>144</c:v>
                </c:pt>
                <c:pt idx="37">
                  <c:v>151</c:v>
                </c:pt>
                <c:pt idx="38">
                  <c:v>158</c:v>
                </c:pt>
                <c:pt idx="39">
                  <c:v>198</c:v>
                </c:pt>
                <c:pt idx="40">
                  <c:v>246</c:v>
                </c:pt>
                <c:pt idx="41">
                  <c:v>274</c:v>
                </c:pt>
                <c:pt idx="42">
                  <c:v>290</c:v>
                </c:pt>
                <c:pt idx="43">
                  <c:v>300</c:v>
                </c:pt>
                <c:pt idx="44">
                  <c:v>310</c:v>
                </c:pt>
                <c:pt idx="45">
                  <c:v>321</c:v>
                </c:pt>
                <c:pt idx="46">
                  <c:v>332</c:v>
                </c:pt>
                <c:pt idx="47">
                  <c:v>398</c:v>
                </c:pt>
                <c:pt idx="48">
                  <c:v>478</c:v>
                </c:pt>
                <c:pt idx="49">
                  <c:v>539</c:v>
                </c:pt>
                <c:pt idx="50">
                  <c:v>618</c:v>
                </c:pt>
                <c:pt idx="51">
                  <c:v>713</c:v>
                </c:pt>
                <c:pt idx="52">
                  <c:v>810</c:v>
                </c:pt>
                <c:pt idx="53">
                  <c:v>890</c:v>
                </c:pt>
                <c:pt idx="54">
                  <c:v>938</c:v>
                </c:pt>
                <c:pt idx="55">
                  <c:v>975</c:v>
                </c:pt>
                <c:pt idx="56">
                  <c:v>1069</c:v>
                </c:pt>
                <c:pt idx="57">
                  <c:v>1120</c:v>
                </c:pt>
                <c:pt idx="58">
                  <c:v>1157</c:v>
                </c:pt>
                <c:pt idx="59">
                  <c:v>1259</c:v>
                </c:pt>
                <c:pt idx="60">
                  <c:v>1373</c:v>
                </c:pt>
                <c:pt idx="61">
                  <c:v>1485</c:v>
                </c:pt>
                <c:pt idx="62">
                  <c:v>1602</c:v>
                </c:pt>
                <c:pt idx="63">
                  <c:v>1704</c:v>
                </c:pt>
                <c:pt idx="64">
                  <c:v>1771</c:v>
                </c:pt>
                <c:pt idx="65">
                  <c:v>1815</c:v>
                </c:pt>
                <c:pt idx="66">
                  <c:v>1868</c:v>
                </c:pt>
                <c:pt idx="67">
                  <c:v>1922</c:v>
                </c:pt>
                <c:pt idx="68">
                  <c:v>1965</c:v>
                </c:pt>
                <c:pt idx="69">
                  <c:v>2092</c:v>
                </c:pt>
                <c:pt idx="70">
                  <c:v>2235</c:v>
                </c:pt>
                <c:pt idx="71">
                  <c:v>2339</c:v>
                </c:pt>
                <c:pt idx="72">
                  <c:v>2404</c:v>
                </c:pt>
                <c:pt idx="73">
                  <c:v>2488</c:v>
                </c:pt>
                <c:pt idx="74">
                  <c:v>2613</c:v>
                </c:pt>
                <c:pt idx="75">
                  <c:v>2714</c:v>
                </c:pt>
                <c:pt idx="76">
                  <c:v>2845</c:v>
                </c:pt>
                <c:pt idx="77">
                  <c:v>2984</c:v>
                </c:pt>
                <c:pt idx="78">
                  <c:v>3083</c:v>
                </c:pt>
                <c:pt idx="79">
                  <c:v>3213</c:v>
                </c:pt>
                <c:pt idx="80">
                  <c:v>3339</c:v>
                </c:pt>
                <c:pt idx="81">
                  <c:v>3474</c:v>
                </c:pt>
                <c:pt idx="82">
                  <c:v>3568</c:v>
                </c:pt>
                <c:pt idx="83">
                  <c:v>3622</c:v>
                </c:pt>
                <c:pt idx="84">
                  <c:v>3660</c:v>
                </c:pt>
                <c:pt idx="85">
                  <c:v>3799</c:v>
                </c:pt>
                <c:pt idx="86">
                  <c:v>3940</c:v>
                </c:pt>
                <c:pt idx="87">
                  <c:v>4076</c:v>
                </c:pt>
                <c:pt idx="88">
                  <c:v>4137</c:v>
                </c:pt>
                <c:pt idx="89">
                  <c:v>4175</c:v>
                </c:pt>
                <c:pt idx="90">
                  <c:v>4304</c:v>
                </c:pt>
                <c:pt idx="91">
                  <c:v>4476</c:v>
                </c:pt>
                <c:pt idx="92">
                  <c:v>4649</c:v>
                </c:pt>
                <c:pt idx="93">
                  <c:v>4748</c:v>
                </c:pt>
                <c:pt idx="94">
                  <c:v>4814</c:v>
                </c:pt>
                <c:pt idx="95">
                  <c:v>4970</c:v>
                </c:pt>
                <c:pt idx="96">
                  <c:v>5118</c:v>
                </c:pt>
                <c:pt idx="97">
                  <c:v>5270</c:v>
                </c:pt>
                <c:pt idx="98">
                  <c:v>5367</c:v>
                </c:pt>
                <c:pt idx="99">
                  <c:v>5433</c:v>
                </c:pt>
                <c:pt idx="100">
                  <c:v>5599</c:v>
                </c:pt>
                <c:pt idx="101">
                  <c:v>5758</c:v>
                </c:pt>
                <c:pt idx="102">
                  <c:v>5901</c:v>
                </c:pt>
                <c:pt idx="103">
                  <c:v>6008</c:v>
                </c:pt>
                <c:pt idx="104">
                  <c:v>6047</c:v>
                </c:pt>
                <c:pt idx="105">
                  <c:v>6208</c:v>
                </c:pt>
                <c:pt idx="106">
                  <c:v>6351</c:v>
                </c:pt>
                <c:pt idx="107">
                  <c:v>6510</c:v>
                </c:pt>
                <c:pt idx="108">
                  <c:v>6602</c:v>
                </c:pt>
                <c:pt idx="109">
                  <c:v>6663</c:v>
                </c:pt>
                <c:pt idx="110">
                  <c:v>6817</c:v>
                </c:pt>
                <c:pt idx="111">
                  <c:v>6988</c:v>
                </c:pt>
                <c:pt idx="112">
                  <c:v>7103</c:v>
                </c:pt>
                <c:pt idx="113">
                  <c:v>7170</c:v>
                </c:pt>
                <c:pt idx="114">
                  <c:v>7322</c:v>
                </c:pt>
                <c:pt idx="115">
                  <c:v>7470</c:v>
                </c:pt>
                <c:pt idx="116">
                  <c:v>7574</c:v>
                </c:pt>
                <c:pt idx="117">
                  <c:v>7637</c:v>
                </c:pt>
                <c:pt idx="118">
                  <c:v>7792</c:v>
                </c:pt>
                <c:pt idx="119">
                  <c:v>7937</c:v>
                </c:pt>
                <c:pt idx="120">
                  <c:v>8091</c:v>
                </c:pt>
                <c:pt idx="121">
                  <c:v>8237</c:v>
                </c:pt>
                <c:pt idx="122">
                  <c:v>8279</c:v>
                </c:pt>
                <c:pt idx="123">
                  <c:v>8279</c:v>
                </c:pt>
                <c:pt idx="124">
                  <c:v>8279</c:v>
                </c:pt>
                <c:pt idx="125">
                  <c:v>8279</c:v>
                </c:pt>
              </c:numCache>
            </c:numRef>
          </c:yVal>
          <c:smooth val="0"/>
          <c:extLst>
            <c:ext xmlns:c16="http://schemas.microsoft.com/office/drawing/2014/chart" uri="{C3380CC4-5D6E-409C-BE32-E72D297353CC}">
              <c16:uniqueId val="{00000004-1DA3-492B-980A-F1439DBE756D}"/>
            </c:ext>
          </c:extLst>
        </c:ser>
        <c:dLbls>
          <c:showLegendKey val="0"/>
          <c:showVal val="0"/>
          <c:showCatName val="0"/>
          <c:showSerName val="0"/>
          <c:showPercent val="0"/>
          <c:showBubbleSize val="0"/>
        </c:dLbls>
        <c:axId val="1397806223"/>
        <c:axId val="1"/>
      </c:scatterChart>
      <c:valAx>
        <c:axId val="1397806223"/>
        <c:scaling>
          <c:orientation val="minMax"/>
          <c:min val="0"/>
        </c:scaling>
        <c:delete val="0"/>
        <c:axPos val="b"/>
        <c:title>
          <c:tx>
            <c:rich>
              <a:bodyPr/>
              <a:lstStyle/>
              <a:p>
                <a:pPr>
                  <a:defRPr sz="1000" b="1" i="0" u="none" strike="noStrike" baseline="0">
                    <a:solidFill>
                      <a:srgbClr val="000000"/>
                    </a:solidFill>
                    <a:latin typeface="Arial"/>
                    <a:ea typeface="Arial"/>
                    <a:cs typeface="Arial"/>
                  </a:defRPr>
                </a:pPr>
                <a:r>
                  <a:rPr lang="es-ES"/>
                  <a:t>Días después</a:t>
                </a:r>
                <a:r>
                  <a:rPr lang="es-ES" baseline="0"/>
                  <a:t> de plantados</a:t>
                </a:r>
                <a:endParaRPr lang="es-ES"/>
              </a:p>
            </c:rich>
          </c:tx>
          <c:layout>
            <c:manualLayout>
              <c:xMode val="edge"/>
              <c:yMode val="edge"/>
              <c:x val="0.45398138572905894"/>
              <c:y val="0.86440677966101698"/>
            </c:manualLayout>
          </c:layout>
          <c:overlay val="0"/>
          <c:spPr>
            <a:noFill/>
            <a:ln w="25400">
              <a:noFill/>
            </a:ln>
          </c:spPr>
        </c:title>
        <c:numFmt formatCode="###"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s-US"/>
          </a:p>
        </c:txPr>
        <c:crossAx val="1"/>
        <c:crosses val="autoZero"/>
        <c:crossBetween val="midCat"/>
      </c:valAx>
      <c:valAx>
        <c:axId val="1"/>
        <c:scaling>
          <c:orientation val="minMax"/>
        </c:scaling>
        <c:delete val="0"/>
        <c:axPos val="l"/>
        <c:title>
          <c:tx>
            <c:rich>
              <a:bodyPr/>
              <a:lstStyle/>
              <a:p>
                <a:pPr>
                  <a:defRPr/>
                </a:pPr>
                <a:r>
                  <a:rPr lang="es-ES" b="1"/>
                  <a:t>Rendimiento (kg ha </a:t>
                </a:r>
                <a:r>
                  <a:rPr lang="es-ES" b="1" baseline="30000"/>
                  <a:t>-1</a:t>
                </a:r>
                <a:r>
                  <a:rPr lang="es-ES" b="1"/>
                  <a:t>)</a:t>
                </a:r>
              </a:p>
            </c:rich>
          </c:tx>
          <c:overlay val="0"/>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s-US"/>
          </a:p>
        </c:txPr>
        <c:crossAx val="1397806223"/>
        <c:crosses val="autoZero"/>
        <c:crossBetween val="midCat"/>
      </c:valAx>
      <c:spPr>
        <a:solidFill>
          <a:srgbClr val="FFFFFF"/>
        </a:solidFill>
        <a:ln w="25400">
          <a:noFill/>
        </a:ln>
      </c:spPr>
    </c:plotArea>
    <c:legend>
      <c:legendPos val="b"/>
      <c:layout>
        <c:manualLayout>
          <c:xMode val="edge"/>
          <c:yMode val="edge"/>
          <c:x val="0.11271975180972078"/>
          <c:y val="0.92372881355932202"/>
          <c:w val="0.80972078593588415"/>
          <c:h val="7.2881355932203393E-2"/>
        </c:manualLayout>
      </c:layout>
      <c:overlay val="0"/>
      <c:spPr>
        <a:solidFill>
          <a:srgbClr val="FFFFFF"/>
        </a:solidFill>
        <a:ln w="25400">
          <a:noFill/>
        </a:ln>
      </c:spPr>
      <c:txPr>
        <a:bodyPr/>
        <a:lstStyle/>
        <a:p>
          <a:pPr>
            <a:defRPr sz="920" b="0" i="0" u="none" strike="noStrike" baseline="0">
              <a:solidFill>
                <a:srgbClr val="000000"/>
              </a:solidFill>
              <a:latin typeface="Arial"/>
              <a:ea typeface="Arial"/>
              <a:cs typeface="Arial"/>
            </a:defRPr>
          </a:pPr>
          <a:endParaRPr lang="es-US"/>
        </a:p>
      </c:txPr>
    </c:legend>
    <c:plotVisOnly val="1"/>
    <c:dispBlanksAs val="gap"/>
    <c:showDLblsOverMax val="0"/>
  </c:chart>
  <c:spPr>
    <a:noFill/>
    <a:ln w="6350">
      <a:noFill/>
    </a:ln>
  </c:spPr>
  <c:txPr>
    <a:bodyPr/>
    <a:lstStyle/>
    <a:p>
      <a:pPr>
        <a:defRPr sz="1000" b="0" i="0" u="none" strike="noStrike" baseline="0">
          <a:solidFill>
            <a:srgbClr val="000000"/>
          </a:solidFill>
          <a:latin typeface="Arial"/>
          <a:ea typeface="Arial"/>
          <a:cs typeface="Arial"/>
        </a:defRPr>
      </a:pPr>
      <a:endParaRPr lang="es-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437831597022363"/>
          <c:y val="3.5593220338983052E-2"/>
          <c:w val="0.83287092347034497"/>
          <c:h val="0.81186440677966099"/>
        </c:manualLayout>
      </c:layout>
      <c:scatterChart>
        <c:scatterStyle val="lineMarker"/>
        <c:varyColors val="0"/>
        <c:ser>
          <c:idx val="0"/>
          <c:order val="0"/>
          <c:tx>
            <c:v>Localidad Tapaste</c:v>
          </c:tx>
          <c:spPr>
            <a:ln w="12700">
              <a:solidFill>
                <a:srgbClr val="FF6600"/>
              </a:solidFill>
              <a:prstDash val="solid"/>
            </a:ln>
          </c:spPr>
          <c:marker>
            <c:symbol val="none"/>
          </c:marker>
          <c:xVal>
            <c:numRef>
              <c:f>Data!$A$2:$A$89</c:f>
              <c:numCache>
                <c:formatCode>General</c:formatCode>
                <c:ptCount val="8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numCache>
            </c:numRef>
          </c:xVal>
          <c:yVal>
            <c:numRef>
              <c:f>Data!$B$2:$B$89</c:f>
              <c:numCache>
                <c:formatCode>General</c:formatCode>
                <c:ptCount val="88"/>
                <c:pt idx="0">
                  <c:v>0</c:v>
                </c:pt>
                <c:pt idx="1">
                  <c:v>0</c:v>
                </c:pt>
                <c:pt idx="2">
                  <c:v>0</c:v>
                </c:pt>
                <c:pt idx="3">
                  <c:v>0</c:v>
                </c:pt>
                <c:pt idx="4">
                  <c:v>0</c:v>
                </c:pt>
                <c:pt idx="5">
                  <c:v>20</c:v>
                </c:pt>
                <c:pt idx="6">
                  <c:v>20</c:v>
                </c:pt>
                <c:pt idx="7">
                  <c:v>20</c:v>
                </c:pt>
                <c:pt idx="8">
                  <c:v>20</c:v>
                </c:pt>
                <c:pt idx="9">
                  <c:v>20</c:v>
                </c:pt>
                <c:pt idx="10">
                  <c:v>20</c:v>
                </c:pt>
                <c:pt idx="11">
                  <c:v>20</c:v>
                </c:pt>
                <c:pt idx="12">
                  <c:v>20</c:v>
                </c:pt>
                <c:pt idx="13">
                  <c:v>27</c:v>
                </c:pt>
                <c:pt idx="14">
                  <c:v>32</c:v>
                </c:pt>
                <c:pt idx="15">
                  <c:v>40</c:v>
                </c:pt>
                <c:pt idx="16">
                  <c:v>47</c:v>
                </c:pt>
                <c:pt idx="17">
                  <c:v>58</c:v>
                </c:pt>
                <c:pt idx="18">
                  <c:v>73</c:v>
                </c:pt>
                <c:pt idx="19">
                  <c:v>84</c:v>
                </c:pt>
                <c:pt idx="20">
                  <c:v>91</c:v>
                </c:pt>
                <c:pt idx="21">
                  <c:v>99</c:v>
                </c:pt>
                <c:pt idx="22">
                  <c:v>106</c:v>
                </c:pt>
                <c:pt idx="23">
                  <c:v>114</c:v>
                </c:pt>
                <c:pt idx="24">
                  <c:v>145</c:v>
                </c:pt>
                <c:pt idx="25">
                  <c:v>182</c:v>
                </c:pt>
                <c:pt idx="26">
                  <c:v>223</c:v>
                </c:pt>
                <c:pt idx="27">
                  <c:v>271</c:v>
                </c:pt>
                <c:pt idx="28">
                  <c:v>326</c:v>
                </c:pt>
                <c:pt idx="29">
                  <c:v>388</c:v>
                </c:pt>
                <c:pt idx="30">
                  <c:v>455</c:v>
                </c:pt>
                <c:pt idx="31">
                  <c:v>528</c:v>
                </c:pt>
                <c:pt idx="32">
                  <c:v>593</c:v>
                </c:pt>
                <c:pt idx="33">
                  <c:v>643</c:v>
                </c:pt>
                <c:pt idx="34">
                  <c:v>688</c:v>
                </c:pt>
                <c:pt idx="35">
                  <c:v>810</c:v>
                </c:pt>
                <c:pt idx="36">
                  <c:v>939</c:v>
                </c:pt>
                <c:pt idx="37">
                  <c:v>1079</c:v>
                </c:pt>
                <c:pt idx="38">
                  <c:v>1226</c:v>
                </c:pt>
                <c:pt idx="39">
                  <c:v>1473</c:v>
                </c:pt>
                <c:pt idx="40">
                  <c:v>1747</c:v>
                </c:pt>
                <c:pt idx="41">
                  <c:v>1897</c:v>
                </c:pt>
                <c:pt idx="42">
                  <c:v>2016</c:v>
                </c:pt>
                <c:pt idx="43">
                  <c:v>2255</c:v>
                </c:pt>
                <c:pt idx="44">
                  <c:v>2493</c:v>
                </c:pt>
                <c:pt idx="45">
                  <c:v>2735</c:v>
                </c:pt>
                <c:pt idx="46">
                  <c:v>2961</c:v>
                </c:pt>
                <c:pt idx="47">
                  <c:v>3187</c:v>
                </c:pt>
                <c:pt idx="48">
                  <c:v>3405</c:v>
                </c:pt>
                <c:pt idx="49">
                  <c:v>3623</c:v>
                </c:pt>
                <c:pt idx="50">
                  <c:v>3836</c:v>
                </c:pt>
                <c:pt idx="51">
                  <c:v>4040</c:v>
                </c:pt>
                <c:pt idx="52">
                  <c:v>4261</c:v>
                </c:pt>
                <c:pt idx="53">
                  <c:v>4475</c:v>
                </c:pt>
                <c:pt idx="54">
                  <c:v>4678</c:v>
                </c:pt>
                <c:pt idx="55">
                  <c:v>4869</c:v>
                </c:pt>
                <c:pt idx="56">
                  <c:v>5175</c:v>
                </c:pt>
                <c:pt idx="57">
                  <c:v>5519</c:v>
                </c:pt>
                <c:pt idx="58">
                  <c:v>5862</c:v>
                </c:pt>
                <c:pt idx="59">
                  <c:v>6198</c:v>
                </c:pt>
                <c:pt idx="60">
                  <c:v>6533</c:v>
                </c:pt>
                <c:pt idx="61">
                  <c:v>6861</c:v>
                </c:pt>
                <c:pt idx="62">
                  <c:v>7184</c:v>
                </c:pt>
                <c:pt idx="63">
                  <c:v>7500</c:v>
                </c:pt>
                <c:pt idx="64">
                  <c:v>7776</c:v>
                </c:pt>
                <c:pt idx="65">
                  <c:v>8152</c:v>
                </c:pt>
                <c:pt idx="66">
                  <c:v>8506</c:v>
                </c:pt>
                <c:pt idx="67">
                  <c:v>8851</c:v>
                </c:pt>
                <c:pt idx="68">
                  <c:v>9202</c:v>
                </c:pt>
                <c:pt idx="69">
                  <c:v>9575</c:v>
                </c:pt>
                <c:pt idx="70">
                  <c:v>9967</c:v>
                </c:pt>
                <c:pt idx="71">
                  <c:v>10338</c:v>
                </c:pt>
                <c:pt idx="72">
                  <c:v>10691</c:v>
                </c:pt>
                <c:pt idx="73">
                  <c:v>11058</c:v>
                </c:pt>
                <c:pt idx="74">
                  <c:v>11376</c:v>
                </c:pt>
                <c:pt idx="75">
                  <c:v>11725</c:v>
                </c:pt>
                <c:pt idx="76">
                  <c:v>12048</c:v>
                </c:pt>
                <c:pt idx="77">
                  <c:v>12370</c:v>
                </c:pt>
                <c:pt idx="78">
                  <c:v>12672</c:v>
                </c:pt>
                <c:pt idx="79">
                  <c:v>12960</c:v>
                </c:pt>
                <c:pt idx="80">
                  <c:v>13247</c:v>
                </c:pt>
                <c:pt idx="81">
                  <c:v>13516</c:v>
                </c:pt>
                <c:pt idx="82">
                  <c:v>13783</c:v>
                </c:pt>
                <c:pt idx="83">
                  <c:v>13989</c:v>
                </c:pt>
                <c:pt idx="84">
                  <c:v>14215</c:v>
                </c:pt>
                <c:pt idx="85">
                  <c:v>14215</c:v>
                </c:pt>
                <c:pt idx="86">
                  <c:v>14215</c:v>
                </c:pt>
                <c:pt idx="87">
                  <c:v>14215</c:v>
                </c:pt>
              </c:numCache>
            </c:numRef>
          </c:yVal>
          <c:smooth val="0"/>
          <c:extLst>
            <c:ext xmlns:c16="http://schemas.microsoft.com/office/drawing/2014/chart" uri="{C3380CC4-5D6E-409C-BE32-E72D297353CC}">
              <c16:uniqueId val="{00000000-8F29-4399-B7A4-66DA0AD2A6FD}"/>
            </c:ext>
          </c:extLst>
        </c:ser>
        <c:ser>
          <c:idx val="1"/>
          <c:order val="1"/>
          <c:tx>
            <c:v>Localidad Los Palacios</c:v>
          </c:tx>
          <c:spPr>
            <a:ln w="12700">
              <a:solidFill>
                <a:srgbClr val="333399"/>
              </a:solidFill>
              <a:prstDash val="solid"/>
            </a:ln>
          </c:spPr>
          <c:marker>
            <c:symbol val="none"/>
          </c:marker>
          <c:xVal>
            <c:numRef>
              <c:f>Data!$A$2:$A$89</c:f>
              <c:numCache>
                <c:formatCode>General</c:formatCode>
                <c:ptCount val="8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numCache>
            </c:numRef>
          </c:xVal>
          <c:yVal>
            <c:numRef>
              <c:f>Data!$C$2:$C$89</c:f>
              <c:numCache>
                <c:formatCode>General</c:formatCode>
                <c:ptCount val="88"/>
                <c:pt idx="0">
                  <c:v>0</c:v>
                </c:pt>
                <c:pt idx="1">
                  <c:v>0</c:v>
                </c:pt>
                <c:pt idx="2">
                  <c:v>0</c:v>
                </c:pt>
                <c:pt idx="3">
                  <c:v>0</c:v>
                </c:pt>
                <c:pt idx="4">
                  <c:v>0</c:v>
                </c:pt>
                <c:pt idx="5">
                  <c:v>20</c:v>
                </c:pt>
                <c:pt idx="6">
                  <c:v>20</c:v>
                </c:pt>
                <c:pt idx="7">
                  <c:v>20</c:v>
                </c:pt>
                <c:pt idx="8">
                  <c:v>20</c:v>
                </c:pt>
                <c:pt idx="9">
                  <c:v>20</c:v>
                </c:pt>
                <c:pt idx="10">
                  <c:v>20</c:v>
                </c:pt>
                <c:pt idx="11">
                  <c:v>23</c:v>
                </c:pt>
                <c:pt idx="12">
                  <c:v>30</c:v>
                </c:pt>
                <c:pt idx="13">
                  <c:v>38</c:v>
                </c:pt>
                <c:pt idx="14">
                  <c:v>47</c:v>
                </c:pt>
                <c:pt idx="15">
                  <c:v>56</c:v>
                </c:pt>
                <c:pt idx="16">
                  <c:v>64</c:v>
                </c:pt>
                <c:pt idx="17">
                  <c:v>80</c:v>
                </c:pt>
                <c:pt idx="18">
                  <c:v>99</c:v>
                </c:pt>
                <c:pt idx="19">
                  <c:v>120</c:v>
                </c:pt>
                <c:pt idx="20">
                  <c:v>134</c:v>
                </c:pt>
                <c:pt idx="21">
                  <c:v>160</c:v>
                </c:pt>
                <c:pt idx="22">
                  <c:v>170</c:v>
                </c:pt>
                <c:pt idx="23">
                  <c:v>205</c:v>
                </c:pt>
                <c:pt idx="24">
                  <c:v>246</c:v>
                </c:pt>
                <c:pt idx="25">
                  <c:v>294</c:v>
                </c:pt>
                <c:pt idx="26">
                  <c:v>317</c:v>
                </c:pt>
                <c:pt idx="27">
                  <c:v>378</c:v>
                </c:pt>
                <c:pt idx="28">
                  <c:v>443</c:v>
                </c:pt>
                <c:pt idx="29">
                  <c:v>482</c:v>
                </c:pt>
                <c:pt idx="30">
                  <c:v>514</c:v>
                </c:pt>
                <c:pt idx="31">
                  <c:v>540</c:v>
                </c:pt>
                <c:pt idx="32">
                  <c:v>564</c:v>
                </c:pt>
                <c:pt idx="33">
                  <c:v>587</c:v>
                </c:pt>
                <c:pt idx="34">
                  <c:v>611</c:v>
                </c:pt>
                <c:pt idx="35">
                  <c:v>743</c:v>
                </c:pt>
                <c:pt idx="36">
                  <c:v>887</c:v>
                </c:pt>
                <c:pt idx="37">
                  <c:v>1043</c:v>
                </c:pt>
                <c:pt idx="38">
                  <c:v>1254</c:v>
                </c:pt>
                <c:pt idx="39">
                  <c:v>1488</c:v>
                </c:pt>
                <c:pt idx="40">
                  <c:v>1740</c:v>
                </c:pt>
                <c:pt idx="41">
                  <c:v>2003</c:v>
                </c:pt>
                <c:pt idx="42">
                  <c:v>2241</c:v>
                </c:pt>
                <c:pt idx="43">
                  <c:v>2484</c:v>
                </c:pt>
                <c:pt idx="44">
                  <c:v>2688</c:v>
                </c:pt>
                <c:pt idx="45">
                  <c:v>2935</c:v>
                </c:pt>
                <c:pt idx="46">
                  <c:v>3165</c:v>
                </c:pt>
                <c:pt idx="47">
                  <c:v>3395</c:v>
                </c:pt>
                <c:pt idx="48">
                  <c:v>3621</c:v>
                </c:pt>
                <c:pt idx="49">
                  <c:v>3842</c:v>
                </c:pt>
                <c:pt idx="50">
                  <c:v>3970</c:v>
                </c:pt>
                <c:pt idx="51">
                  <c:v>4052</c:v>
                </c:pt>
                <c:pt idx="52">
                  <c:v>4127</c:v>
                </c:pt>
                <c:pt idx="53">
                  <c:v>4192</c:v>
                </c:pt>
                <c:pt idx="54">
                  <c:v>4292</c:v>
                </c:pt>
                <c:pt idx="55">
                  <c:v>4376</c:v>
                </c:pt>
                <c:pt idx="56">
                  <c:v>4646</c:v>
                </c:pt>
                <c:pt idx="57">
                  <c:v>4920</c:v>
                </c:pt>
                <c:pt idx="58">
                  <c:v>5084</c:v>
                </c:pt>
                <c:pt idx="59">
                  <c:v>5163</c:v>
                </c:pt>
                <c:pt idx="60">
                  <c:v>5443</c:v>
                </c:pt>
                <c:pt idx="61">
                  <c:v>5708</c:v>
                </c:pt>
                <c:pt idx="62">
                  <c:v>5967</c:v>
                </c:pt>
                <c:pt idx="63">
                  <c:v>6216</c:v>
                </c:pt>
                <c:pt idx="64">
                  <c:v>6511</c:v>
                </c:pt>
                <c:pt idx="65">
                  <c:v>6814</c:v>
                </c:pt>
                <c:pt idx="66">
                  <c:v>7117</c:v>
                </c:pt>
                <c:pt idx="67">
                  <c:v>7405</c:v>
                </c:pt>
                <c:pt idx="68">
                  <c:v>7706</c:v>
                </c:pt>
                <c:pt idx="69">
                  <c:v>7922</c:v>
                </c:pt>
                <c:pt idx="70">
                  <c:v>8107</c:v>
                </c:pt>
                <c:pt idx="71">
                  <c:v>8251</c:v>
                </c:pt>
                <c:pt idx="72">
                  <c:v>8375</c:v>
                </c:pt>
                <c:pt idx="73">
                  <c:v>8667</c:v>
                </c:pt>
                <c:pt idx="74">
                  <c:v>8960</c:v>
                </c:pt>
                <c:pt idx="75">
                  <c:v>9243</c:v>
                </c:pt>
                <c:pt idx="76">
                  <c:v>9455</c:v>
                </c:pt>
                <c:pt idx="77">
                  <c:v>9731</c:v>
                </c:pt>
                <c:pt idx="78">
                  <c:v>9996</c:v>
                </c:pt>
                <c:pt idx="79">
                  <c:v>10244</c:v>
                </c:pt>
                <c:pt idx="80">
                  <c:v>10475</c:v>
                </c:pt>
                <c:pt idx="81">
                  <c:v>10701</c:v>
                </c:pt>
                <c:pt idx="82">
                  <c:v>10701</c:v>
                </c:pt>
                <c:pt idx="83">
                  <c:v>10701</c:v>
                </c:pt>
              </c:numCache>
            </c:numRef>
          </c:yVal>
          <c:smooth val="0"/>
          <c:extLst>
            <c:ext xmlns:c16="http://schemas.microsoft.com/office/drawing/2014/chart" uri="{C3380CC4-5D6E-409C-BE32-E72D297353CC}">
              <c16:uniqueId val="{00000001-8F29-4399-B7A4-66DA0AD2A6FD}"/>
            </c:ext>
          </c:extLst>
        </c:ser>
        <c:dLbls>
          <c:showLegendKey val="0"/>
          <c:showVal val="0"/>
          <c:showCatName val="0"/>
          <c:showSerName val="0"/>
          <c:showPercent val="0"/>
          <c:showBubbleSize val="0"/>
        </c:dLbls>
        <c:axId val="961906143"/>
        <c:axId val="1"/>
      </c:scatterChart>
      <c:valAx>
        <c:axId val="961906143"/>
        <c:scaling>
          <c:orientation val="minMax"/>
          <c:min val="0"/>
        </c:scaling>
        <c:delete val="0"/>
        <c:axPos val="b"/>
        <c:title>
          <c:tx>
            <c:rich>
              <a:bodyPr/>
              <a:lstStyle/>
              <a:p>
                <a:pPr>
                  <a:defRPr sz="1000" b="1" i="0" u="none" strike="noStrike" baseline="0">
                    <a:solidFill>
                      <a:srgbClr val="000000"/>
                    </a:solidFill>
                    <a:latin typeface="Arial"/>
                    <a:ea typeface="Arial"/>
                    <a:cs typeface="Arial"/>
                  </a:defRPr>
                </a:pPr>
                <a:r>
                  <a:rPr lang="es-ES"/>
                  <a:t>Días después de plantados</a:t>
                </a:r>
              </a:p>
            </c:rich>
          </c:tx>
          <c:layout>
            <c:manualLayout>
              <c:xMode val="edge"/>
              <c:yMode val="edge"/>
              <c:x val="0.45398142107297823"/>
              <c:y val="0.89999992887986124"/>
            </c:manualLayout>
          </c:layout>
          <c:overlay val="0"/>
          <c:spPr>
            <a:noFill/>
            <a:ln w="25400">
              <a:noFill/>
            </a:ln>
          </c:spPr>
        </c:title>
        <c:numFmt formatCode="###"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s-US"/>
          </a:p>
        </c:txPr>
        <c:crossAx val="1"/>
        <c:crosses val="autoZero"/>
        <c:crossBetween val="midCat"/>
      </c:valAx>
      <c:valAx>
        <c:axId val="1"/>
        <c:scaling>
          <c:orientation val="minMax"/>
        </c:scaling>
        <c:delete val="0"/>
        <c:axPos val="l"/>
        <c:title>
          <c:tx>
            <c:rich>
              <a:bodyPr/>
              <a:lstStyle/>
              <a:p>
                <a:pPr>
                  <a:defRPr/>
                </a:pPr>
                <a:r>
                  <a:rPr lang="es-ES" b="1"/>
                  <a:t>Rendimiento (kg ha</a:t>
                </a:r>
                <a:r>
                  <a:rPr lang="es-ES" b="1" baseline="30000"/>
                  <a:t>-1</a:t>
                </a:r>
                <a:r>
                  <a:rPr lang="es-ES" b="1"/>
                  <a:t>)</a:t>
                </a:r>
              </a:p>
            </c:rich>
          </c:tx>
          <c:layout>
            <c:manualLayout>
              <c:xMode val="edge"/>
              <c:yMode val="edge"/>
              <c:x val="0"/>
              <c:y val="0.28457852250045607"/>
            </c:manualLayout>
          </c:layout>
          <c:overlay val="0"/>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s-US"/>
          </a:p>
        </c:txPr>
        <c:crossAx val="961906143"/>
        <c:crosses val="autoZero"/>
        <c:crossBetween val="midCat"/>
      </c:valAx>
      <c:spPr>
        <a:solidFill>
          <a:srgbClr val="FFFFFF"/>
        </a:solidFill>
        <a:ln w="25400">
          <a:noFill/>
        </a:ln>
      </c:spPr>
    </c:plotArea>
    <c:legend>
      <c:legendPos val="b"/>
      <c:layout>
        <c:manualLayout>
          <c:xMode val="edge"/>
          <c:yMode val="edge"/>
          <c:x val="0.28128226864416278"/>
          <c:y val="0.95932194771034041"/>
          <c:w val="0.47259561066691719"/>
          <c:h val="3.7288110881985692E-2"/>
        </c:manualLayout>
      </c:layout>
      <c:overlay val="0"/>
      <c:spPr>
        <a:solidFill>
          <a:srgbClr val="FFFFFF"/>
        </a:solidFill>
        <a:ln w="25400">
          <a:noFill/>
        </a:ln>
      </c:spPr>
      <c:txPr>
        <a:bodyPr/>
        <a:lstStyle/>
        <a:p>
          <a:pPr>
            <a:defRPr sz="920" b="0" i="0" u="none" strike="noStrike" baseline="0">
              <a:solidFill>
                <a:srgbClr val="000000"/>
              </a:solidFill>
              <a:latin typeface="Arial"/>
              <a:ea typeface="Arial"/>
              <a:cs typeface="Arial"/>
            </a:defRPr>
          </a:pPr>
          <a:endParaRPr lang="es-US"/>
        </a:p>
      </c:txPr>
    </c:legend>
    <c:plotVisOnly val="1"/>
    <c:dispBlanksAs val="gap"/>
    <c:showDLblsOverMax val="0"/>
  </c:chart>
  <c:spPr>
    <a:noFill/>
    <a:ln w="6350">
      <a:noFill/>
    </a:ln>
  </c:spPr>
  <c:txPr>
    <a:bodyPr/>
    <a:lstStyle/>
    <a:p>
      <a:pPr>
        <a:defRPr sz="1000" b="0" i="0" u="none" strike="noStrike" baseline="0">
          <a:solidFill>
            <a:srgbClr val="000000"/>
          </a:solidFill>
          <a:latin typeface="Arial"/>
          <a:ea typeface="Arial"/>
          <a:cs typeface="Arial"/>
        </a:defRPr>
      </a:pPr>
      <a:endParaRPr lang="es-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219856992997363E-2"/>
          <c:y val="7.5553219419164319E-2"/>
          <c:w val="0.8391601530715711"/>
          <c:h val="0.73646109348541833"/>
        </c:manualLayout>
      </c:layout>
      <c:scatterChart>
        <c:scatterStyle val="lineMarker"/>
        <c:varyColors val="0"/>
        <c:ser>
          <c:idx val="0"/>
          <c:order val="0"/>
          <c:tx>
            <c:v>120 kg ha-1 N</c:v>
          </c:tx>
          <c:spPr>
            <a:ln>
              <a:solidFill>
                <a:srgbClr val="FF6600"/>
              </a:solidFill>
              <a:prstDash val="solid"/>
            </a:ln>
          </c:spPr>
          <c:marker>
            <c:symbol val="none"/>
          </c:marker>
          <c:xVal>
            <c:numRef>
              <c:f>[fertt.xlsx]Data!$A$2:$A$127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[fertt.xlsx]Data!$B$2:$B$127</c:f>
              <c:numCache>
                <c:formatCode>General</c:formatCode>
                <c:ptCount val="126"/>
                <c:pt idx="0">
                  <c:v>0</c:v>
                </c:pt>
                <c:pt idx="1">
                  <c:v>0</c:v>
                </c:pt>
                <c:pt idx="2">
                  <c:v>0</c:v>
                </c:pt>
                <c:pt idx="3">
                  <c:v>0</c:v>
                </c:pt>
                <c:pt idx="4">
                  <c:v>0</c:v>
                </c:pt>
                <c:pt idx="5">
                  <c:v>0</c:v>
                </c:pt>
                <c:pt idx="6">
                  <c:v>0</c:v>
                </c:pt>
                <c:pt idx="7">
                  <c:v>0</c:v>
                </c:pt>
                <c:pt idx="8">
                  <c:v>20</c:v>
                </c:pt>
                <c:pt idx="9">
                  <c:v>20</c:v>
                </c:pt>
                <c:pt idx="10">
                  <c:v>20</c:v>
                </c:pt>
                <c:pt idx="11">
                  <c:v>20</c:v>
                </c:pt>
                <c:pt idx="12">
                  <c:v>20</c:v>
                </c:pt>
                <c:pt idx="13">
                  <c:v>20</c:v>
                </c:pt>
                <c:pt idx="14">
                  <c:v>20</c:v>
                </c:pt>
                <c:pt idx="15">
                  <c:v>20</c:v>
                </c:pt>
                <c:pt idx="16">
                  <c:v>20</c:v>
                </c:pt>
                <c:pt idx="17">
                  <c:v>20</c:v>
                </c:pt>
                <c:pt idx="18">
                  <c:v>20</c:v>
                </c:pt>
                <c:pt idx="19">
                  <c:v>20</c:v>
                </c:pt>
                <c:pt idx="20">
                  <c:v>25</c:v>
                </c:pt>
                <c:pt idx="21">
                  <c:v>30</c:v>
                </c:pt>
                <c:pt idx="22">
                  <c:v>34</c:v>
                </c:pt>
                <c:pt idx="23">
                  <c:v>39</c:v>
                </c:pt>
                <c:pt idx="24">
                  <c:v>45</c:v>
                </c:pt>
                <c:pt idx="25">
                  <c:v>50</c:v>
                </c:pt>
                <c:pt idx="26">
                  <c:v>57</c:v>
                </c:pt>
                <c:pt idx="27">
                  <c:v>64</c:v>
                </c:pt>
                <c:pt idx="28">
                  <c:v>69</c:v>
                </c:pt>
                <c:pt idx="29">
                  <c:v>76</c:v>
                </c:pt>
                <c:pt idx="30">
                  <c:v>84</c:v>
                </c:pt>
                <c:pt idx="31">
                  <c:v>91</c:v>
                </c:pt>
                <c:pt idx="32">
                  <c:v>98</c:v>
                </c:pt>
                <c:pt idx="33">
                  <c:v>106</c:v>
                </c:pt>
                <c:pt idx="34">
                  <c:v>125</c:v>
                </c:pt>
                <c:pt idx="35">
                  <c:v>151</c:v>
                </c:pt>
                <c:pt idx="36">
                  <c:v>172</c:v>
                </c:pt>
                <c:pt idx="37">
                  <c:v>188</c:v>
                </c:pt>
                <c:pt idx="38">
                  <c:v>205</c:v>
                </c:pt>
                <c:pt idx="39">
                  <c:v>220</c:v>
                </c:pt>
                <c:pt idx="40">
                  <c:v>234</c:v>
                </c:pt>
                <c:pt idx="41">
                  <c:v>249</c:v>
                </c:pt>
                <c:pt idx="42">
                  <c:v>266</c:v>
                </c:pt>
                <c:pt idx="43">
                  <c:v>302</c:v>
                </c:pt>
                <c:pt idx="44">
                  <c:v>346</c:v>
                </c:pt>
                <c:pt idx="45">
                  <c:v>397</c:v>
                </c:pt>
                <c:pt idx="46">
                  <c:v>438</c:v>
                </c:pt>
                <c:pt idx="47">
                  <c:v>482</c:v>
                </c:pt>
                <c:pt idx="48">
                  <c:v>558</c:v>
                </c:pt>
                <c:pt idx="49">
                  <c:v>621</c:v>
                </c:pt>
                <c:pt idx="50">
                  <c:v>716</c:v>
                </c:pt>
                <c:pt idx="51">
                  <c:v>832</c:v>
                </c:pt>
                <c:pt idx="52">
                  <c:v>950</c:v>
                </c:pt>
                <c:pt idx="53">
                  <c:v>1065</c:v>
                </c:pt>
                <c:pt idx="54">
                  <c:v>1180</c:v>
                </c:pt>
                <c:pt idx="55">
                  <c:v>1294</c:v>
                </c:pt>
                <c:pt idx="56">
                  <c:v>1412</c:v>
                </c:pt>
                <c:pt idx="57">
                  <c:v>1513</c:v>
                </c:pt>
                <c:pt idx="58">
                  <c:v>1614</c:v>
                </c:pt>
                <c:pt idx="59">
                  <c:v>1716</c:v>
                </c:pt>
                <c:pt idx="60">
                  <c:v>1823</c:v>
                </c:pt>
                <c:pt idx="61">
                  <c:v>1920</c:v>
                </c:pt>
                <c:pt idx="62">
                  <c:v>2060</c:v>
                </c:pt>
                <c:pt idx="63">
                  <c:v>2151</c:v>
                </c:pt>
                <c:pt idx="64">
                  <c:v>2207</c:v>
                </c:pt>
                <c:pt idx="65">
                  <c:v>2274</c:v>
                </c:pt>
                <c:pt idx="66">
                  <c:v>2371</c:v>
                </c:pt>
                <c:pt idx="67">
                  <c:v>2481</c:v>
                </c:pt>
                <c:pt idx="68">
                  <c:v>2560</c:v>
                </c:pt>
                <c:pt idx="69">
                  <c:v>2721</c:v>
                </c:pt>
                <c:pt idx="70">
                  <c:v>2882</c:v>
                </c:pt>
                <c:pt idx="71">
                  <c:v>3032</c:v>
                </c:pt>
                <c:pt idx="72">
                  <c:v>3164</c:v>
                </c:pt>
                <c:pt idx="73">
                  <c:v>3226</c:v>
                </c:pt>
                <c:pt idx="74">
                  <c:v>3318</c:v>
                </c:pt>
                <c:pt idx="75">
                  <c:v>3450</c:v>
                </c:pt>
                <c:pt idx="76">
                  <c:v>3628</c:v>
                </c:pt>
                <c:pt idx="77">
                  <c:v>3819</c:v>
                </c:pt>
                <c:pt idx="78">
                  <c:v>3955</c:v>
                </c:pt>
                <c:pt idx="79">
                  <c:v>4132</c:v>
                </c:pt>
                <c:pt idx="80">
                  <c:v>4305</c:v>
                </c:pt>
                <c:pt idx="81">
                  <c:v>4490</c:v>
                </c:pt>
                <c:pt idx="82">
                  <c:v>4679</c:v>
                </c:pt>
                <c:pt idx="83">
                  <c:v>4866</c:v>
                </c:pt>
                <c:pt idx="84">
                  <c:v>4983</c:v>
                </c:pt>
                <c:pt idx="85">
                  <c:v>5183</c:v>
                </c:pt>
                <c:pt idx="86">
                  <c:v>5387</c:v>
                </c:pt>
                <c:pt idx="87">
                  <c:v>5595</c:v>
                </c:pt>
                <c:pt idx="88">
                  <c:v>5799</c:v>
                </c:pt>
                <c:pt idx="89">
                  <c:v>5928</c:v>
                </c:pt>
                <c:pt idx="90">
                  <c:v>6123</c:v>
                </c:pt>
                <c:pt idx="91">
                  <c:v>6373</c:v>
                </c:pt>
                <c:pt idx="92">
                  <c:v>6626</c:v>
                </c:pt>
                <c:pt idx="93">
                  <c:v>6875</c:v>
                </c:pt>
                <c:pt idx="94">
                  <c:v>7046</c:v>
                </c:pt>
                <c:pt idx="95">
                  <c:v>7281</c:v>
                </c:pt>
                <c:pt idx="96">
                  <c:v>7505</c:v>
                </c:pt>
                <c:pt idx="97">
                  <c:v>7734</c:v>
                </c:pt>
                <c:pt idx="98">
                  <c:v>7989</c:v>
                </c:pt>
                <c:pt idx="99">
                  <c:v>8150</c:v>
                </c:pt>
                <c:pt idx="100">
                  <c:v>8405</c:v>
                </c:pt>
                <c:pt idx="101">
                  <c:v>8649</c:v>
                </c:pt>
                <c:pt idx="102">
                  <c:v>8893</c:v>
                </c:pt>
                <c:pt idx="103">
                  <c:v>9128</c:v>
                </c:pt>
                <c:pt idx="104">
                  <c:v>9297</c:v>
                </c:pt>
                <c:pt idx="105">
                  <c:v>9546</c:v>
                </c:pt>
                <c:pt idx="106">
                  <c:v>9770</c:v>
                </c:pt>
                <c:pt idx="107">
                  <c:v>10019</c:v>
                </c:pt>
                <c:pt idx="108">
                  <c:v>10261</c:v>
                </c:pt>
                <c:pt idx="109">
                  <c:v>10403</c:v>
                </c:pt>
                <c:pt idx="110">
                  <c:v>10642</c:v>
                </c:pt>
                <c:pt idx="111">
                  <c:v>10901</c:v>
                </c:pt>
                <c:pt idx="112">
                  <c:v>11147</c:v>
                </c:pt>
                <c:pt idx="113">
                  <c:v>11322</c:v>
                </c:pt>
                <c:pt idx="114">
                  <c:v>11439</c:v>
                </c:pt>
                <c:pt idx="115">
                  <c:v>11654</c:v>
                </c:pt>
                <c:pt idx="116">
                  <c:v>11867</c:v>
                </c:pt>
                <c:pt idx="117">
                  <c:v>12073</c:v>
                </c:pt>
                <c:pt idx="118">
                  <c:v>12254</c:v>
                </c:pt>
                <c:pt idx="119">
                  <c:v>12365</c:v>
                </c:pt>
                <c:pt idx="120">
                  <c:v>12553</c:v>
                </c:pt>
                <c:pt idx="121">
                  <c:v>12725</c:v>
                </c:pt>
                <c:pt idx="122">
                  <c:v>12889</c:v>
                </c:pt>
                <c:pt idx="123">
                  <c:v>12889</c:v>
                </c:pt>
                <c:pt idx="124">
                  <c:v>12889</c:v>
                </c:pt>
                <c:pt idx="125">
                  <c:v>12889</c:v>
                </c:pt>
              </c:numCache>
            </c:numRef>
          </c:yVal>
          <c:smooth val="0"/>
          <c:extLst>
            <c:ext xmlns:c16="http://schemas.microsoft.com/office/drawing/2014/chart" uri="{C3380CC4-5D6E-409C-BE32-E72D297353CC}">
              <c16:uniqueId val="{00000000-C9D1-40DD-9E54-EA3E56DCF215}"/>
            </c:ext>
          </c:extLst>
        </c:ser>
        <c:ser>
          <c:idx val="1"/>
          <c:order val="1"/>
          <c:tx>
            <c:v> 90 kg ha-1 N</c:v>
          </c:tx>
          <c:spPr>
            <a:ln>
              <a:solidFill>
                <a:srgbClr val="333399"/>
              </a:solidFill>
              <a:prstDash val="solid"/>
            </a:ln>
          </c:spPr>
          <c:marker>
            <c:symbol val="none"/>
          </c:marker>
          <c:xVal>
            <c:numRef>
              <c:f>[fertt.xlsx]Data!$A$2:$A$127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[fertt.xlsx]Data!$C$2:$C$127</c:f>
              <c:numCache>
                <c:formatCode>General</c:formatCode>
                <c:ptCount val="126"/>
                <c:pt idx="0">
                  <c:v>0</c:v>
                </c:pt>
                <c:pt idx="1">
                  <c:v>0</c:v>
                </c:pt>
                <c:pt idx="2">
                  <c:v>0</c:v>
                </c:pt>
                <c:pt idx="3">
                  <c:v>0</c:v>
                </c:pt>
                <c:pt idx="4">
                  <c:v>0</c:v>
                </c:pt>
                <c:pt idx="5">
                  <c:v>0</c:v>
                </c:pt>
                <c:pt idx="6">
                  <c:v>0</c:v>
                </c:pt>
                <c:pt idx="7">
                  <c:v>0</c:v>
                </c:pt>
                <c:pt idx="8">
                  <c:v>20</c:v>
                </c:pt>
                <c:pt idx="9">
                  <c:v>20</c:v>
                </c:pt>
                <c:pt idx="10">
                  <c:v>20</c:v>
                </c:pt>
                <c:pt idx="11">
                  <c:v>20</c:v>
                </c:pt>
                <c:pt idx="12">
                  <c:v>20</c:v>
                </c:pt>
                <c:pt idx="13">
                  <c:v>20</c:v>
                </c:pt>
                <c:pt idx="14">
                  <c:v>20</c:v>
                </c:pt>
                <c:pt idx="15">
                  <c:v>20</c:v>
                </c:pt>
                <c:pt idx="16">
                  <c:v>20</c:v>
                </c:pt>
                <c:pt idx="17">
                  <c:v>20</c:v>
                </c:pt>
                <c:pt idx="18">
                  <c:v>20</c:v>
                </c:pt>
                <c:pt idx="19">
                  <c:v>20</c:v>
                </c:pt>
                <c:pt idx="20">
                  <c:v>25</c:v>
                </c:pt>
                <c:pt idx="21">
                  <c:v>30</c:v>
                </c:pt>
                <c:pt idx="22">
                  <c:v>34</c:v>
                </c:pt>
                <c:pt idx="23">
                  <c:v>39</c:v>
                </c:pt>
                <c:pt idx="24">
                  <c:v>45</c:v>
                </c:pt>
                <c:pt idx="25">
                  <c:v>50</c:v>
                </c:pt>
                <c:pt idx="26">
                  <c:v>57</c:v>
                </c:pt>
                <c:pt idx="27">
                  <c:v>64</c:v>
                </c:pt>
                <c:pt idx="28">
                  <c:v>69</c:v>
                </c:pt>
                <c:pt idx="29">
                  <c:v>76</c:v>
                </c:pt>
                <c:pt idx="30">
                  <c:v>84</c:v>
                </c:pt>
                <c:pt idx="31">
                  <c:v>90</c:v>
                </c:pt>
                <c:pt idx="32">
                  <c:v>97</c:v>
                </c:pt>
                <c:pt idx="33">
                  <c:v>105</c:v>
                </c:pt>
                <c:pt idx="34">
                  <c:v>124</c:v>
                </c:pt>
                <c:pt idx="35">
                  <c:v>150</c:v>
                </c:pt>
                <c:pt idx="36">
                  <c:v>172</c:v>
                </c:pt>
                <c:pt idx="37">
                  <c:v>187</c:v>
                </c:pt>
                <c:pt idx="38">
                  <c:v>203</c:v>
                </c:pt>
                <c:pt idx="39">
                  <c:v>218</c:v>
                </c:pt>
                <c:pt idx="40">
                  <c:v>232</c:v>
                </c:pt>
                <c:pt idx="41">
                  <c:v>247</c:v>
                </c:pt>
                <c:pt idx="42">
                  <c:v>263</c:v>
                </c:pt>
                <c:pt idx="43">
                  <c:v>300</c:v>
                </c:pt>
                <c:pt idx="44">
                  <c:v>343</c:v>
                </c:pt>
                <c:pt idx="45">
                  <c:v>394</c:v>
                </c:pt>
                <c:pt idx="46">
                  <c:v>434</c:v>
                </c:pt>
                <c:pt idx="47">
                  <c:v>477</c:v>
                </c:pt>
                <c:pt idx="48">
                  <c:v>551</c:v>
                </c:pt>
                <c:pt idx="49">
                  <c:v>613</c:v>
                </c:pt>
                <c:pt idx="50">
                  <c:v>708</c:v>
                </c:pt>
                <c:pt idx="51">
                  <c:v>822</c:v>
                </c:pt>
                <c:pt idx="52">
                  <c:v>938</c:v>
                </c:pt>
                <c:pt idx="53">
                  <c:v>1052</c:v>
                </c:pt>
                <c:pt idx="54">
                  <c:v>1167</c:v>
                </c:pt>
                <c:pt idx="55">
                  <c:v>1280</c:v>
                </c:pt>
                <c:pt idx="56">
                  <c:v>1398</c:v>
                </c:pt>
                <c:pt idx="57">
                  <c:v>1499</c:v>
                </c:pt>
                <c:pt idx="58">
                  <c:v>1598</c:v>
                </c:pt>
                <c:pt idx="59">
                  <c:v>1700</c:v>
                </c:pt>
                <c:pt idx="60">
                  <c:v>1807</c:v>
                </c:pt>
                <c:pt idx="61">
                  <c:v>1904</c:v>
                </c:pt>
                <c:pt idx="62">
                  <c:v>2044</c:v>
                </c:pt>
                <c:pt idx="63">
                  <c:v>2135</c:v>
                </c:pt>
                <c:pt idx="64">
                  <c:v>2191</c:v>
                </c:pt>
                <c:pt idx="65">
                  <c:v>2258</c:v>
                </c:pt>
                <c:pt idx="66">
                  <c:v>2355</c:v>
                </c:pt>
                <c:pt idx="67">
                  <c:v>2461</c:v>
                </c:pt>
                <c:pt idx="68">
                  <c:v>2538</c:v>
                </c:pt>
                <c:pt idx="69">
                  <c:v>2700</c:v>
                </c:pt>
                <c:pt idx="70">
                  <c:v>2861</c:v>
                </c:pt>
                <c:pt idx="71">
                  <c:v>3010</c:v>
                </c:pt>
                <c:pt idx="72">
                  <c:v>3138</c:v>
                </c:pt>
                <c:pt idx="73">
                  <c:v>3200</c:v>
                </c:pt>
                <c:pt idx="74">
                  <c:v>3292</c:v>
                </c:pt>
                <c:pt idx="75">
                  <c:v>3421</c:v>
                </c:pt>
                <c:pt idx="76">
                  <c:v>3599</c:v>
                </c:pt>
                <c:pt idx="77">
                  <c:v>3788</c:v>
                </c:pt>
                <c:pt idx="78">
                  <c:v>3923</c:v>
                </c:pt>
                <c:pt idx="79">
                  <c:v>4100</c:v>
                </c:pt>
                <c:pt idx="80">
                  <c:v>4271</c:v>
                </c:pt>
                <c:pt idx="81">
                  <c:v>4456</c:v>
                </c:pt>
                <c:pt idx="82">
                  <c:v>4643</c:v>
                </c:pt>
                <c:pt idx="83">
                  <c:v>4825</c:v>
                </c:pt>
                <c:pt idx="84">
                  <c:v>4941</c:v>
                </c:pt>
                <c:pt idx="85">
                  <c:v>5140</c:v>
                </c:pt>
                <c:pt idx="86">
                  <c:v>5343</c:v>
                </c:pt>
                <c:pt idx="87">
                  <c:v>5549</c:v>
                </c:pt>
                <c:pt idx="88">
                  <c:v>5751</c:v>
                </c:pt>
                <c:pt idx="89">
                  <c:v>5880</c:v>
                </c:pt>
                <c:pt idx="90">
                  <c:v>6074</c:v>
                </c:pt>
                <c:pt idx="91">
                  <c:v>6322</c:v>
                </c:pt>
                <c:pt idx="92">
                  <c:v>6574</c:v>
                </c:pt>
                <c:pt idx="93">
                  <c:v>6821</c:v>
                </c:pt>
                <c:pt idx="94">
                  <c:v>6992</c:v>
                </c:pt>
                <c:pt idx="95">
                  <c:v>7226</c:v>
                </c:pt>
                <c:pt idx="96">
                  <c:v>7448</c:v>
                </c:pt>
                <c:pt idx="97">
                  <c:v>7675</c:v>
                </c:pt>
                <c:pt idx="98">
                  <c:v>7929</c:v>
                </c:pt>
                <c:pt idx="99">
                  <c:v>8090</c:v>
                </c:pt>
                <c:pt idx="100">
                  <c:v>8344</c:v>
                </c:pt>
                <c:pt idx="101">
                  <c:v>8587</c:v>
                </c:pt>
                <c:pt idx="102">
                  <c:v>8829</c:v>
                </c:pt>
                <c:pt idx="103">
                  <c:v>9063</c:v>
                </c:pt>
                <c:pt idx="104">
                  <c:v>9232</c:v>
                </c:pt>
                <c:pt idx="105">
                  <c:v>9480</c:v>
                </c:pt>
                <c:pt idx="106">
                  <c:v>9702</c:v>
                </c:pt>
                <c:pt idx="107">
                  <c:v>9951</c:v>
                </c:pt>
                <c:pt idx="108">
                  <c:v>10191</c:v>
                </c:pt>
                <c:pt idx="109">
                  <c:v>10329</c:v>
                </c:pt>
                <c:pt idx="110">
                  <c:v>10566</c:v>
                </c:pt>
                <c:pt idx="111">
                  <c:v>10824</c:v>
                </c:pt>
                <c:pt idx="112">
                  <c:v>11069</c:v>
                </c:pt>
                <c:pt idx="113">
                  <c:v>11247</c:v>
                </c:pt>
                <c:pt idx="114">
                  <c:v>11364</c:v>
                </c:pt>
                <c:pt idx="115">
                  <c:v>11575</c:v>
                </c:pt>
                <c:pt idx="116">
                  <c:v>11772</c:v>
                </c:pt>
                <c:pt idx="117">
                  <c:v>11951</c:v>
                </c:pt>
                <c:pt idx="118">
                  <c:v>12124</c:v>
                </c:pt>
                <c:pt idx="119">
                  <c:v>12235</c:v>
                </c:pt>
                <c:pt idx="120">
                  <c:v>12374</c:v>
                </c:pt>
                <c:pt idx="121">
                  <c:v>12486</c:v>
                </c:pt>
                <c:pt idx="122">
                  <c:v>12585</c:v>
                </c:pt>
                <c:pt idx="123">
                  <c:v>12585</c:v>
                </c:pt>
                <c:pt idx="124">
                  <c:v>12585</c:v>
                </c:pt>
                <c:pt idx="125">
                  <c:v>12585</c:v>
                </c:pt>
              </c:numCache>
            </c:numRef>
          </c:yVal>
          <c:smooth val="0"/>
          <c:extLst>
            <c:ext xmlns:c16="http://schemas.microsoft.com/office/drawing/2014/chart" uri="{C3380CC4-5D6E-409C-BE32-E72D297353CC}">
              <c16:uniqueId val="{00000001-C9D1-40DD-9E54-EA3E56DCF215}"/>
            </c:ext>
          </c:extLst>
        </c:ser>
        <c:ser>
          <c:idx val="2"/>
          <c:order val="2"/>
          <c:tx>
            <c:v>150 kg ha-1 N</c:v>
          </c:tx>
          <c:spPr>
            <a:ln>
              <a:solidFill>
                <a:srgbClr val="008000"/>
              </a:solidFill>
              <a:prstDash val="solid"/>
            </a:ln>
          </c:spPr>
          <c:marker>
            <c:symbol val="none"/>
          </c:marker>
          <c:xVal>
            <c:numRef>
              <c:f>[fertt.xlsx]Data!$A$2:$A$127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[fertt.xlsx]Data!$D$2:$D$127</c:f>
              <c:numCache>
                <c:formatCode>General</c:formatCode>
                <c:ptCount val="126"/>
                <c:pt idx="0">
                  <c:v>0</c:v>
                </c:pt>
                <c:pt idx="1">
                  <c:v>0</c:v>
                </c:pt>
                <c:pt idx="2">
                  <c:v>0</c:v>
                </c:pt>
                <c:pt idx="3">
                  <c:v>0</c:v>
                </c:pt>
                <c:pt idx="4">
                  <c:v>0</c:v>
                </c:pt>
                <c:pt idx="5">
                  <c:v>0</c:v>
                </c:pt>
                <c:pt idx="6">
                  <c:v>0</c:v>
                </c:pt>
                <c:pt idx="7">
                  <c:v>0</c:v>
                </c:pt>
                <c:pt idx="8">
                  <c:v>20</c:v>
                </c:pt>
                <c:pt idx="9">
                  <c:v>20</c:v>
                </c:pt>
                <c:pt idx="10">
                  <c:v>20</c:v>
                </c:pt>
                <c:pt idx="11">
                  <c:v>20</c:v>
                </c:pt>
                <c:pt idx="12">
                  <c:v>20</c:v>
                </c:pt>
                <c:pt idx="13">
                  <c:v>20</c:v>
                </c:pt>
                <c:pt idx="14">
                  <c:v>20</c:v>
                </c:pt>
                <c:pt idx="15">
                  <c:v>20</c:v>
                </c:pt>
                <c:pt idx="16">
                  <c:v>20</c:v>
                </c:pt>
                <c:pt idx="17">
                  <c:v>20</c:v>
                </c:pt>
                <c:pt idx="18">
                  <c:v>20</c:v>
                </c:pt>
                <c:pt idx="19">
                  <c:v>20</c:v>
                </c:pt>
                <c:pt idx="20">
                  <c:v>25</c:v>
                </c:pt>
                <c:pt idx="21">
                  <c:v>30</c:v>
                </c:pt>
                <c:pt idx="22">
                  <c:v>34</c:v>
                </c:pt>
                <c:pt idx="23">
                  <c:v>39</c:v>
                </c:pt>
                <c:pt idx="24">
                  <c:v>45</c:v>
                </c:pt>
                <c:pt idx="25">
                  <c:v>50</c:v>
                </c:pt>
                <c:pt idx="26">
                  <c:v>57</c:v>
                </c:pt>
                <c:pt idx="27">
                  <c:v>64</c:v>
                </c:pt>
                <c:pt idx="28">
                  <c:v>70</c:v>
                </c:pt>
                <c:pt idx="29">
                  <c:v>76</c:v>
                </c:pt>
                <c:pt idx="30">
                  <c:v>84</c:v>
                </c:pt>
                <c:pt idx="31">
                  <c:v>91</c:v>
                </c:pt>
                <c:pt idx="32">
                  <c:v>99</c:v>
                </c:pt>
                <c:pt idx="33">
                  <c:v>106</c:v>
                </c:pt>
                <c:pt idx="34">
                  <c:v>126</c:v>
                </c:pt>
                <c:pt idx="35">
                  <c:v>151</c:v>
                </c:pt>
                <c:pt idx="36">
                  <c:v>173</c:v>
                </c:pt>
                <c:pt idx="37">
                  <c:v>190</c:v>
                </c:pt>
                <c:pt idx="38">
                  <c:v>206</c:v>
                </c:pt>
                <c:pt idx="39">
                  <c:v>221</c:v>
                </c:pt>
                <c:pt idx="40">
                  <c:v>236</c:v>
                </c:pt>
                <c:pt idx="41">
                  <c:v>251</c:v>
                </c:pt>
                <c:pt idx="42">
                  <c:v>268</c:v>
                </c:pt>
                <c:pt idx="43">
                  <c:v>305</c:v>
                </c:pt>
                <c:pt idx="44">
                  <c:v>348</c:v>
                </c:pt>
                <c:pt idx="45">
                  <c:v>400</c:v>
                </c:pt>
                <c:pt idx="46">
                  <c:v>442</c:v>
                </c:pt>
                <c:pt idx="47">
                  <c:v>487</c:v>
                </c:pt>
                <c:pt idx="48">
                  <c:v>564</c:v>
                </c:pt>
                <c:pt idx="49">
                  <c:v>629</c:v>
                </c:pt>
                <c:pt idx="50">
                  <c:v>725</c:v>
                </c:pt>
                <c:pt idx="51">
                  <c:v>842</c:v>
                </c:pt>
                <c:pt idx="52">
                  <c:v>961</c:v>
                </c:pt>
                <c:pt idx="53">
                  <c:v>1077</c:v>
                </c:pt>
                <c:pt idx="54">
                  <c:v>1193</c:v>
                </c:pt>
                <c:pt idx="55">
                  <c:v>1308</c:v>
                </c:pt>
                <c:pt idx="56">
                  <c:v>1427</c:v>
                </c:pt>
                <c:pt idx="57">
                  <c:v>1527</c:v>
                </c:pt>
                <c:pt idx="58">
                  <c:v>1630</c:v>
                </c:pt>
                <c:pt idx="59">
                  <c:v>1732</c:v>
                </c:pt>
                <c:pt idx="60">
                  <c:v>1838</c:v>
                </c:pt>
                <c:pt idx="61">
                  <c:v>1936</c:v>
                </c:pt>
                <c:pt idx="62">
                  <c:v>2076</c:v>
                </c:pt>
                <c:pt idx="63">
                  <c:v>2167</c:v>
                </c:pt>
                <c:pt idx="64">
                  <c:v>2223</c:v>
                </c:pt>
                <c:pt idx="65">
                  <c:v>2290</c:v>
                </c:pt>
                <c:pt idx="66">
                  <c:v>2387</c:v>
                </c:pt>
                <c:pt idx="67">
                  <c:v>2499</c:v>
                </c:pt>
                <c:pt idx="68">
                  <c:v>2580</c:v>
                </c:pt>
                <c:pt idx="69">
                  <c:v>2742</c:v>
                </c:pt>
                <c:pt idx="70">
                  <c:v>2903</c:v>
                </c:pt>
                <c:pt idx="71">
                  <c:v>3052</c:v>
                </c:pt>
                <c:pt idx="72">
                  <c:v>3188</c:v>
                </c:pt>
                <c:pt idx="73">
                  <c:v>3250</c:v>
                </c:pt>
                <c:pt idx="74">
                  <c:v>3341</c:v>
                </c:pt>
                <c:pt idx="75">
                  <c:v>3473</c:v>
                </c:pt>
                <c:pt idx="76">
                  <c:v>3653</c:v>
                </c:pt>
                <c:pt idx="77">
                  <c:v>3844</c:v>
                </c:pt>
                <c:pt idx="78">
                  <c:v>3981</c:v>
                </c:pt>
                <c:pt idx="79">
                  <c:v>4160</c:v>
                </c:pt>
                <c:pt idx="80">
                  <c:v>4333</c:v>
                </c:pt>
                <c:pt idx="81">
                  <c:v>4520</c:v>
                </c:pt>
                <c:pt idx="82">
                  <c:v>4710</c:v>
                </c:pt>
                <c:pt idx="83">
                  <c:v>4897</c:v>
                </c:pt>
                <c:pt idx="84">
                  <c:v>5015</c:v>
                </c:pt>
                <c:pt idx="85">
                  <c:v>5217</c:v>
                </c:pt>
                <c:pt idx="86">
                  <c:v>5422</c:v>
                </c:pt>
                <c:pt idx="87">
                  <c:v>5631</c:v>
                </c:pt>
                <c:pt idx="88">
                  <c:v>5836</c:v>
                </c:pt>
                <c:pt idx="89">
                  <c:v>5965</c:v>
                </c:pt>
                <c:pt idx="90">
                  <c:v>6161</c:v>
                </c:pt>
                <c:pt idx="91">
                  <c:v>6412</c:v>
                </c:pt>
                <c:pt idx="92">
                  <c:v>6668</c:v>
                </c:pt>
                <c:pt idx="93">
                  <c:v>6918</c:v>
                </c:pt>
                <c:pt idx="94">
                  <c:v>7089</c:v>
                </c:pt>
                <c:pt idx="95">
                  <c:v>7326</c:v>
                </c:pt>
                <c:pt idx="96">
                  <c:v>7551</c:v>
                </c:pt>
                <c:pt idx="97">
                  <c:v>7781</c:v>
                </c:pt>
                <c:pt idx="98">
                  <c:v>8037</c:v>
                </c:pt>
                <c:pt idx="99">
                  <c:v>8198</c:v>
                </c:pt>
                <c:pt idx="100">
                  <c:v>8455</c:v>
                </c:pt>
                <c:pt idx="101">
                  <c:v>8700</c:v>
                </c:pt>
                <c:pt idx="102">
                  <c:v>8945</c:v>
                </c:pt>
                <c:pt idx="103">
                  <c:v>9181</c:v>
                </c:pt>
                <c:pt idx="104">
                  <c:v>9350</c:v>
                </c:pt>
                <c:pt idx="105">
                  <c:v>9601</c:v>
                </c:pt>
                <c:pt idx="106">
                  <c:v>9825</c:v>
                </c:pt>
                <c:pt idx="107">
                  <c:v>10076</c:v>
                </c:pt>
                <c:pt idx="108">
                  <c:v>10318</c:v>
                </c:pt>
                <c:pt idx="109">
                  <c:v>10459</c:v>
                </c:pt>
                <c:pt idx="110">
                  <c:v>10699</c:v>
                </c:pt>
                <c:pt idx="111">
                  <c:v>10959</c:v>
                </c:pt>
                <c:pt idx="112">
                  <c:v>11207</c:v>
                </c:pt>
                <c:pt idx="113">
                  <c:v>11382</c:v>
                </c:pt>
                <c:pt idx="114">
                  <c:v>11499</c:v>
                </c:pt>
                <c:pt idx="115">
                  <c:v>11715</c:v>
                </c:pt>
                <c:pt idx="116">
                  <c:v>11929</c:v>
                </c:pt>
                <c:pt idx="117">
                  <c:v>12136</c:v>
                </c:pt>
                <c:pt idx="118">
                  <c:v>12315</c:v>
                </c:pt>
                <c:pt idx="119">
                  <c:v>12426</c:v>
                </c:pt>
                <c:pt idx="120">
                  <c:v>12615</c:v>
                </c:pt>
                <c:pt idx="121">
                  <c:v>12788</c:v>
                </c:pt>
                <c:pt idx="122">
                  <c:v>12953</c:v>
                </c:pt>
                <c:pt idx="123">
                  <c:v>12953</c:v>
                </c:pt>
                <c:pt idx="124">
                  <c:v>12953</c:v>
                </c:pt>
                <c:pt idx="125">
                  <c:v>12953</c:v>
                </c:pt>
              </c:numCache>
            </c:numRef>
          </c:yVal>
          <c:smooth val="0"/>
          <c:extLst>
            <c:ext xmlns:c16="http://schemas.microsoft.com/office/drawing/2014/chart" uri="{C3380CC4-5D6E-409C-BE32-E72D297353CC}">
              <c16:uniqueId val="{00000002-C9D1-40DD-9E54-EA3E56DCF215}"/>
            </c:ext>
          </c:extLst>
        </c:ser>
        <c:ser>
          <c:idx val="3"/>
          <c:order val="3"/>
          <c:tx>
            <c:v> 60 kg ha-1 N</c:v>
          </c:tx>
          <c:spPr>
            <a:ln>
              <a:solidFill>
                <a:srgbClr val="FF00FF"/>
              </a:solidFill>
              <a:prstDash val="solid"/>
            </a:ln>
          </c:spPr>
          <c:marker>
            <c:symbol val="none"/>
          </c:marker>
          <c:dPt>
            <c:idx val="120"/>
            <c:bubble3D val="0"/>
            <c:extLst>
              <c:ext xmlns:c16="http://schemas.microsoft.com/office/drawing/2014/chart" uri="{C3380CC4-5D6E-409C-BE32-E72D297353CC}">
                <c16:uniqueId val="{00000003-C9D1-40DD-9E54-EA3E56DCF215}"/>
              </c:ext>
            </c:extLst>
          </c:dPt>
          <c:xVal>
            <c:numRef>
              <c:f>[fertt.xlsx]Data!$A$2:$A$127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[fertt.xlsx]Data!$E$2:$E$127</c:f>
              <c:numCache>
                <c:formatCode>General</c:formatCode>
                <c:ptCount val="126"/>
                <c:pt idx="0">
                  <c:v>0</c:v>
                </c:pt>
                <c:pt idx="1">
                  <c:v>0</c:v>
                </c:pt>
                <c:pt idx="2">
                  <c:v>0</c:v>
                </c:pt>
                <c:pt idx="3">
                  <c:v>0</c:v>
                </c:pt>
                <c:pt idx="4">
                  <c:v>0</c:v>
                </c:pt>
                <c:pt idx="5">
                  <c:v>0</c:v>
                </c:pt>
                <c:pt idx="6">
                  <c:v>0</c:v>
                </c:pt>
                <c:pt idx="7">
                  <c:v>0</c:v>
                </c:pt>
                <c:pt idx="8">
                  <c:v>20</c:v>
                </c:pt>
                <c:pt idx="9">
                  <c:v>20</c:v>
                </c:pt>
                <c:pt idx="10">
                  <c:v>20</c:v>
                </c:pt>
                <c:pt idx="11">
                  <c:v>20</c:v>
                </c:pt>
                <c:pt idx="12">
                  <c:v>20</c:v>
                </c:pt>
                <c:pt idx="13">
                  <c:v>20</c:v>
                </c:pt>
                <c:pt idx="14">
                  <c:v>20</c:v>
                </c:pt>
                <c:pt idx="15">
                  <c:v>20</c:v>
                </c:pt>
                <c:pt idx="16">
                  <c:v>20</c:v>
                </c:pt>
                <c:pt idx="17">
                  <c:v>20</c:v>
                </c:pt>
                <c:pt idx="18">
                  <c:v>20</c:v>
                </c:pt>
                <c:pt idx="19">
                  <c:v>20</c:v>
                </c:pt>
                <c:pt idx="20">
                  <c:v>25</c:v>
                </c:pt>
                <c:pt idx="21">
                  <c:v>30</c:v>
                </c:pt>
                <c:pt idx="22">
                  <c:v>34</c:v>
                </c:pt>
                <c:pt idx="23">
                  <c:v>39</c:v>
                </c:pt>
                <c:pt idx="24">
                  <c:v>45</c:v>
                </c:pt>
                <c:pt idx="25">
                  <c:v>50</c:v>
                </c:pt>
                <c:pt idx="26">
                  <c:v>57</c:v>
                </c:pt>
                <c:pt idx="27">
                  <c:v>63</c:v>
                </c:pt>
                <c:pt idx="28">
                  <c:v>69</c:v>
                </c:pt>
                <c:pt idx="29">
                  <c:v>75</c:v>
                </c:pt>
                <c:pt idx="30">
                  <c:v>83</c:v>
                </c:pt>
                <c:pt idx="31">
                  <c:v>90</c:v>
                </c:pt>
                <c:pt idx="32">
                  <c:v>97</c:v>
                </c:pt>
                <c:pt idx="33">
                  <c:v>104</c:v>
                </c:pt>
                <c:pt idx="34">
                  <c:v>124</c:v>
                </c:pt>
                <c:pt idx="35">
                  <c:v>149</c:v>
                </c:pt>
                <c:pt idx="36">
                  <c:v>170</c:v>
                </c:pt>
                <c:pt idx="37">
                  <c:v>186</c:v>
                </c:pt>
                <c:pt idx="38">
                  <c:v>202</c:v>
                </c:pt>
                <c:pt idx="39">
                  <c:v>216</c:v>
                </c:pt>
                <c:pt idx="40">
                  <c:v>230</c:v>
                </c:pt>
                <c:pt idx="41">
                  <c:v>245</c:v>
                </c:pt>
                <c:pt idx="42">
                  <c:v>261</c:v>
                </c:pt>
                <c:pt idx="43">
                  <c:v>297</c:v>
                </c:pt>
                <c:pt idx="44">
                  <c:v>340</c:v>
                </c:pt>
                <c:pt idx="45">
                  <c:v>390</c:v>
                </c:pt>
                <c:pt idx="46">
                  <c:v>429</c:v>
                </c:pt>
                <c:pt idx="47">
                  <c:v>471</c:v>
                </c:pt>
                <c:pt idx="48">
                  <c:v>543</c:v>
                </c:pt>
                <c:pt idx="49">
                  <c:v>603</c:v>
                </c:pt>
                <c:pt idx="50">
                  <c:v>697</c:v>
                </c:pt>
                <c:pt idx="51">
                  <c:v>810</c:v>
                </c:pt>
                <c:pt idx="52">
                  <c:v>925</c:v>
                </c:pt>
                <c:pt idx="53">
                  <c:v>1013</c:v>
                </c:pt>
                <c:pt idx="54">
                  <c:v>1075</c:v>
                </c:pt>
                <c:pt idx="55">
                  <c:v>1123</c:v>
                </c:pt>
                <c:pt idx="56">
                  <c:v>1235</c:v>
                </c:pt>
                <c:pt idx="57">
                  <c:v>1335</c:v>
                </c:pt>
                <c:pt idx="58">
                  <c:v>1451</c:v>
                </c:pt>
                <c:pt idx="59">
                  <c:v>1553</c:v>
                </c:pt>
                <c:pt idx="60">
                  <c:v>1659</c:v>
                </c:pt>
                <c:pt idx="61">
                  <c:v>1757</c:v>
                </c:pt>
                <c:pt idx="62">
                  <c:v>1896</c:v>
                </c:pt>
                <c:pt idx="63">
                  <c:v>1987</c:v>
                </c:pt>
                <c:pt idx="64">
                  <c:v>2043</c:v>
                </c:pt>
                <c:pt idx="65">
                  <c:v>2109</c:v>
                </c:pt>
                <c:pt idx="66">
                  <c:v>2207</c:v>
                </c:pt>
                <c:pt idx="67">
                  <c:v>2333</c:v>
                </c:pt>
                <c:pt idx="68">
                  <c:v>2425</c:v>
                </c:pt>
                <c:pt idx="69">
                  <c:v>2511</c:v>
                </c:pt>
                <c:pt idx="70">
                  <c:v>2671</c:v>
                </c:pt>
                <c:pt idx="71">
                  <c:v>2820</c:v>
                </c:pt>
                <c:pt idx="72">
                  <c:v>2976</c:v>
                </c:pt>
                <c:pt idx="73">
                  <c:v>3038</c:v>
                </c:pt>
                <c:pt idx="74">
                  <c:v>3129</c:v>
                </c:pt>
                <c:pt idx="75">
                  <c:v>3261</c:v>
                </c:pt>
                <c:pt idx="76">
                  <c:v>3430</c:v>
                </c:pt>
                <c:pt idx="77">
                  <c:v>3610</c:v>
                </c:pt>
                <c:pt idx="78">
                  <c:v>3738</c:v>
                </c:pt>
                <c:pt idx="79">
                  <c:v>3906</c:v>
                </c:pt>
                <c:pt idx="80">
                  <c:v>4069</c:v>
                </c:pt>
                <c:pt idx="81">
                  <c:v>4245</c:v>
                </c:pt>
                <c:pt idx="82">
                  <c:v>4423</c:v>
                </c:pt>
                <c:pt idx="83">
                  <c:v>4611</c:v>
                </c:pt>
                <c:pt idx="84">
                  <c:v>4750</c:v>
                </c:pt>
                <c:pt idx="85">
                  <c:v>4941</c:v>
                </c:pt>
                <c:pt idx="86">
                  <c:v>5135</c:v>
                </c:pt>
                <c:pt idx="87">
                  <c:v>5333</c:v>
                </c:pt>
                <c:pt idx="88">
                  <c:v>5526</c:v>
                </c:pt>
                <c:pt idx="89">
                  <c:v>5650</c:v>
                </c:pt>
                <c:pt idx="90">
                  <c:v>5835</c:v>
                </c:pt>
                <c:pt idx="91">
                  <c:v>6073</c:v>
                </c:pt>
                <c:pt idx="92">
                  <c:v>6315</c:v>
                </c:pt>
                <c:pt idx="93">
                  <c:v>6551</c:v>
                </c:pt>
                <c:pt idx="94">
                  <c:v>6716</c:v>
                </c:pt>
                <c:pt idx="95">
                  <c:v>6939</c:v>
                </c:pt>
                <c:pt idx="96">
                  <c:v>7152</c:v>
                </c:pt>
                <c:pt idx="97">
                  <c:v>7369</c:v>
                </c:pt>
                <c:pt idx="98">
                  <c:v>7607</c:v>
                </c:pt>
                <c:pt idx="99">
                  <c:v>7758</c:v>
                </c:pt>
                <c:pt idx="100">
                  <c:v>8002</c:v>
                </c:pt>
                <c:pt idx="101">
                  <c:v>8236</c:v>
                </c:pt>
                <c:pt idx="102">
                  <c:v>8470</c:v>
                </c:pt>
                <c:pt idx="103">
                  <c:v>8698</c:v>
                </c:pt>
                <c:pt idx="104">
                  <c:v>8853</c:v>
                </c:pt>
                <c:pt idx="105">
                  <c:v>9095</c:v>
                </c:pt>
                <c:pt idx="106">
                  <c:v>9315</c:v>
                </c:pt>
                <c:pt idx="107">
                  <c:v>9485</c:v>
                </c:pt>
                <c:pt idx="108">
                  <c:v>9702</c:v>
                </c:pt>
                <c:pt idx="109">
                  <c:v>9837</c:v>
                </c:pt>
                <c:pt idx="110">
                  <c:v>10042</c:v>
                </c:pt>
                <c:pt idx="111">
                  <c:v>10253</c:v>
                </c:pt>
                <c:pt idx="112">
                  <c:v>10441</c:v>
                </c:pt>
                <c:pt idx="113">
                  <c:v>10598</c:v>
                </c:pt>
                <c:pt idx="114">
                  <c:v>10709</c:v>
                </c:pt>
                <c:pt idx="115">
                  <c:v>10832</c:v>
                </c:pt>
                <c:pt idx="116">
                  <c:v>10946</c:v>
                </c:pt>
                <c:pt idx="117">
                  <c:v>11050</c:v>
                </c:pt>
                <c:pt idx="118">
                  <c:v>11152</c:v>
                </c:pt>
                <c:pt idx="119">
                  <c:v>11240</c:v>
                </c:pt>
                <c:pt idx="120">
                  <c:v>11329</c:v>
                </c:pt>
                <c:pt idx="121">
                  <c:v>11406</c:v>
                </c:pt>
                <c:pt idx="122">
                  <c:v>11477</c:v>
                </c:pt>
                <c:pt idx="123">
                  <c:v>11477</c:v>
                </c:pt>
                <c:pt idx="124">
                  <c:v>11477</c:v>
                </c:pt>
                <c:pt idx="125">
                  <c:v>11477</c:v>
                </c:pt>
              </c:numCache>
            </c:numRef>
          </c:yVal>
          <c:smooth val="0"/>
          <c:extLst>
            <c:ext xmlns:c16="http://schemas.microsoft.com/office/drawing/2014/chart" uri="{C3380CC4-5D6E-409C-BE32-E72D297353CC}">
              <c16:uniqueId val="{00000004-C9D1-40DD-9E54-EA3E56DCF215}"/>
            </c:ext>
          </c:extLst>
        </c:ser>
        <c:ser>
          <c:idx val="4"/>
          <c:order val="4"/>
          <c:tx>
            <c:v> 30 kg ha-1 N</c:v>
          </c:tx>
          <c:spPr>
            <a:ln>
              <a:solidFill>
                <a:srgbClr val="FFFF00"/>
              </a:solidFill>
              <a:prstDash val="solid"/>
            </a:ln>
          </c:spPr>
          <c:marker>
            <c:symbol val="none"/>
          </c:marker>
          <c:xVal>
            <c:numRef>
              <c:f>[fertt.xlsx]Data!$A$2:$A$127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[fertt.xlsx]Data!$F$2:$F$127</c:f>
              <c:numCache>
                <c:formatCode>General</c:formatCode>
                <c:ptCount val="126"/>
                <c:pt idx="0">
                  <c:v>0</c:v>
                </c:pt>
                <c:pt idx="1">
                  <c:v>0</c:v>
                </c:pt>
                <c:pt idx="2">
                  <c:v>0</c:v>
                </c:pt>
                <c:pt idx="3">
                  <c:v>0</c:v>
                </c:pt>
                <c:pt idx="4">
                  <c:v>0</c:v>
                </c:pt>
                <c:pt idx="5">
                  <c:v>0</c:v>
                </c:pt>
                <c:pt idx="6">
                  <c:v>0</c:v>
                </c:pt>
                <c:pt idx="7">
                  <c:v>0</c:v>
                </c:pt>
                <c:pt idx="8">
                  <c:v>20</c:v>
                </c:pt>
                <c:pt idx="9">
                  <c:v>20</c:v>
                </c:pt>
                <c:pt idx="10">
                  <c:v>20</c:v>
                </c:pt>
                <c:pt idx="11">
                  <c:v>20</c:v>
                </c:pt>
                <c:pt idx="12">
                  <c:v>20</c:v>
                </c:pt>
                <c:pt idx="13">
                  <c:v>20</c:v>
                </c:pt>
                <c:pt idx="14">
                  <c:v>20</c:v>
                </c:pt>
                <c:pt idx="15">
                  <c:v>20</c:v>
                </c:pt>
                <c:pt idx="16">
                  <c:v>20</c:v>
                </c:pt>
                <c:pt idx="17">
                  <c:v>20</c:v>
                </c:pt>
                <c:pt idx="18">
                  <c:v>20</c:v>
                </c:pt>
                <c:pt idx="19">
                  <c:v>20</c:v>
                </c:pt>
                <c:pt idx="20">
                  <c:v>25</c:v>
                </c:pt>
                <c:pt idx="21">
                  <c:v>30</c:v>
                </c:pt>
                <c:pt idx="22">
                  <c:v>34</c:v>
                </c:pt>
                <c:pt idx="23">
                  <c:v>39</c:v>
                </c:pt>
                <c:pt idx="24">
                  <c:v>45</c:v>
                </c:pt>
                <c:pt idx="25">
                  <c:v>50</c:v>
                </c:pt>
                <c:pt idx="26">
                  <c:v>57</c:v>
                </c:pt>
                <c:pt idx="27">
                  <c:v>64</c:v>
                </c:pt>
                <c:pt idx="28">
                  <c:v>69</c:v>
                </c:pt>
                <c:pt idx="29">
                  <c:v>76</c:v>
                </c:pt>
                <c:pt idx="30">
                  <c:v>84</c:v>
                </c:pt>
                <c:pt idx="31">
                  <c:v>90</c:v>
                </c:pt>
                <c:pt idx="32">
                  <c:v>97</c:v>
                </c:pt>
                <c:pt idx="33">
                  <c:v>105</c:v>
                </c:pt>
                <c:pt idx="34">
                  <c:v>124</c:v>
                </c:pt>
                <c:pt idx="35">
                  <c:v>150</c:v>
                </c:pt>
                <c:pt idx="36">
                  <c:v>172</c:v>
                </c:pt>
                <c:pt idx="37">
                  <c:v>187</c:v>
                </c:pt>
                <c:pt idx="38">
                  <c:v>203</c:v>
                </c:pt>
                <c:pt idx="39">
                  <c:v>218</c:v>
                </c:pt>
                <c:pt idx="40">
                  <c:v>232</c:v>
                </c:pt>
                <c:pt idx="41">
                  <c:v>247</c:v>
                </c:pt>
                <c:pt idx="42">
                  <c:v>264</c:v>
                </c:pt>
                <c:pt idx="43">
                  <c:v>300</c:v>
                </c:pt>
                <c:pt idx="44">
                  <c:v>343</c:v>
                </c:pt>
                <c:pt idx="45">
                  <c:v>394</c:v>
                </c:pt>
                <c:pt idx="46">
                  <c:v>434</c:v>
                </c:pt>
                <c:pt idx="47">
                  <c:v>477</c:v>
                </c:pt>
                <c:pt idx="48">
                  <c:v>551</c:v>
                </c:pt>
                <c:pt idx="49">
                  <c:v>613</c:v>
                </c:pt>
                <c:pt idx="50">
                  <c:v>707</c:v>
                </c:pt>
                <c:pt idx="51">
                  <c:v>822</c:v>
                </c:pt>
                <c:pt idx="52">
                  <c:v>938</c:v>
                </c:pt>
                <c:pt idx="53">
                  <c:v>1028</c:v>
                </c:pt>
                <c:pt idx="54">
                  <c:v>1090</c:v>
                </c:pt>
                <c:pt idx="55">
                  <c:v>1139</c:v>
                </c:pt>
                <c:pt idx="56">
                  <c:v>1252</c:v>
                </c:pt>
                <c:pt idx="57">
                  <c:v>1352</c:v>
                </c:pt>
                <c:pt idx="58">
                  <c:v>1470</c:v>
                </c:pt>
                <c:pt idx="59">
                  <c:v>1572</c:v>
                </c:pt>
                <c:pt idx="60">
                  <c:v>1678</c:v>
                </c:pt>
                <c:pt idx="61">
                  <c:v>1775</c:v>
                </c:pt>
                <c:pt idx="62">
                  <c:v>1915</c:v>
                </c:pt>
                <c:pt idx="63">
                  <c:v>2006</c:v>
                </c:pt>
                <c:pt idx="64">
                  <c:v>2061</c:v>
                </c:pt>
                <c:pt idx="65">
                  <c:v>2128</c:v>
                </c:pt>
                <c:pt idx="66">
                  <c:v>2225</c:v>
                </c:pt>
                <c:pt idx="67">
                  <c:v>2356</c:v>
                </c:pt>
                <c:pt idx="68">
                  <c:v>2451</c:v>
                </c:pt>
                <c:pt idx="69">
                  <c:v>2538</c:v>
                </c:pt>
                <c:pt idx="70">
                  <c:v>2699</c:v>
                </c:pt>
                <c:pt idx="71">
                  <c:v>2848</c:v>
                </c:pt>
                <c:pt idx="72">
                  <c:v>3004</c:v>
                </c:pt>
                <c:pt idx="73">
                  <c:v>3066</c:v>
                </c:pt>
                <c:pt idx="74">
                  <c:v>3157</c:v>
                </c:pt>
                <c:pt idx="75">
                  <c:v>3289</c:v>
                </c:pt>
                <c:pt idx="76">
                  <c:v>3459</c:v>
                </c:pt>
                <c:pt idx="77">
                  <c:v>3640</c:v>
                </c:pt>
                <c:pt idx="78">
                  <c:v>3770</c:v>
                </c:pt>
                <c:pt idx="79">
                  <c:v>3939</c:v>
                </c:pt>
                <c:pt idx="80">
                  <c:v>4103</c:v>
                </c:pt>
                <c:pt idx="81">
                  <c:v>4280</c:v>
                </c:pt>
                <c:pt idx="82">
                  <c:v>4460</c:v>
                </c:pt>
                <c:pt idx="83">
                  <c:v>4650</c:v>
                </c:pt>
                <c:pt idx="84">
                  <c:v>4824</c:v>
                </c:pt>
                <c:pt idx="85">
                  <c:v>5018</c:v>
                </c:pt>
                <c:pt idx="86">
                  <c:v>5214</c:v>
                </c:pt>
                <c:pt idx="87">
                  <c:v>5415</c:v>
                </c:pt>
                <c:pt idx="88">
                  <c:v>5611</c:v>
                </c:pt>
                <c:pt idx="89">
                  <c:v>5756</c:v>
                </c:pt>
                <c:pt idx="90">
                  <c:v>5945</c:v>
                </c:pt>
                <c:pt idx="91">
                  <c:v>6187</c:v>
                </c:pt>
                <c:pt idx="92">
                  <c:v>6432</c:v>
                </c:pt>
                <c:pt idx="93">
                  <c:v>6673</c:v>
                </c:pt>
                <c:pt idx="94">
                  <c:v>6855</c:v>
                </c:pt>
                <c:pt idx="95">
                  <c:v>7082</c:v>
                </c:pt>
                <c:pt idx="96">
                  <c:v>7298</c:v>
                </c:pt>
                <c:pt idx="97">
                  <c:v>7511</c:v>
                </c:pt>
                <c:pt idx="98">
                  <c:v>7742</c:v>
                </c:pt>
                <c:pt idx="99">
                  <c:v>7905</c:v>
                </c:pt>
                <c:pt idx="100">
                  <c:v>8121</c:v>
                </c:pt>
                <c:pt idx="101">
                  <c:v>8319</c:v>
                </c:pt>
                <c:pt idx="102">
                  <c:v>8507</c:v>
                </c:pt>
                <c:pt idx="103">
                  <c:v>8568</c:v>
                </c:pt>
                <c:pt idx="104">
                  <c:v>8736</c:v>
                </c:pt>
                <c:pt idx="105">
                  <c:v>8907</c:v>
                </c:pt>
                <c:pt idx="106">
                  <c:v>9043</c:v>
                </c:pt>
                <c:pt idx="107">
                  <c:v>9181</c:v>
                </c:pt>
                <c:pt idx="108">
                  <c:v>9304</c:v>
                </c:pt>
                <c:pt idx="109">
                  <c:v>9415</c:v>
                </c:pt>
                <c:pt idx="110">
                  <c:v>9524</c:v>
                </c:pt>
                <c:pt idx="111">
                  <c:v>9636</c:v>
                </c:pt>
                <c:pt idx="112">
                  <c:v>9738</c:v>
                </c:pt>
                <c:pt idx="113">
                  <c:v>9831</c:v>
                </c:pt>
                <c:pt idx="114">
                  <c:v>9917</c:v>
                </c:pt>
                <c:pt idx="115">
                  <c:v>10000</c:v>
                </c:pt>
                <c:pt idx="116">
                  <c:v>10080</c:v>
                </c:pt>
                <c:pt idx="117">
                  <c:v>10156</c:v>
                </c:pt>
                <c:pt idx="118">
                  <c:v>10234</c:v>
                </c:pt>
                <c:pt idx="119">
                  <c:v>10303</c:v>
                </c:pt>
                <c:pt idx="120">
                  <c:v>10376</c:v>
                </c:pt>
                <c:pt idx="121">
                  <c:v>10442</c:v>
                </c:pt>
                <c:pt idx="122">
                  <c:v>10505</c:v>
                </c:pt>
                <c:pt idx="123">
                  <c:v>10505</c:v>
                </c:pt>
                <c:pt idx="124">
                  <c:v>10505</c:v>
                </c:pt>
                <c:pt idx="125">
                  <c:v>10505</c:v>
                </c:pt>
              </c:numCache>
            </c:numRef>
          </c:yVal>
          <c:smooth val="0"/>
          <c:extLst>
            <c:ext xmlns:c16="http://schemas.microsoft.com/office/drawing/2014/chart" uri="{C3380CC4-5D6E-409C-BE32-E72D297353CC}">
              <c16:uniqueId val="{00000005-C9D1-40DD-9E54-EA3E56DCF215}"/>
            </c:ext>
          </c:extLst>
        </c:ser>
        <c:ser>
          <c:idx val="5"/>
          <c:order val="5"/>
          <c:tx>
            <c:v> 180 kg ha-1 N</c:v>
          </c:tx>
          <c:spPr>
            <a:ln>
              <a:solidFill>
                <a:srgbClr val="FF9900"/>
              </a:solidFill>
              <a:prstDash val="solid"/>
            </a:ln>
          </c:spPr>
          <c:marker>
            <c:symbol val="none"/>
          </c:marker>
          <c:xVal>
            <c:numRef>
              <c:f>[fertt.xlsx]Data!$A$2:$A$127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[fertt.xlsx]Data!$G$2:$G$127</c:f>
              <c:numCache>
                <c:formatCode>General</c:formatCode>
                <c:ptCount val="126"/>
                <c:pt idx="0">
                  <c:v>0</c:v>
                </c:pt>
                <c:pt idx="1">
                  <c:v>0</c:v>
                </c:pt>
                <c:pt idx="2">
                  <c:v>0</c:v>
                </c:pt>
                <c:pt idx="3">
                  <c:v>0</c:v>
                </c:pt>
                <c:pt idx="4">
                  <c:v>0</c:v>
                </c:pt>
                <c:pt idx="5">
                  <c:v>0</c:v>
                </c:pt>
                <c:pt idx="6">
                  <c:v>0</c:v>
                </c:pt>
                <c:pt idx="7">
                  <c:v>0</c:v>
                </c:pt>
                <c:pt idx="8">
                  <c:v>20</c:v>
                </c:pt>
                <c:pt idx="9">
                  <c:v>20</c:v>
                </c:pt>
                <c:pt idx="10">
                  <c:v>20</c:v>
                </c:pt>
                <c:pt idx="11">
                  <c:v>20</c:v>
                </c:pt>
                <c:pt idx="12">
                  <c:v>20</c:v>
                </c:pt>
                <c:pt idx="13">
                  <c:v>20</c:v>
                </c:pt>
                <c:pt idx="14">
                  <c:v>20</c:v>
                </c:pt>
                <c:pt idx="15">
                  <c:v>20</c:v>
                </c:pt>
                <c:pt idx="16">
                  <c:v>20</c:v>
                </c:pt>
                <c:pt idx="17">
                  <c:v>20</c:v>
                </c:pt>
                <c:pt idx="18">
                  <c:v>20</c:v>
                </c:pt>
                <c:pt idx="19">
                  <c:v>20</c:v>
                </c:pt>
                <c:pt idx="20">
                  <c:v>25</c:v>
                </c:pt>
                <c:pt idx="21">
                  <c:v>30</c:v>
                </c:pt>
                <c:pt idx="22">
                  <c:v>34</c:v>
                </c:pt>
                <c:pt idx="23">
                  <c:v>39</c:v>
                </c:pt>
                <c:pt idx="24">
                  <c:v>45</c:v>
                </c:pt>
                <c:pt idx="25">
                  <c:v>50</c:v>
                </c:pt>
                <c:pt idx="26">
                  <c:v>57</c:v>
                </c:pt>
                <c:pt idx="27">
                  <c:v>64</c:v>
                </c:pt>
                <c:pt idx="28">
                  <c:v>70</c:v>
                </c:pt>
                <c:pt idx="29">
                  <c:v>77</c:v>
                </c:pt>
                <c:pt idx="30">
                  <c:v>85</c:v>
                </c:pt>
                <c:pt idx="31">
                  <c:v>92</c:v>
                </c:pt>
                <c:pt idx="32">
                  <c:v>99</c:v>
                </c:pt>
                <c:pt idx="33">
                  <c:v>107</c:v>
                </c:pt>
                <c:pt idx="34">
                  <c:v>127</c:v>
                </c:pt>
                <c:pt idx="35">
                  <c:v>152</c:v>
                </c:pt>
                <c:pt idx="36">
                  <c:v>175</c:v>
                </c:pt>
                <c:pt idx="37">
                  <c:v>191</c:v>
                </c:pt>
                <c:pt idx="38">
                  <c:v>208</c:v>
                </c:pt>
                <c:pt idx="39">
                  <c:v>224</c:v>
                </c:pt>
                <c:pt idx="40">
                  <c:v>238</c:v>
                </c:pt>
                <c:pt idx="41">
                  <c:v>254</c:v>
                </c:pt>
                <c:pt idx="42">
                  <c:v>271</c:v>
                </c:pt>
                <c:pt idx="43">
                  <c:v>308</c:v>
                </c:pt>
                <c:pt idx="44">
                  <c:v>352</c:v>
                </c:pt>
                <c:pt idx="45">
                  <c:v>403</c:v>
                </c:pt>
                <c:pt idx="46">
                  <c:v>443</c:v>
                </c:pt>
                <c:pt idx="47">
                  <c:v>486</c:v>
                </c:pt>
                <c:pt idx="48">
                  <c:v>558</c:v>
                </c:pt>
                <c:pt idx="49">
                  <c:v>618</c:v>
                </c:pt>
                <c:pt idx="50">
                  <c:v>713</c:v>
                </c:pt>
                <c:pt idx="51">
                  <c:v>829</c:v>
                </c:pt>
                <c:pt idx="52">
                  <c:v>946</c:v>
                </c:pt>
                <c:pt idx="53">
                  <c:v>1061</c:v>
                </c:pt>
                <c:pt idx="54">
                  <c:v>1176</c:v>
                </c:pt>
                <c:pt idx="55">
                  <c:v>1290</c:v>
                </c:pt>
                <c:pt idx="56">
                  <c:v>1409</c:v>
                </c:pt>
                <c:pt idx="57">
                  <c:v>1510</c:v>
                </c:pt>
                <c:pt idx="58">
                  <c:v>1614</c:v>
                </c:pt>
                <c:pt idx="59">
                  <c:v>1716</c:v>
                </c:pt>
                <c:pt idx="60">
                  <c:v>1823</c:v>
                </c:pt>
                <c:pt idx="61">
                  <c:v>1920</c:v>
                </c:pt>
                <c:pt idx="62">
                  <c:v>2061</c:v>
                </c:pt>
                <c:pt idx="63">
                  <c:v>2152</c:v>
                </c:pt>
                <c:pt idx="64">
                  <c:v>2208</c:v>
                </c:pt>
                <c:pt idx="65">
                  <c:v>2274</c:v>
                </c:pt>
                <c:pt idx="66">
                  <c:v>2372</c:v>
                </c:pt>
                <c:pt idx="67">
                  <c:v>2484</c:v>
                </c:pt>
                <c:pt idx="68">
                  <c:v>2565</c:v>
                </c:pt>
                <c:pt idx="69">
                  <c:v>2727</c:v>
                </c:pt>
                <c:pt idx="70">
                  <c:v>2887</c:v>
                </c:pt>
                <c:pt idx="71">
                  <c:v>3037</c:v>
                </c:pt>
                <c:pt idx="72">
                  <c:v>3173</c:v>
                </c:pt>
                <c:pt idx="73">
                  <c:v>3235</c:v>
                </c:pt>
                <c:pt idx="74">
                  <c:v>3327</c:v>
                </c:pt>
                <c:pt idx="75">
                  <c:v>3459</c:v>
                </c:pt>
                <c:pt idx="76">
                  <c:v>3638</c:v>
                </c:pt>
                <c:pt idx="77">
                  <c:v>3828</c:v>
                </c:pt>
                <c:pt idx="78">
                  <c:v>3965</c:v>
                </c:pt>
                <c:pt idx="79">
                  <c:v>4143</c:v>
                </c:pt>
                <c:pt idx="80">
                  <c:v>4315</c:v>
                </c:pt>
                <c:pt idx="81">
                  <c:v>4501</c:v>
                </c:pt>
                <c:pt idx="82">
                  <c:v>4690</c:v>
                </c:pt>
                <c:pt idx="83">
                  <c:v>4876</c:v>
                </c:pt>
                <c:pt idx="84">
                  <c:v>4993</c:v>
                </c:pt>
                <c:pt idx="85">
                  <c:v>5193</c:v>
                </c:pt>
                <c:pt idx="86">
                  <c:v>5398</c:v>
                </c:pt>
                <c:pt idx="87">
                  <c:v>5606</c:v>
                </c:pt>
                <c:pt idx="88">
                  <c:v>5810</c:v>
                </c:pt>
                <c:pt idx="89">
                  <c:v>5938</c:v>
                </c:pt>
                <c:pt idx="90">
                  <c:v>6133</c:v>
                </c:pt>
                <c:pt idx="91">
                  <c:v>6383</c:v>
                </c:pt>
                <c:pt idx="92">
                  <c:v>6638</c:v>
                </c:pt>
                <c:pt idx="93">
                  <c:v>6887</c:v>
                </c:pt>
                <c:pt idx="94">
                  <c:v>7057</c:v>
                </c:pt>
                <c:pt idx="95">
                  <c:v>7292</c:v>
                </c:pt>
                <c:pt idx="96">
                  <c:v>7516</c:v>
                </c:pt>
                <c:pt idx="97">
                  <c:v>7745</c:v>
                </c:pt>
                <c:pt idx="98">
                  <c:v>8001</c:v>
                </c:pt>
                <c:pt idx="99">
                  <c:v>8161</c:v>
                </c:pt>
                <c:pt idx="100">
                  <c:v>8417</c:v>
                </c:pt>
                <c:pt idx="101">
                  <c:v>8661</c:v>
                </c:pt>
                <c:pt idx="102">
                  <c:v>8906</c:v>
                </c:pt>
                <c:pt idx="103">
                  <c:v>9141</c:v>
                </c:pt>
                <c:pt idx="104">
                  <c:v>9309</c:v>
                </c:pt>
                <c:pt idx="105">
                  <c:v>9559</c:v>
                </c:pt>
                <c:pt idx="106">
                  <c:v>9782</c:v>
                </c:pt>
                <c:pt idx="107">
                  <c:v>10032</c:v>
                </c:pt>
                <c:pt idx="108">
                  <c:v>10274</c:v>
                </c:pt>
                <c:pt idx="109">
                  <c:v>10412</c:v>
                </c:pt>
                <c:pt idx="110">
                  <c:v>10651</c:v>
                </c:pt>
                <c:pt idx="111">
                  <c:v>10911</c:v>
                </c:pt>
                <c:pt idx="112">
                  <c:v>11157</c:v>
                </c:pt>
                <c:pt idx="113">
                  <c:v>11331</c:v>
                </c:pt>
                <c:pt idx="114">
                  <c:v>11448</c:v>
                </c:pt>
                <c:pt idx="115">
                  <c:v>11663</c:v>
                </c:pt>
                <c:pt idx="116">
                  <c:v>11876</c:v>
                </c:pt>
                <c:pt idx="117">
                  <c:v>12083</c:v>
                </c:pt>
                <c:pt idx="118">
                  <c:v>12261</c:v>
                </c:pt>
                <c:pt idx="119">
                  <c:v>12371</c:v>
                </c:pt>
                <c:pt idx="120">
                  <c:v>12559</c:v>
                </c:pt>
                <c:pt idx="121">
                  <c:v>12732</c:v>
                </c:pt>
                <c:pt idx="122">
                  <c:v>12896</c:v>
                </c:pt>
                <c:pt idx="123">
                  <c:v>12896</c:v>
                </c:pt>
                <c:pt idx="124">
                  <c:v>12896</c:v>
                </c:pt>
                <c:pt idx="125">
                  <c:v>12896</c:v>
                </c:pt>
              </c:numCache>
            </c:numRef>
          </c:yVal>
          <c:smooth val="0"/>
          <c:extLst>
            <c:ext xmlns:c16="http://schemas.microsoft.com/office/drawing/2014/chart" uri="{C3380CC4-5D6E-409C-BE32-E72D297353CC}">
              <c16:uniqueId val="{00000006-C9D1-40DD-9E54-EA3E56DCF215}"/>
            </c:ext>
          </c:extLst>
        </c:ser>
        <c:ser>
          <c:idx val="6"/>
          <c:order val="6"/>
          <c:tx>
            <c:v>210 kg ha-1 N</c:v>
          </c:tx>
          <c:spPr>
            <a:ln>
              <a:solidFill>
                <a:srgbClr val="3366FF"/>
              </a:solidFill>
              <a:prstDash val="solid"/>
            </a:ln>
          </c:spPr>
          <c:marker>
            <c:symbol val="none"/>
          </c:marker>
          <c:xVal>
            <c:numRef>
              <c:f>[fertt.xlsx]Data!$A$2:$A$127</c:f>
              <c:numCache>
                <c:formatCode>General</c:formatCode>
                <c:ptCount val="1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numCache>
            </c:numRef>
          </c:xVal>
          <c:yVal>
            <c:numRef>
              <c:f>[fertt.xlsx]Data!$H$2:$H$127</c:f>
              <c:numCache>
                <c:formatCode>General</c:formatCode>
                <c:ptCount val="126"/>
                <c:pt idx="0">
                  <c:v>0</c:v>
                </c:pt>
                <c:pt idx="1">
                  <c:v>0</c:v>
                </c:pt>
                <c:pt idx="2">
                  <c:v>0</c:v>
                </c:pt>
                <c:pt idx="3">
                  <c:v>0</c:v>
                </c:pt>
                <c:pt idx="4">
                  <c:v>0</c:v>
                </c:pt>
                <c:pt idx="5">
                  <c:v>0</c:v>
                </c:pt>
                <c:pt idx="6">
                  <c:v>0</c:v>
                </c:pt>
                <c:pt idx="7">
                  <c:v>0</c:v>
                </c:pt>
                <c:pt idx="8">
                  <c:v>20</c:v>
                </c:pt>
                <c:pt idx="9">
                  <c:v>20</c:v>
                </c:pt>
                <c:pt idx="10">
                  <c:v>20</c:v>
                </c:pt>
                <c:pt idx="11">
                  <c:v>20</c:v>
                </c:pt>
                <c:pt idx="12">
                  <c:v>20</c:v>
                </c:pt>
                <c:pt idx="13">
                  <c:v>20</c:v>
                </c:pt>
                <c:pt idx="14">
                  <c:v>20</c:v>
                </c:pt>
                <c:pt idx="15">
                  <c:v>20</c:v>
                </c:pt>
                <c:pt idx="16">
                  <c:v>20</c:v>
                </c:pt>
                <c:pt idx="17">
                  <c:v>20</c:v>
                </c:pt>
                <c:pt idx="18">
                  <c:v>20</c:v>
                </c:pt>
                <c:pt idx="19">
                  <c:v>20</c:v>
                </c:pt>
                <c:pt idx="20">
                  <c:v>25</c:v>
                </c:pt>
                <c:pt idx="21">
                  <c:v>30</c:v>
                </c:pt>
                <c:pt idx="22">
                  <c:v>34</c:v>
                </c:pt>
                <c:pt idx="23">
                  <c:v>39</c:v>
                </c:pt>
                <c:pt idx="24">
                  <c:v>45</c:v>
                </c:pt>
                <c:pt idx="25">
                  <c:v>50</c:v>
                </c:pt>
                <c:pt idx="26">
                  <c:v>57</c:v>
                </c:pt>
                <c:pt idx="27">
                  <c:v>64</c:v>
                </c:pt>
                <c:pt idx="28">
                  <c:v>70</c:v>
                </c:pt>
                <c:pt idx="29">
                  <c:v>77</c:v>
                </c:pt>
                <c:pt idx="30">
                  <c:v>85</c:v>
                </c:pt>
                <c:pt idx="31">
                  <c:v>92</c:v>
                </c:pt>
                <c:pt idx="32">
                  <c:v>100</c:v>
                </c:pt>
                <c:pt idx="33">
                  <c:v>108</c:v>
                </c:pt>
                <c:pt idx="34">
                  <c:v>127</c:v>
                </c:pt>
                <c:pt idx="35">
                  <c:v>153</c:v>
                </c:pt>
                <c:pt idx="36">
                  <c:v>175</c:v>
                </c:pt>
                <c:pt idx="37">
                  <c:v>192</c:v>
                </c:pt>
                <c:pt idx="38">
                  <c:v>209</c:v>
                </c:pt>
                <c:pt idx="39">
                  <c:v>225</c:v>
                </c:pt>
                <c:pt idx="40">
                  <c:v>240</c:v>
                </c:pt>
                <c:pt idx="41">
                  <c:v>256</c:v>
                </c:pt>
                <c:pt idx="42">
                  <c:v>273</c:v>
                </c:pt>
                <c:pt idx="43">
                  <c:v>310</c:v>
                </c:pt>
                <c:pt idx="44">
                  <c:v>354</c:v>
                </c:pt>
                <c:pt idx="45">
                  <c:v>406</c:v>
                </c:pt>
                <c:pt idx="46">
                  <c:v>446</c:v>
                </c:pt>
                <c:pt idx="47">
                  <c:v>489</c:v>
                </c:pt>
                <c:pt idx="48">
                  <c:v>563</c:v>
                </c:pt>
                <c:pt idx="49">
                  <c:v>624</c:v>
                </c:pt>
                <c:pt idx="50">
                  <c:v>720</c:v>
                </c:pt>
                <c:pt idx="51">
                  <c:v>836</c:v>
                </c:pt>
                <c:pt idx="52">
                  <c:v>955</c:v>
                </c:pt>
                <c:pt idx="53">
                  <c:v>1071</c:v>
                </c:pt>
                <c:pt idx="54">
                  <c:v>1187</c:v>
                </c:pt>
                <c:pt idx="55">
                  <c:v>1301</c:v>
                </c:pt>
                <c:pt idx="56">
                  <c:v>1420</c:v>
                </c:pt>
                <c:pt idx="57">
                  <c:v>1521</c:v>
                </c:pt>
                <c:pt idx="58">
                  <c:v>1626</c:v>
                </c:pt>
                <c:pt idx="59">
                  <c:v>1729</c:v>
                </c:pt>
                <c:pt idx="60">
                  <c:v>1835</c:v>
                </c:pt>
                <c:pt idx="61">
                  <c:v>1933</c:v>
                </c:pt>
                <c:pt idx="62">
                  <c:v>2073</c:v>
                </c:pt>
                <c:pt idx="63">
                  <c:v>2164</c:v>
                </c:pt>
                <c:pt idx="64">
                  <c:v>2220</c:v>
                </c:pt>
                <c:pt idx="65">
                  <c:v>2287</c:v>
                </c:pt>
                <c:pt idx="66">
                  <c:v>2385</c:v>
                </c:pt>
                <c:pt idx="67">
                  <c:v>2498</c:v>
                </c:pt>
                <c:pt idx="68">
                  <c:v>2580</c:v>
                </c:pt>
                <c:pt idx="69">
                  <c:v>2742</c:v>
                </c:pt>
                <c:pt idx="70">
                  <c:v>2903</c:v>
                </c:pt>
                <c:pt idx="71">
                  <c:v>3052</c:v>
                </c:pt>
                <c:pt idx="72">
                  <c:v>3190</c:v>
                </c:pt>
                <c:pt idx="73">
                  <c:v>3252</c:v>
                </c:pt>
                <c:pt idx="74">
                  <c:v>3344</c:v>
                </c:pt>
                <c:pt idx="75">
                  <c:v>3476</c:v>
                </c:pt>
                <c:pt idx="76">
                  <c:v>3656</c:v>
                </c:pt>
                <c:pt idx="77">
                  <c:v>3847</c:v>
                </c:pt>
                <c:pt idx="78">
                  <c:v>3984</c:v>
                </c:pt>
                <c:pt idx="79">
                  <c:v>4163</c:v>
                </c:pt>
                <c:pt idx="80">
                  <c:v>4336</c:v>
                </c:pt>
                <c:pt idx="81">
                  <c:v>4523</c:v>
                </c:pt>
                <c:pt idx="82">
                  <c:v>4712</c:v>
                </c:pt>
                <c:pt idx="83">
                  <c:v>4900</c:v>
                </c:pt>
                <c:pt idx="84">
                  <c:v>5017</c:v>
                </c:pt>
                <c:pt idx="85">
                  <c:v>5218</c:v>
                </c:pt>
                <c:pt idx="86">
                  <c:v>5424</c:v>
                </c:pt>
                <c:pt idx="87">
                  <c:v>5633</c:v>
                </c:pt>
                <c:pt idx="88">
                  <c:v>5838</c:v>
                </c:pt>
                <c:pt idx="89">
                  <c:v>5966</c:v>
                </c:pt>
                <c:pt idx="90">
                  <c:v>6162</c:v>
                </c:pt>
                <c:pt idx="91">
                  <c:v>6414</c:v>
                </c:pt>
                <c:pt idx="92">
                  <c:v>6669</c:v>
                </c:pt>
                <c:pt idx="93">
                  <c:v>6919</c:v>
                </c:pt>
                <c:pt idx="94">
                  <c:v>7090</c:v>
                </c:pt>
                <c:pt idx="95">
                  <c:v>7326</c:v>
                </c:pt>
                <c:pt idx="96">
                  <c:v>7551</c:v>
                </c:pt>
                <c:pt idx="97">
                  <c:v>7781</c:v>
                </c:pt>
                <c:pt idx="98">
                  <c:v>8038</c:v>
                </c:pt>
                <c:pt idx="99">
                  <c:v>8198</c:v>
                </c:pt>
                <c:pt idx="100">
                  <c:v>8455</c:v>
                </c:pt>
                <c:pt idx="101">
                  <c:v>8700</c:v>
                </c:pt>
                <c:pt idx="102">
                  <c:v>8945</c:v>
                </c:pt>
                <c:pt idx="103">
                  <c:v>9181</c:v>
                </c:pt>
                <c:pt idx="104">
                  <c:v>9350</c:v>
                </c:pt>
                <c:pt idx="105">
                  <c:v>9600</c:v>
                </c:pt>
                <c:pt idx="106">
                  <c:v>9825</c:v>
                </c:pt>
                <c:pt idx="107">
                  <c:v>10076</c:v>
                </c:pt>
                <c:pt idx="108">
                  <c:v>10318</c:v>
                </c:pt>
                <c:pt idx="109">
                  <c:v>10456</c:v>
                </c:pt>
                <c:pt idx="110">
                  <c:v>10696</c:v>
                </c:pt>
                <c:pt idx="111">
                  <c:v>10957</c:v>
                </c:pt>
                <c:pt idx="112">
                  <c:v>11204</c:v>
                </c:pt>
                <c:pt idx="113">
                  <c:v>11378</c:v>
                </c:pt>
                <c:pt idx="114">
                  <c:v>11495</c:v>
                </c:pt>
                <c:pt idx="115">
                  <c:v>11711</c:v>
                </c:pt>
                <c:pt idx="116">
                  <c:v>11925</c:v>
                </c:pt>
                <c:pt idx="117">
                  <c:v>12132</c:v>
                </c:pt>
                <c:pt idx="118">
                  <c:v>12310</c:v>
                </c:pt>
                <c:pt idx="119">
                  <c:v>12420</c:v>
                </c:pt>
                <c:pt idx="120">
                  <c:v>12610</c:v>
                </c:pt>
                <c:pt idx="121">
                  <c:v>12783</c:v>
                </c:pt>
                <c:pt idx="122">
                  <c:v>12947</c:v>
                </c:pt>
                <c:pt idx="123">
                  <c:v>12947</c:v>
                </c:pt>
                <c:pt idx="124">
                  <c:v>12947</c:v>
                </c:pt>
                <c:pt idx="125">
                  <c:v>12947</c:v>
                </c:pt>
              </c:numCache>
            </c:numRef>
          </c:yVal>
          <c:smooth val="0"/>
          <c:extLst>
            <c:ext xmlns:c16="http://schemas.microsoft.com/office/drawing/2014/chart" uri="{C3380CC4-5D6E-409C-BE32-E72D297353CC}">
              <c16:uniqueId val="{00000007-C9D1-40DD-9E54-EA3E56DCF215}"/>
            </c:ext>
          </c:extLst>
        </c:ser>
        <c:dLbls>
          <c:showLegendKey val="0"/>
          <c:showVal val="0"/>
          <c:showCatName val="0"/>
          <c:showSerName val="0"/>
          <c:showPercent val="0"/>
          <c:showBubbleSize val="0"/>
        </c:dLbls>
        <c:axId val="585011487"/>
        <c:axId val="585003999"/>
      </c:scatterChart>
      <c:valAx>
        <c:axId val="585011487"/>
        <c:scaling>
          <c:orientation val="minMax"/>
          <c:min val="0"/>
        </c:scaling>
        <c:delete val="0"/>
        <c:axPos val="b"/>
        <c:title>
          <c:tx>
            <c:rich>
              <a:bodyPr/>
              <a:lstStyle/>
              <a:p>
                <a:pPr>
                  <a:defRPr/>
                </a:pPr>
                <a:r>
                  <a:rPr lang="en-US"/>
                  <a:t>Días después</a:t>
                </a:r>
                <a:r>
                  <a:rPr lang="en-US" baseline="0"/>
                  <a:t> de plantados</a:t>
                </a:r>
                <a:endParaRPr lang="en-US"/>
              </a:p>
            </c:rich>
          </c:tx>
          <c:overlay val="0"/>
        </c:title>
        <c:numFmt formatCode="###" sourceLinked="0"/>
        <c:majorTickMark val="out"/>
        <c:minorTickMark val="none"/>
        <c:tickLblPos val="nextTo"/>
        <c:crossAx val="585003999"/>
        <c:crosses val="autoZero"/>
        <c:crossBetween val="midCat"/>
      </c:valAx>
      <c:valAx>
        <c:axId val="585003999"/>
        <c:scaling>
          <c:orientation val="minMax"/>
        </c:scaling>
        <c:delete val="0"/>
        <c:axPos val="l"/>
        <c:title>
          <c:tx>
            <c:rich>
              <a:bodyPr/>
              <a:lstStyle/>
              <a:p>
                <a:pPr>
                  <a:defRPr/>
                </a:pPr>
                <a:r>
                  <a:rPr lang="es-ES"/>
                  <a:t>Rendimiento</a:t>
                </a:r>
                <a:r>
                  <a:rPr lang="es-ES" baseline="0"/>
                  <a:t> (kg ha</a:t>
                </a:r>
                <a:r>
                  <a:rPr lang="es-ES" baseline="30000"/>
                  <a:t>-1</a:t>
                </a:r>
                <a:r>
                  <a:rPr lang="es-ES" baseline="0"/>
                  <a:t>)</a:t>
                </a:r>
                <a:endParaRPr lang="es-ES"/>
              </a:p>
            </c:rich>
          </c:tx>
          <c:overlay val="0"/>
        </c:title>
        <c:numFmt formatCode="General" sourceLinked="1"/>
        <c:majorTickMark val="out"/>
        <c:minorTickMark val="none"/>
        <c:tickLblPos val="nextTo"/>
        <c:crossAx val="585011487"/>
        <c:crosses val="autoZero"/>
        <c:crossBetween val="midCat"/>
      </c:valAx>
      <c:spPr>
        <a:solidFill>
          <a:srgbClr val="FFFFFF"/>
        </a:solidFill>
        <a:ln w="25400">
          <a:noFill/>
        </a:ln>
      </c:spPr>
    </c:plotArea>
    <c:legend>
      <c:legendPos val="b"/>
      <c:overlay val="0"/>
      <c:spPr>
        <a:ln w="25400">
          <a:noFill/>
        </a:ln>
      </c:spPr>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0.19896</cdr:x>
      <cdr:y>0.07085</cdr:y>
    </cdr:from>
    <cdr:to>
      <cdr:x>0.64365</cdr:x>
      <cdr:y>0.37145</cdr:y>
    </cdr:to>
    <cdr:sp macro="" textlink="">
      <cdr:nvSpPr>
        <cdr:cNvPr id="2" name="Rectángulo 1"/>
        <cdr:cNvSpPr/>
      </cdr:nvSpPr>
      <cdr:spPr>
        <a:xfrm xmlns:a="http://schemas.openxmlformats.org/drawingml/2006/main">
          <a:off x="1359822" y="282921"/>
          <a:ext cx="3039262" cy="1200329"/>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 dirty="0"/>
            <a:t>L</a:t>
          </a:r>
          <a:r>
            <a:rPr lang="es-ES" dirty="0" smtClean="0"/>
            <a:t>os </a:t>
          </a:r>
          <a:r>
            <a:rPr lang="es-ES" dirty="0"/>
            <a:t>resultados evidencian que con una densidad de </a:t>
          </a:r>
          <a:r>
            <a:rPr lang="es-ES" dirty="0" smtClean="0"/>
            <a:t>10 </a:t>
          </a:r>
          <a:r>
            <a:rPr lang="es-ES" dirty="0"/>
            <a:t>plantas/m</a:t>
          </a:r>
          <a:r>
            <a:rPr lang="es-ES" baseline="30000" dirty="0"/>
            <a:t>2 </a:t>
          </a:r>
          <a:r>
            <a:rPr lang="es-ES" dirty="0"/>
            <a:t>se pueden obtener los rendimientos mayores</a:t>
          </a:r>
          <a:endParaRPr lang="en-US"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p:txBody>
          <a:bodyPr/>
          <a:lstStyle/>
          <a:p>
            <a:fld id="{E8872C04-2645-42FE-B00E-CE3F9591E50F}" type="datetimeFigureOut">
              <a:rPr lang="en-US" smtClean="0"/>
              <a:t>12/7/2023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581972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E8872C04-2645-42FE-B00E-CE3F9591E50F}" type="datetimeFigureOut">
              <a:rPr lang="en-US" smtClean="0"/>
              <a:t>12/7/2023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2039266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E8872C04-2645-42FE-B00E-CE3F9591E50F}" type="datetimeFigureOut">
              <a:rPr lang="en-US" smtClean="0"/>
              <a:t>12/7/2023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2176485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fecha 4"/>
          <p:cNvSpPr>
            <a:spLocks noGrp="1"/>
          </p:cNvSpPr>
          <p:nvPr>
            <p:ph type="dt" sz="half" idx="10"/>
          </p:nvPr>
        </p:nvSpPr>
        <p:spPr/>
        <p:txBody>
          <a:bodyPr/>
          <a:lstStyle/>
          <a:p>
            <a:fld id="{E8872C04-2645-42FE-B00E-CE3F9591E50F}" type="datetimeFigureOut">
              <a:rPr lang="en-US" smtClean="0"/>
              <a:t>12/7/2023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379838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Marcador de fecha 6"/>
          <p:cNvSpPr>
            <a:spLocks noGrp="1"/>
          </p:cNvSpPr>
          <p:nvPr>
            <p:ph type="dt" sz="half" idx="10"/>
          </p:nvPr>
        </p:nvSpPr>
        <p:spPr/>
        <p:txBody>
          <a:bodyPr/>
          <a:lstStyle/>
          <a:p>
            <a:fld id="{E8872C04-2645-42FE-B00E-CE3F9591E50F}" type="datetimeFigureOut">
              <a:rPr lang="en-US" smtClean="0"/>
              <a:t>12/7/2023</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1447893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fecha 2"/>
          <p:cNvSpPr>
            <a:spLocks noGrp="1"/>
          </p:cNvSpPr>
          <p:nvPr>
            <p:ph type="dt" sz="half" idx="10"/>
          </p:nvPr>
        </p:nvSpPr>
        <p:spPr/>
        <p:txBody>
          <a:bodyPr/>
          <a:lstStyle/>
          <a:p>
            <a:fld id="{E8872C04-2645-42FE-B00E-CE3F9591E50F}" type="datetimeFigureOut">
              <a:rPr lang="en-US" smtClean="0"/>
              <a:t>12/7/2023</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3383718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8872C04-2645-42FE-B00E-CE3F9591E50F}" type="datetimeFigureOut">
              <a:rPr lang="en-US" smtClean="0"/>
              <a:t>12/7/2023</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1484673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8872C04-2645-42FE-B00E-CE3F9591E50F}" type="datetimeFigureOut">
              <a:rPr lang="en-US" smtClean="0"/>
              <a:t>12/7/2023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1085967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8872C04-2645-42FE-B00E-CE3F9591E50F}" type="datetimeFigureOut">
              <a:rPr lang="en-US" smtClean="0"/>
              <a:t>12/7/2023</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324814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E8872C04-2645-42FE-B00E-CE3F9591E50F}" type="datetimeFigureOut">
              <a:rPr lang="en-US" smtClean="0"/>
              <a:t>12/7/2023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4243878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10"/>
          </p:nvPr>
        </p:nvSpPr>
        <p:spPr/>
        <p:txBody>
          <a:bodyPr/>
          <a:lstStyle/>
          <a:p>
            <a:fld id="{E8872C04-2645-42FE-B00E-CE3F9591E50F}" type="datetimeFigureOut">
              <a:rPr lang="en-US" smtClean="0"/>
              <a:t>12/7/2023</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450139FC-600E-4771-B6E2-05AE2A9A83E9}" type="slidenum">
              <a:rPr lang="en-US" smtClean="0"/>
              <a:t>‹Nº›</a:t>
            </a:fld>
            <a:endParaRPr lang="en-US"/>
          </a:p>
        </p:txBody>
      </p:sp>
    </p:spTree>
    <p:extLst>
      <p:ext uri="{BB962C8B-B14F-4D97-AF65-F5344CB8AC3E}">
        <p14:creationId xmlns:p14="http://schemas.microsoft.com/office/powerpoint/2010/main" val="3209856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872C04-2645-42FE-B00E-CE3F9591E50F}" type="datetimeFigureOut">
              <a:rPr lang="en-US" smtClean="0"/>
              <a:t>12/7/2023</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139FC-600E-4771-B6E2-05AE2A9A83E9}" type="slidenum">
              <a:rPr lang="en-US" smtClean="0"/>
              <a:t>‹Nº›</a:t>
            </a:fld>
            <a:endParaRPr lang="en-US"/>
          </a:p>
        </p:txBody>
      </p:sp>
    </p:spTree>
    <p:extLst>
      <p:ext uri="{BB962C8B-B14F-4D97-AF65-F5344CB8AC3E}">
        <p14:creationId xmlns:p14="http://schemas.microsoft.com/office/powerpoint/2010/main" val="15817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70781" y="2347314"/>
            <a:ext cx="10998679" cy="2121169"/>
          </a:xfrm>
        </p:spPr>
        <p:txBody>
          <a:bodyPr>
            <a:noAutofit/>
          </a:bodyPr>
          <a:lstStyle/>
          <a:p>
            <a:r>
              <a:rPr lang="es-ES" sz="4400" b="1" dirty="0" smtClean="0"/>
              <a:t>Implementación de modelos tecnológicos sostenibles en sistemas agrícolas para la adaptación al cambio climático</a:t>
            </a:r>
            <a:endParaRPr lang="en-US" sz="4400" b="1" dirty="0"/>
          </a:p>
        </p:txBody>
      </p:sp>
      <p:sp>
        <p:nvSpPr>
          <p:cNvPr id="3" name="Subtítulo 2"/>
          <p:cNvSpPr>
            <a:spLocks noGrp="1"/>
          </p:cNvSpPr>
          <p:nvPr>
            <p:ph type="subTitle" idx="1"/>
          </p:nvPr>
        </p:nvSpPr>
        <p:spPr>
          <a:xfrm>
            <a:off x="2294625" y="5089585"/>
            <a:ext cx="6426681" cy="772064"/>
          </a:xfrm>
        </p:spPr>
        <p:txBody>
          <a:bodyPr/>
          <a:lstStyle/>
          <a:p>
            <a:pPr algn="l"/>
            <a:r>
              <a:rPr lang="es-ES" dirty="0" smtClean="0"/>
              <a:t>Dr. C. René Florido </a:t>
            </a:r>
            <a:r>
              <a:rPr lang="es-ES" dirty="0" err="1" smtClean="0"/>
              <a:t>Bacallao</a:t>
            </a:r>
            <a:endParaRPr lang="en-US"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6162" y="384228"/>
            <a:ext cx="2148200" cy="1341984"/>
          </a:xfrm>
          <a:prstGeom prst="rect">
            <a:avLst/>
          </a:prstGeom>
        </p:spPr>
      </p:pic>
    </p:spTree>
    <p:extLst>
      <p:ext uri="{BB962C8B-B14F-4D97-AF65-F5344CB8AC3E}">
        <p14:creationId xmlns:p14="http://schemas.microsoft.com/office/powerpoint/2010/main" val="946830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482692"/>
            <a:ext cx="10515600" cy="1325563"/>
          </a:xfrm>
        </p:spPr>
        <p:txBody>
          <a:bodyPr>
            <a:normAutofit/>
          </a:bodyPr>
          <a:lstStyle/>
          <a:p>
            <a:r>
              <a:rPr lang="es-MX" sz="3600" dirty="0" smtClean="0"/>
              <a:t>Modelos </a:t>
            </a:r>
            <a:r>
              <a:rPr lang="es-MX" sz="3600" dirty="0"/>
              <a:t>de </a:t>
            </a:r>
            <a:r>
              <a:rPr lang="es-MX" sz="3600" dirty="0" smtClean="0"/>
              <a:t>simulación de Cultivos</a:t>
            </a:r>
            <a:endParaRPr lang="es-ES" sz="3600" dirty="0"/>
          </a:p>
        </p:txBody>
      </p:sp>
      <p:sp>
        <p:nvSpPr>
          <p:cNvPr id="3" name="Marcador de contenido 2"/>
          <p:cNvSpPr>
            <a:spLocks noGrp="1"/>
          </p:cNvSpPr>
          <p:nvPr>
            <p:ph idx="1"/>
          </p:nvPr>
        </p:nvSpPr>
        <p:spPr/>
        <p:txBody>
          <a:bodyPr/>
          <a:lstStyle/>
          <a:p>
            <a:pPr marL="0" indent="0" algn="just">
              <a:lnSpc>
                <a:spcPct val="150000"/>
              </a:lnSpc>
              <a:buNone/>
            </a:pPr>
            <a:r>
              <a:rPr lang="es-MX" dirty="0"/>
              <a:t>Los modelos de simulación de crecimiento de cultivos y el análisis del sistema suelo-planta-atmósfera son herramientas importantes para la investigación agrícola </a:t>
            </a:r>
            <a:r>
              <a:rPr lang="es-MX" dirty="0" smtClean="0"/>
              <a:t>moderna. </a:t>
            </a:r>
            <a:r>
              <a:rPr lang="es-MX" dirty="0"/>
              <a:t>Un </a:t>
            </a:r>
            <a:r>
              <a:rPr lang="es-MX" dirty="0">
                <a:latin typeface="Arial" panose="020B0604020202020204" pitchFamily="34" charset="0"/>
                <a:cs typeface="Arial" panose="020B0604020202020204" pitchFamily="34" charset="0"/>
              </a:rPr>
              <a:t>modelo</a:t>
            </a:r>
            <a:r>
              <a:rPr lang="es-MX" dirty="0"/>
              <a:t> de cultivos representa de manera sencilla y sintética los procesos fisiológicos y ecológicos más importantes que gobiernan el crecimiento utilizando ecuaciones matemáticas </a:t>
            </a:r>
            <a:endParaRPr lang="es-ES"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spTree>
    <p:extLst>
      <p:ext uri="{BB962C8B-B14F-4D97-AF65-F5344CB8AC3E}">
        <p14:creationId xmlns:p14="http://schemas.microsoft.com/office/powerpoint/2010/main" val="708406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30827" y="348499"/>
            <a:ext cx="10666615" cy="1325563"/>
          </a:xfrm>
        </p:spPr>
        <p:txBody>
          <a:bodyPr>
            <a:normAutofit/>
          </a:bodyPr>
          <a:lstStyle/>
          <a:p>
            <a:r>
              <a:rPr lang="es-ES" sz="3600" b="1" dirty="0" smtClean="0"/>
              <a:t>Los modelo de simulación de cultivos permiten:</a:t>
            </a:r>
            <a:endParaRPr lang="es-MX" sz="2800" dirty="0">
              <a:solidFill>
                <a:srgbClr val="7AC142"/>
              </a:solidFill>
            </a:endParaRPr>
          </a:p>
        </p:txBody>
      </p:sp>
      <p:sp>
        <p:nvSpPr>
          <p:cNvPr id="3" name="Marcador de contenido 2"/>
          <p:cNvSpPr>
            <a:spLocks noGrp="1"/>
          </p:cNvSpPr>
          <p:nvPr>
            <p:ph idx="1"/>
          </p:nvPr>
        </p:nvSpPr>
        <p:spPr>
          <a:xfrm>
            <a:off x="623455" y="1825625"/>
            <a:ext cx="10881360" cy="2397240"/>
          </a:xfrm>
        </p:spPr>
        <p:txBody>
          <a:bodyPr>
            <a:noAutofit/>
          </a:bodyPr>
          <a:lstStyle/>
          <a:p>
            <a:pPr algn="just">
              <a:lnSpc>
                <a:spcPct val="120000"/>
              </a:lnSpc>
              <a:spcBef>
                <a:spcPct val="0"/>
              </a:spcBef>
            </a:pPr>
            <a:r>
              <a:rPr lang="es-ES" altLang="es-ES" sz="3200" dirty="0">
                <a:solidFill>
                  <a:schemeClr val="tx2">
                    <a:lumMod val="50000"/>
                  </a:schemeClr>
                </a:solidFill>
                <a:latin typeface="+mj-lt"/>
                <a:ea typeface="+mj-ea"/>
                <a:cs typeface="+mj-cs"/>
              </a:rPr>
              <a:t>Lograr un uso racional de los recursos naturales</a:t>
            </a:r>
          </a:p>
          <a:p>
            <a:pPr algn="just">
              <a:lnSpc>
                <a:spcPct val="120000"/>
              </a:lnSpc>
              <a:spcBef>
                <a:spcPct val="0"/>
              </a:spcBef>
            </a:pPr>
            <a:r>
              <a:rPr lang="es-ES" altLang="es-ES" sz="3200" dirty="0">
                <a:solidFill>
                  <a:schemeClr val="tx2">
                    <a:lumMod val="50000"/>
                  </a:schemeClr>
                </a:solidFill>
                <a:latin typeface="+mj-lt"/>
                <a:ea typeface="+mj-ea"/>
                <a:cs typeface="+mj-cs"/>
              </a:rPr>
              <a:t>Evitar el deterioro del medio ambiente</a:t>
            </a:r>
          </a:p>
          <a:p>
            <a:pPr algn="just">
              <a:lnSpc>
                <a:spcPct val="120000"/>
              </a:lnSpc>
              <a:spcBef>
                <a:spcPct val="0"/>
              </a:spcBef>
            </a:pPr>
            <a:r>
              <a:rPr lang="es-ES" altLang="es-ES" sz="3200" dirty="0">
                <a:solidFill>
                  <a:schemeClr val="tx2">
                    <a:lumMod val="50000"/>
                  </a:schemeClr>
                </a:solidFill>
                <a:latin typeface="+mj-lt"/>
                <a:ea typeface="+mj-ea"/>
                <a:cs typeface="+mj-cs"/>
              </a:rPr>
              <a:t>Enfrentar los efectos adversos de los cambios </a:t>
            </a:r>
            <a:r>
              <a:rPr lang="es-ES" altLang="es-ES" sz="3200" dirty="0" smtClean="0">
                <a:solidFill>
                  <a:schemeClr val="tx2">
                    <a:lumMod val="50000"/>
                  </a:schemeClr>
                </a:solidFill>
                <a:latin typeface="+mj-lt"/>
                <a:ea typeface="+mj-ea"/>
                <a:cs typeface="+mj-cs"/>
              </a:rPr>
              <a:t>climáticos</a:t>
            </a:r>
            <a:r>
              <a:rPr lang="es-ES" altLang="es-ES" sz="3200" dirty="0">
                <a:solidFill>
                  <a:schemeClr val="tx2">
                    <a:lumMod val="50000"/>
                  </a:schemeClr>
                </a:solidFill>
                <a:latin typeface="+mj-lt"/>
                <a:ea typeface="+mj-ea"/>
                <a:cs typeface="+mj-cs"/>
              </a:rPr>
              <a:t>.</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spTree>
    <p:extLst>
      <p:ext uri="{BB962C8B-B14F-4D97-AF65-F5344CB8AC3E}">
        <p14:creationId xmlns:p14="http://schemas.microsoft.com/office/powerpoint/2010/main" val="3102299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2281" y="118540"/>
            <a:ext cx="10666615" cy="898410"/>
          </a:xfrm>
        </p:spPr>
        <p:txBody>
          <a:bodyPr>
            <a:normAutofit/>
          </a:bodyPr>
          <a:lstStyle/>
          <a:p>
            <a:pPr algn="ctr"/>
            <a:r>
              <a:rPr lang="es-ES" sz="3600" b="1" dirty="0" smtClean="0"/>
              <a:t>Tipos de modelo</a:t>
            </a:r>
            <a:endParaRPr lang="es-MX" sz="2800" dirty="0">
              <a:solidFill>
                <a:srgbClr val="7AC142"/>
              </a:solidFill>
            </a:endParaRPr>
          </a:p>
        </p:txBody>
      </p:sp>
      <p:grpSp>
        <p:nvGrpSpPr>
          <p:cNvPr id="4" name="Grupo 3"/>
          <p:cNvGrpSpPr/>
          <p:nvPr/>
        </p:nvGrpSpPr>
        <p:grpSpPr>
          <a:xfrm>
            <a:off x="1889514" y="1130060"/>
            <a:ext cx="8332148" cy="5328543"/>
            <a:chOff x="2050992" y="1130060"/>
            <a:chExt cx="8332148" cy="5544204"/>
          </a:xfrm>
        </p:grpSpPr>
        <p:sp>
          <p:nvSpPr>
            <p:cNvPr id="3" name="Llamada de flecha hacia abajo 2"/>
            <p:cNvSpPr/>
            <p:nvPr/>
          </p:nvSpPr>
          <p:spPr>
            <a:xfrm>
              <a:off x="2050992" y="1130060"/>
              <a:ext cx="8332148" cy="2450627"/>
            </a:xfrm>
            <a:prstGeom prst="downArrow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2">
                      <a:lumMod val="50000"/>
                    </a:schemeClr>
                  </a:solidFill>
                  <a:latin typeface="Arial" panose="020B0604020202020204" pitchFamily="34" charset="0"/>
                  <a:cs typeface="Arial" panose="020B0604020202020204" pitchFamily="34" charset="0"/>
                </a:rPr>
                <a:t>Características específicas del cultivo</a:t>
              </a:r>
            </a:p>
            <a:p>
              <a:pPr algn="ctr"/>
              <a:r>
                <a:rPr lang="es-ES" dirty="0" smtClean="0">
                  <a:solidFill>
                    <a:schemeClr val="tx2">
                      <a:lumMod val="50000"/>
                    </a:schemeClr>
                  </a:solidFill>
                  <a:latin typeface="Arial" panose="020B0604020202020204" pitchFamily="34" charset="0"/>
                  <a:cs typeface="Arial" panose="020B0604020202020204" pitchFamily="34" charset="0"/>
                </a:rPr>
                <a:t>Datos acerca del manejo del cultivo</a:t>
              </a:r>
            </a:p>
            <a:p>
              <a:pPr algn="ctr"/>
              <a:r>
                <a:rPr lang="es-ES" dirty="0" smtClean="0">
                  <a:solidFill>
                    <a:schemeClr val="tx2">
                      <a:lumMod val="50000"/>
                    </a:schemeClr>
                  </a:solidFill>
                  <a:latin typeface="Arial" panose="020B0604020202020204" pitchFamily="34" charset="0"/>
                  <a:cs typeface="Arial" panose="020B0604020202020204" pitchFamily="34" charset="0"/>
                </a:rPr>
                <a:t>Características del suelo</a:t>
              </a:r>
            </a:p>
            <a:p>
              <a:pPr algn="ctr"/>
              <a:r>
                <a:rPr lang="es-ES" dirty="0" smtClean="0">
                  <a:solidFill>
                    <a:schemeClr val="tx2">
                      <a:lumMod val="50000"/>
                    </a:schemeClr>
                  </a:solidFill>
                  <a:latin typeface="Arial" panose="020B0604020202020204" pitchFamily="34" charset="0"/>
                  <a:cs typeface="Arial" panose="020B0604020202020204" pitchFamily="34" charset="0"/>
                </a:rPr>
                <a:t>Datos meteorológicos diarios</a:t>
              </a:r>
              <a:endParaRPr lang="en-US" dirty="0">
                <a:solidFill>
                  <a:schemeClr val="tx2">
                    <a:lumMod val="50000"/>
                  </a:schemeClr>
                </a:solidFill>
                <a:latin typeface="Arial" panose="020B0604020202020204" pitchFamily="34" charset="0"/>
                <a:cs typeface="Arial" panose="020B0604020202020204" pitchFamily="34" charset="0"/>
              </a:endParaRPr>
            </a:p>
          </p:txBody>
        </p:sp>
        <p:sp>
          <p:nvSpPr>
            <p:cNvPr id="7" name="Llamada de flecha hacia abajo 6"/>
            <p:cNvSpPr/>
            <p:nvPr/>
          </p:nvSpPr>
          <p:spPr>
            <a:xfrm>
              <a:off x="2050992" y="3701105"/>
              <a:ext cx="8332147" cy="811850"/>
            </a:xfrm>
            <a:prstGeom prst="downArrow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solidFill>
                    <a:srgbClr val="FF0000"/>
                  </a:solidFill>
                  <a:latin typeface="Arial" panose="020B0604020202020204" pitchFamily="34" charset="0"/>
                  <a:cs typeface="Arial" panose="020B0604020202020204" pitchFamily="34" charset="0"/>
                </a:rPr>
                <a:t>Modelo de Cultivo</a:t>
              </a:r>
            </a:p>
          </p:txBody>
        </p:sp>
        <p:sp>
          <p:nvSpPr>
            <p:cNvPr id="8" name="Tarjeta 7"/>
            <p:cNvSpPr/>
            <p:nvPr/>
          </p:nvSpPr>
          <p:spPr>
            <a:xfrm>
              <a:off x="2050992" y="4787275"/>
              <a:ext cx="8332147" cy="1886989"/>
            </a:xfrm>
            <a:prstGeom prst="flowChartPunchedCar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2">
                      <a:lumMod val="50000"/>
                    </a:schemeClr>
                  </a:solidFill>
                  <a:latin typeface="Arial" panose="020B0604020202020204" pitchFamily="34" charset="0"/>
                  <a:cs typeface="Arial" panose="020B0604020202020204" pitchFamily="34" charset="0"/>
                </a:rPr>
                <a:t>Predicción del crecimiento, rendimiento y eventos</a:t>
              </a:r>
            </a:p>
            <a:p>
              <a:pPr algn="ctr"/>
              <a:r>
                <a:rPr lang="es-ES" dirty="0" smtClean="0">
                  <a:solidFill>
                    <a:schemeClr val="tx2">
                      <a:lumMod val="50000"/>
                    </a:schemeClr>
                  </a:solidFill>
                  <a:latin typeface="Arial" panose="020B0604020202020204" pitchFamily="34" charset="0"/>
                  <a:cs typeface="Arial" panose="020B0604020202020204" pitchFamily="34" charset="0"/>
                </a:rPr>
                <a:t>Estrategias de productivas con propuestas económicas</a:t>
              </a:r>
            </a:p>
            <a:p>
              <a:pPr algn="ctr"/>
              <a:r>
                <a:rPr lang="es-ES" dirty="0" smtClean="0">
                  <a:solidFill>
                    <a:schemeClr val="tx2">
                      <a:lumMod val="50000"/>
                    </a:schemeClr>
                  </a:solidFill>
                  <a:latin typeface="Arial" panose="020B0604020202020204" pitchFamily="34" charset="0"/>
                  <a:cs typeface="Arial" panose="020B0604020202020204" pitchFamily="34" charset="0"/>
                </a:rPr>
                <a:t>Simular experimentos del tipo “que ocurriría si…”</a:t>
              </a:r>
              <a:endParaRPr lang="en-US" dirty="0">
                <a:solidFill>
                  <a:schemeClr val="tx2">
                    <a:lumMod val="50000"/>
                  </a:schemeClr>
                </a:solidFill>
                <a:latin typeface="Arial" panose="020B0604020202020204" pitchFamily="34" charset="0"/>
                <a:cs typeface="Arial" panose="020B0604020202020204" pitchFamily="34" charset="0"/>
              </a:endParaRPr>
            </a:p>
          </p:txBody>
        </p:sp>
      </p:gr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spTree>
    <p:extLst>
      <p:ext uri="{BB962C8B-B14F-4D97-AF65-F5344CB8AC3E}">
        <p14:creationId xmlns:p14="http://schemas.microsoft.com/office/powerpoint/2010/main" val="2575304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o 7"/>
          <p:cNvGrpSpPr/>
          <p:nvPr/>
        </p:nvGrpSpPr>
        <p:grpSpPr>
          <a:xfrm>
            <a:off x="2010295" y="270164"/>
            <a:ext cx="8761413" cy="6376988"/>
            <a:chOff x="1752601" y="228600"/>
            <a:chExt cx="8761413" cy="6376988"/>
          </a:xfrm>
        </p:grpSpPr>
        <p:sp>
          <p:nvSpPr>
            <p:cNvPr id="9" name="AutoShape 1"/>
            <p:cNvSpPr>
              <a:spLocks noChangeArrowheads="1"/>
            </p:cNvSpPr>
            <p:nvPr/>
          </p:nvSpPr>
          <p:spPr bwMode="auto">
            <a:xfrm>
              <a:off x="4495800" y="228600"/>
              <a:ext cx="3048000" cy="533400"/>
            </a:xfrm>
            <a:prstGeom prst="roundRect">
              <a:avLst>
                <a:gd name="adj" fmla="val 16667"/>
              </a:avLst>
            </a:prstGeom>
            <a:solidFill>
              <a:srgbClr val="7AC142"/>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algn="ctr" eaLnBrk="1" hangingPunct="1">
                <a:buClrTx/>
                <a:buFontTx/>
                <a:buNone/>
              </a:pPr>
              <a:endParaRPr lang="es-ES" altLang="es-ES" sz="2800" b="1" dirty="0">
                <a:solidFill>
                  <a:srgbClr val="000000"/>
                </a:solidFill>
                <a:latin typeface="Monotype Corsiva" panose="03010101010201010101" pitchFamily="66" charset="0"/>
              </a:endParaRPr>
            </a:p>
            <a:p>
              <a:pPr algn="ctr" eaLnBrk="1" hangingPunct="1">
                <a:buClrTx/>
                <a:buFontTx/>
                <a:buNone/>
              </a:pPr>
              <a:r>
                <a:rPr lang="es-ES" altLang="es-ES" sz="2800" b="1" dirty="0">
                  <a:solidFill>
                    <a:srgbClr val="000000"/>
                  </a:solidFill>
                  <a:latin typeface="Monotype Corsiva" panose="03010101010201010101" pitchFamily="66" charset="0"/>
                </a:rPr>
                <a:t>DSSAT (</a:t>
              </a:r>
              <a:r>
                <a:rPr lang="es-MX" altLang="es-ES" sz="2800" b="1" dirty="0">
                  <a:solidFill>
                    <a:srgbClr val="000000"/>
                  </a:solidFill>
                  <a:latin typeface="Monotype Corsiva" panose="03010101010201010101" pitchFamily="66" charset="0"/>
                </a:rPr>
                <a:t>V</a:t>
              </a:r>
              <a:r>
                <a:rPr lang="es-ES" altLang="es-ES" sz="2800" b="1" dirty="0" err="1">
                  <a:solidFill>
                    <a:srgbClr val="000000"/>
                  </a:solidFill>
                  <a:latin typeface="Monotype Corsiva" panose="03010101010201010101" pitchFamily="66" charset="0"/>
                </a:rPr>
                <a:t>ersión</a:t>
              </a:r>
              <a:r>
                <a:rPr lang="es-ES" altLang="es-ES" sz="2800" b="1" dirty="0">
                  <a:solidFill>
                    <a:srgbClr val="000000"/>
                  </a:solidFill>
                  <a:latin typeface="Monotype Corsiva" panose="03010101010201010101" pitchFamily="66" charset="0"/>
                </a:rPr>
                <a:t> </a:t>
              </a:r>
              <a:r>
                <a:rPr lang="es-ES" altLang="es-ES" sz="2800" b="1" dirty="0" smtClean="0">
                  <a:solidFill>
                    <a:srgbClr val="000000"/>
                  </a:solidFill>
                  <a:latin typeface="Monotype Corsiva" panose="03010101010201010101" pitchFamily="66" charset="0"/>
                </a:rPr>
                <a:t>4.8)</a:t>
              </a:r>
              <a:r>
                <a:rPr lang="es-MX" altLang="es-ES" sz="2800" b="1" dirty="0" smtClean="0">
                  <a:solidFill>
                    <a:srgbClr val="000000"/>
                  </a:solidFill>
                  <a:latin typeface="Monotype Corsiva" panose="03010101010201010101" pitchFamily="66" charset="0"/>
                </a:rPr>
                <a:t> </a:t>
              </a:r>
              <a:r>
                <a:rPr lang="es-ES" altLang="es-ES" sz="2800" b="1" dirty="0" smtClean="0">
                  <a:solidFill>
                    <a:srgbClr val="000000"/>
                  </a:solidFill>
                  <a:latin typeface="Monotype Corsiva" panose="03010101010201010101" pitchFamily="66" charset="0"/>
                </a:rPr>
                <a:t> </a:t>
              </a:r>
              <a:endParaRPr lang="es-ES" altLang="es-ES" sz="2800" b="1" dirty="0">
                <a:solidFill>
                  <a:srgbClr val="000000"/>
                </a:solidFill>
                <a:latin typeface="Monotype Corsiva" panose="03010101010201010101" pitchFamily="66" charset="0"/>
              </a:endParaRPr>
            </a:p>
            <a:p>
              <a:pPr algn="ctr" eaLnBrk="1" hangingPunct="1">
                <a:buClrTx/>
                <a:buFontTx/>
                <a:buNone/>
              </a:pPr>
              <a:endParaRPr lang="es-ES" altLang="es-ES" sz="2800" b="1" dirty="0">
                <a:solidFill>
                  <a:srgbClr val="000000"/>
                </a:solidFill>
                <a:latin typeface="Monotype Corsiva" panose="03010101010201010101" pitchFamily="66" charset="0"/>
              </a:endParaRPr>
            </a:p>
          </p:txBody>
        </p:sp>
        <p:grpSp>
          <p:nvGrpSpPr>
            <p:cNvPr id="10" name="Group 2"/>
            <p:cNvGrpSpPr>
              <a:grpSpLocks/>
            </p:cNvGrpSpPr>
            <p:nvPr/>
          </p:nvGrpSpPr>
          <p:grpSpPr bwMode="auto">
            <a:xfrm>
              <a:off x="1752601" y="1111251"/>
              <a:ext cx="8761413" cy="4786313"/>
              <a:chOff x="144" y="700"/>
              <a:chExt cx="5519" cy="3015"/>
            </a:xfrm>
          </p:grpSpPr>
          <p:sp>
            <p:nvSpPr>
              <p:cNvPr id="16" name="Text Box 3"/>
              <p:cNvSpPr txBox="1">
                <a:spLocks noChangeArrowheads="1"/>
              </p:cNvSpPr>
              <p:nvPr/>
            </p:nvSpPr>
            <p:spPr bwMode="auto">
              <a:xfrm>
                <a:off x="2544" y="1200"/>
                <a:ext cx="1055"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250"/>
                  </a:spcBef>
                </a:pPr>
                <a:r>
                  <a:rPr lang="es-ES" altLang="es-ES" sz="2000" b="1">
                    <a:solidFill>
                      <a:srgbClr val="000000"/>
                    </a:solidFill>
                  </a:rPr>
                  <a:t>Tubérculos</a:t>
                </a:r>
              </a:p>
            </p:txBody>
          </p:sp>
          <p:sp>
            <p:nvSpPr>
              <p:cNvPr id="17" name="Line 4"/>
              <p:cNvSpPr>
                <a:spLocks noChangeShapeType="1"/>
              </p:cNvSpPr>
              <p:nvPr/>
            </p:nvSpPr>
            <p:spPr bwMode="auto">
              <a:xfrm flipH="1" flipV="1">
                <a:off x="2255" y="949"/>
                <a:ext cx="241" cy="193"/>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18" name="Line 5"/>
              <p:cNvSpPr>
                <a:spLocks noChangeShapeType="1"/>
              </p:cNvSpPr>
              <p:nvPr/>
            </p:nvSpPr>
            <p:spPr bwMode="auto">
              <a:xfrm flipV="1">
                <a:off x="3718" y="1007"/>
                <a:ext cx="217" cy="217"/>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19" name="Text Box 6"/>
              <p:cNvSpPr txBox="1">
                <a:spLocks noChangeArrowheads="1"/>
              </p:cNvSpPr>
              <p:nvPr/>
            </p:nvSpPr>
            <p:spPr bwMode="auto">
              <a:xfrm>
                <a:off x="1919" y="700"/>
                <a:ext cx="575"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250"/>
                  </a:spcBef>
                </a:pPr>
                <a:r>
                  <a:rPr lang="es-ES" altLang="es-ES" sz="2000" b="1" dirty="0">
                    <a:solidFill>
                      <a:srgbClr val="7AC142"/>
                    </a:solidFill>
                  </a:rPr>
                  <a:t>papa</a:t>
                </a:r>
              </a:p>
            </p:txBody>
          </p:sp>
          <p:sp>
            <p:nvSpPr>
              <p:cNvPr id="20" name="Text Box 7"/>
              <p:cNvSpPr txBox="1">
                <a:spLocks noChangeArrowheads="1"/>
              </p:cNvSpPr>
              <p:nvPr/>
            </p:nvSpPr>
            <p:spPr bwMode="auto">
              <a:xfrm>
                <a:off x="3718" y="720"/>
                <a:ext cx="671"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250"/>
                  </a:spcBef>
                </a:pPr>
                <a:r>
                  <a:rPr lang="es-ES" altLang="es-ES" sz="2000" b="1" dirty="0">
                    <a:solidFill>
                      <a:srgbClr val="7AC142"/>
                    </a:solidFill>
                  </a:rPr>
                  <a:t>yuca</a:t>
                </a:r>
              </a:p>
            </p:txBody>
          </p:sp>
          <p:sp>
            <p:nvSpPr>
              <p:cNvPr id="21" name="Text Box 8"/>
              <p:cNvSpPr txBox="1">
                <a:spLocks noChangeArrowheads="1"/>
              </p:cNvSpPr>
              <p:nvPr/>
            </p:nvSpPr>
            <p:spPr bwMode="auto">
              <a:xfrm>
                <a:off x="4128" y="1824"/>
                <a:ext cx="815"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250"/>
                  </a:spcBef>
                </a:pPr>
                <a:r>
                  <a:rPr lang="es-ES" altLang="es-ES" sz="2000" b="1">
                    <a:solidFill>
                      <a:srgbClr val="000000"/>
                    </a:solidFill>
                  </a:rPr>
                  <a:t>Cereales</a:t>
                </a:r>
              </a:p>
            </p:txBody>
          </p:sp>
          <p:sp>
            <p:nvSpPr>
              <p:cNvPr id="22" name="AutoShape 9"/>
              <p:cNvSpPr>
                <a:spLocks noChangeArrowheads="1"/>
              </p:cNvSpPr>
              <p:nvPr/>
            </p:nvSpPr>
            <p:spPr bwMode="auto">
              <a:xfrm>
                <a:off x="1872" y="1440"/>
                <a:ext cx="2255" cy="105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165 w 21600"/>
                  <a:gd name="T13" fmla="*/ 8640 h 21600"/>
                  <a:gd name="T14" fmla="*/ 19435 w 21600"/>
                  <a:gd name="T15" fmla="*/ 12960 h 21600"/>
                </a:gdLst>
                <a:ahLst/>
                <a:cxnLst>
                  <a:cxn ang="T8">
                    <a:pos x="T0" y="T1"/>
                  </a:cxn>
                  <a:cxn ang="T9">
                    <a:pos x="T2" y="T3"/>
                  </a:cxn>
                  <a:cxn ang="T10">
                    <a:pos x="T4" y="T5"/>
                  </a:cxn>
                  <a:cxn ang="T11">
                    <a:pos x="T6" y="T7"/>
                  </a:cxn>
                </a:cxnLst>
                <a:rect l="T12" t="T13" r="T14" b="T15"/>
                <a:pathLst>
                  <a:path w="21600" h="21600">
                    <a:moveTo>
                      <a:pt x="10800" y="0"/>
                    </a:moveTo>
                    <a:lnTo>
                      <a:pt x="6480" y="4320"/>
                    </a:lnTo>
                    <a:lnTo>
                      <a:pt x="8640" y="4320"/>
                    </a:lnTo>
                    <a:lnTo>
                      <a:pt x="8640" y="8640"/>
                    </a:lnTo>
                    <a:lnTo>
                      <a:pt x="4320" y="8640"/>
                    </a:lnTo>
                    <a:lnTo>
                      <a:pt x="4320" y="6480"/>
                    </a:lnTo>
                    <a:lnTo>
                      <a:pt x="0" y="10800"/>
                    </a:lnTo>
                    <a:lnTo>
                      <a:pt x="4320" y="15120"/>
                    </a:lnTo>
                    <a:lnTo>
                      <a:pt x="4320" y="12960"/>
                    </a:lnTo>
                    <a:lnTo>
                      <a:pt x="8640" y="12960"/>
                    </a:lnTo>
                    <a:lnTo>
                      <a:pt x="8640" y="17280"/>
                    </a:lnTo>
                    <a:lnTo>
                      <a:pt x="6480" y="17280"/>
                    </a:lnTo>
                    <a:lnTo>
                      <a:pt x="10800" y="21600"/>
                    </a:lnTo>
                    <a:lnTo>
                      <a:pt x="15120" y="17280"/>
                    </a:lnTo>
                    <a:lnTo>
                      <a:pt x="12960" y="17280"/>
                    </a:lnTo>
                    <a:lnTo>
                      <a:pt x="12960" y="12960"/>
                    </a:lnTo>
                    <a:lnTo>
                      <a:pt x="17280" y="12960"/>
                    </a:lnTo>
                    <a:lnTo>
                      <a:pt x="17280" y="15120"/>
                    </a:lnTo>
                    <a:lnTo>
                      <a:pt x="21600" y="10800"/>
                    </a:lnTo>
                    <a:lnTo>
                      <a:pt x="17280" y="6480"/>
                    </a:lnTo>
                    <a:lnTo>
                      <a:pt x="17280" y="8640"/>
                    </a:lnTo>
                    <a:lnTo>
                      <a:pt x="12960" y="8640"/>
                    </a:lnTo>
                    <a:lnTo>
                      <a:pt x="12960" y="4320"/>
                    </a:lnTo>
                    <a:lnTo>
                      <a:pt x="15120" y="4320"/>
                    </a:lnTo>
                    <a:lnTo>
                      <a:pt x="10800" y="0"/>
                    </a:lnTo>
                    <a:close/>
                  </a:path>
                </a:pathLst>
              </a:custGeom>
              <a:solidFill>
                <a:srgbClr val="7AC142"/>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algn="ctr" eaLnBrk="1" hangingPunct="1">
                  <a:buClrTx/>
                  <a:buFontTx/>
                  <a:buNone/>
                </a:pPr>
                <a:r>
                  <a:rPr lang="es-ES" altLang="es-ES" sz="2800" b="1">
                    <a:solidFill>
                      <a:srgbClr val="000000"/>
                    </a:solidFill>
                    <a:latin typeface="Monotype Corsiva" panose="03010101010201010101" pitchFamily="66" charset="0"/>
                  </a:rPr>
                  <a:t>Modelos de cultivos</a:t>
                </a:r>
              </a:p>
            </p:txBody>
          </p:sp>
          <p:sp>
            <p:nvSpPr>
              <p:cNvPr id="23" name="AutoShape 10"/>
              <p:cNvSpPr>
                <a:spLocks/>
              </p:cNvSpPr>
              <p:nvPr/>
            </p:nvSpPr>
            <p:spPr bwMode="auto">
              <a:xfrm>
                <a:off x="4944" y="1536"/>
                <a:ext cx="47" cy="863"/>
              </a:xfrm>
              <a:prstGeom prst="leftBrace">
                <a:avLst>
                  <a:gd name="adj1" fmla="val 153014"/>
                  <a:gd name="adj2" fmla="val 50000"/>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
            <p:nvSpPr>
              <p:cNvPr id="24" name="Text Box 11"/>
              <p:cNvSpPr txBox="1">
                <a:spLocks noChangeArrowheads="1"/>
              </p:cNvSpPr>
              <p:nvPr/>
            </p:nvSpPr>
            <p:spPr bwMode="auto">
              <a:xfrm>
                <a:off x="5088" y="1488"/>
                <a:ext cx="575" cy="9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000"/>
                  </a:spcBef>
                  <a:buSzPct val="80000"/>
                </a:pPr>
                <a:r>
                  <a:rPr lang="es-ES" altLang="es-ES" sz="1600" b="1" dirty="0">
                    <a:solidFill>
                      <a:srgbClr val="7AC142"/>
                    </a:solidFill>
                  </a:rPr>
                  <a:t>maíz trigo  arroz cebada </a:t>
                </a:r>
                <a:r>
                  <a:rPr lang="es-ES" altLang="es-ES" sz="1600" b="1" dirty="0" err="1">
                    <a:solidFill>
                      <a:srgbClr val="7AC142"/>
                    </a:solidFill>
                  </a:rPr>
                  <a:t>sorgomill</a:t>
                </a:r>
                <a:r>
                  <a:rPr lang="es-MX" altLang="es-ES" sz="1600" b="1" dirty="0">
                    <a:solidFill>
                      <a:srgbClr val="7AC142"/>
                    </a:solidFill>
                  </a:rPr>
                  <a:t>o</a:t>
                </a:r>
              </a:p>
            </p:txBody>
          </p:sp>
          <p:sp>
            <p:nvSpPr>
              <p:cNvPr id="25" name="Text Box 12"/>
              <p:cNvSpPr txBox="1">
                <a:spLocks noChangeArrowheads="1"/>
              </p:cNvSpPr>
              <p:nvPr/>
            </p:nvSpPr>
            <p:spPr bwMode="auto">
              <a:xfrm>
                <a:off x="768" y="1824"/>
                <a:ext cx="1151"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250"/>
                  </a:spcBef>
                </a:pPr>
                <a:r>
                  <a:rPr lang="es-ES" altLang="es-ES" sz="2000" b="1" dirty="0">
                    <a:solidFill>
                      <a:srgbClr val="000000"/>
                    </a:solidFill>
                  </a:rPr>
                  <a:t>Leguminosas</a:t>
                </a:r>
              </a:p>
            </p:txBody>
          </p:sp>
          <p:sp>
            <p:nvSpPr>
              <p:cNvPr id="26" name="AutoShape 13"/>
              <p:cNvSpPr>
                <a:spLocks/>
              </p:cNvSpPr>
              <p:nvPr/>
            </p:nvSpPr>
            <p:spPr bwMode="auto">
              <a:xfrm>
                <a:off x="672" y="1536"/>
                <a:ext cx="47" cy="815"/>
              </a:xfrm>
              <a:prstGeom prst="rightBrace">
                <a:avLst>
                  <a:gd name="adj1" fmla="val 144504"/>
                  <a:gd name="adj2" fmla="val 50000"/>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a:p>
            </p:txBody>
          </p:sp>
          <p:sp>
            <p:nvSpPr>
              <p:cNvPr id="27" name="Text Box 14"/>
              <p:cNvSpPr txBox="1">
                <a:spLocks noChangeArrowheads="1"/>
              </p:cNvSpPr>
              <p:nvPr/>
            </p:nvSpPr>
            <p:spPr bwMode="auto">
              <a:xfrm>
                <a:off x="144" y="1602"/>
                <a:ext cx="623" cy="9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000"/>
                  </a:spcBef>
                  <a:buSzPct val="80000"/>
                </a:pPr>
                <a:r>
                  <a:rPr lang="es-ES" altLang="es-ES" b="1" dirty="0">
                    <a:solidFill>
                      <a:srgbClr val="7AC142"/>
                    </a:solidFill>
                  </a:rPr>
                  <a:t>s</a:t>
                </a:r>
                <a:r>
                  <a:rPr lang="es-ES" altLang="es-ES" sz="1600" b="1" dirty="0">
                    <a:solidFill>
                      <a:srgbClr val="7AC142"/>
                    </a:solidFill>
                  </a:rPr>
                  <a:t>oya  maní  </a:t>
                </a:r>
                <a:r>
                  <a:rPr lang="es-MX" altLang="es-ES" sz="1600" b="1" dirty="0">
                    <a:solidFill>
                      <a:srgbClr val="7AC142"/>
                    </a:solidFill>
                  </a:rPr>
                  <a:t>frijol gandul</a:t>
                </a:r>
              </a:p>
              <a:p>
                <a:pPr eaLnBrk="1" hangingPunct="1">
                  <a:spcBef>
                    <a:spcPts val="1000"/>
                  </a:spcBef>
                </a:pPr>
                <a:endParaRPr lang="es-ES" altLang="es-ES" sz="1600" b="1" dirty="0">
                  <a:solidFill>
                    <a:srgbClr val="0000FF"/>
                  </a:solidFill>
                </a:endParaRPr>
              </a:p>
            </p:txBody>
          </p:sp>
          <p:sp>
            <p:nvSpPr>
              <p:cNvPr id="28" name="Text Box 15"/>
              <p:cNvSpPr txBox="1">
                <a:spLocks noChangeArrowheads="1"/>
              </p:cNvSpPr>
              <p:nvPr/>
            </p:nvSpPr>
            <p:spPr bwMode="auto">
              <a:xfrm>
                <a:off x="2352" y="2592"/>
                <a:ext cx="1247"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250"/>
                  </a:spcBef>
                </a:pPr>
                <a:r>
                  <a:rPr lang="es-ES" altLang="es-ES" sz="2000" b="1">
                    <a:solidFill>
                      <a:srgbClr val="000000"/>
                    </a:solidFill>
                  </a:rPr>
                  <a:t>Otros cultivos</a:t>
                </a:r>
              </a:p>
            </p:txBody>
          </p:sp>
          <p:sp>
            <p:nvSpPr>
              <p:cNvPr id="29" name="Line 16"/>
              <p:cNvSpPr>
                <a:spLocks noChangeShapeType="1"/>
              </p:cNvSpPr>
              <p:nvPr/>
            </p:nvSpPr>
            <p:spPr bwMode="auto">
              <a:xfrm flipH="1">
                <a:off x="2640" y="2946"/>
                <a:ext cx="143" cy="346"/>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30" name="Line 17"/>
              <p:cNvSpPr>
                <a:spLocks noChangeShapeType="1"/>
              </p:cNvSpPr>
              <p:nvPr/>
            </p:nvSpPr>
            <p:spPr bwMode="auto">
              <a:xfrm>
                <a:off x="3189" y="2972"/>
                <a:ext cx="150" cy="342"/>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31" name="Line 18"/>
              <p:cNvSpPr>
                <a:spLocks noChangeShapeType="1"/>
              </p:cNvSpPr>
              <p:nvPr/>
            </p:nvSpPr>
            <p:spPr bwMode="auto">
              <a:xfrm>
                <a:off x="3642" y="2983"/>
                <a:ext cx="299" cy="225"/>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32" name="Text Box 19"/>
              <p:cNvSpPr txBox="1">
                <a:spLocks noChangeArrowheads="1"/>
              </p:cNvSpPr>
              <p:nvPr/>
            </p:nvSpPr>
            <p:spPr bwMode="auto">
              <a:xfrm>
                <a:off x="1440" y="3264"/>
                <a:ext cx="671" cy="3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000"/>
                  </a:spcBef>
                </a:pPr>
                <a:r>
                  <a:rPr lang="es-ES" altLang="es-ES" sz="1600" b="1" dirty="0">
                    <a:solidFill>
                      <a:srgbClr val="7AC142"/>
                    </a:solidFill>
                  </a:rPr>
                  <a:t>caña</a:t>
                </a:r>
                <a:r>
                  <a:rPr lang="es-ES" altLang="es-ES" sz="1600" b="1" dirty="0">
                    <a:solidFill>
                      <a:srgbClr val="0000FF"/>
                    </a:solidFill>
                  </a:rPr>
                  <a:t> </a:t>
                </a:r>
                <a:r>
                  <a:rPr lang="es-ES" altLang="es-ES" sz="1600" b="1" dirty="0">
                    <a:solidFill>
                      <a:srgbClr val="7AC142"/>
                    </a:solidFill>
                  </a:rPr>
                  <a:t>de azúcar</a:t>
                </a:r>
              </a:p>
            </p:txBody>
          </p:sp>
          <p:sp>
            <p:nvSpPr>
              <p:cNvPr id="33" name="Text Box 20"/>
              <p:cNvSpPr txBox="1">
                <a:spLocks noChangeArrowheads="1"/>
              </p:cNvSpPr>
              <p:nvPr/>
            </p:nvSpPr>
            <p:spPr bwMode="auto">
              <a:xfrm>
                <a:off x="2304" y="3408"/>
                <a:ext cx="719" cy="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000"/>
                  </a:spcBef>
                </a:pPr>
                <a:r>
                  <a:rPr lang="es-ES" altLang="es-ES" sz="1600" b="1" dirty="0">
                    <a:solidFill>
                      <a:srgbClr val="7AC142"/>
                    </a:solidFill>
                  </a:rPr>
                  <a:t>pastos</a:t>
                </a:r>
              </a:p>
            </p:txBody>
          </p:sp>
          <p:sp>
            <p:nvSpPr>
              <p:cNvPr id="34" name="Text Box 21"/>
              <p:cNvSpPr txBox="1">
                <a:spLocks noChangeArrowheads="1"/>
              </p:cNvSpPr>
              <p:nvPr/>
            </p:nvSpPr>
            <p:spPr bwMode="auto">
              <a:xfrm>
                <a:off x="3072" y="3408"/>
                <a:ext cx="815" cy="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000"/>
                  </a:spcBef>
                </a:pPr>
                <a:r>
                  <a:rPr lang="es-ES" altLang="es-ES" sz="1600" b="1" dirty="0">
                    <a:solidFill>
                      <a:srgbClr val="7AC142"/>
                    </a:solidFill>
                  </a:rPr>
                  <a:t>tomate</a:t>
                </a:r>
              </a:p>
            </p:txBody>
          </p:sp>
          <p:sp>
            <p:nvSpPr>
              <p:cNvPr id="35" name="Text Box 22"/>
              <p:cNvSpPr txBox="1">
                <a:spLocks noChangeArrowheads="1"/>
              </p:cNvSpPr>
              <p:nvPr/>
            </p:nvSpPr>
            <p:spPr bwMode="auto">
              <a:xfrm>
                <a:off x="3840" y="3264"/>
                <a:ext cx="623" cy="4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spcBef>
                    <a:spcPts val="1000"/>
                  </a:spcBef>
                  <a:buSzPct val="80000"/>
                </a:pPr>
                <a:r>
                  <a:rPr lang="es-ES" altLang="es-ES" sz="1600" b="1" dirty="0">
                    <a:solidFill>
                      <a:srgbClr val="7AC142"/>
                    </a:solidFill>
                  </a:rPr>
                  <a:t>girasol</a:t>
                </a:r>
              </a:p>
              <a:p>
                <a:pPr eaLnBrk="1" hangingPunct="1">
                  <a:spcBef>
                    <a:spcPts val="1000"/>
                  </a:spcBef>
                </a:pPr>
                <a:endParaRPr lang="es-ES" altLang="es-ES" sz="1600" b="1" dirty="0">
                  <a:solidFill>
                    <a:srgbClr val="0000FF"/>
                  </a:solidFill>
                </a:endParaRPr>
              </a:p>
            </p:txBody>
          </p:sp>
          <p:sp>
            <p:nvSpPr>
              <p:cNvPr id="36" name="Line 23"/>
              <p:cNvSpPr>
                <a:spLocks noChangeShapeType="1"/>
              </p:cNvSpPr>
              <p:nvPr/>
            </p:nvSpPr>
            <p:spPr bwMode="auto">
              <a:xfrm flipH="1">
                <a:off x="1823" y="2880"/>
                <a:ext cx="433" cy="335"/>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grpSp>
        <p:sp>
          <p:nvSpPr>
            <p:cNvPr id="11" name="Text Box 24"/>
            <p:cNvSpPr txBox="1">
              <a:spLocks noChangeArrowheads="1"/>
            </p:cNvSpPr>
            <p:nvPr/>
          </p:nvSpPr>
          <p:spPr bwMode="auto">
            <a:xfrm>
              <a:off x="5562600" y="1143001"/>
              <a:ext cx="1485900" cy="398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buClrTx/>
                <a:buFontTx/>
                <a:buNone/>
              </a:pPr>
              <a:r>
                <a:rPr lang="es-ES" altLang="es-ES" sz="2000" b="1" dirty="0">
                  <a:solidFill>
                    <a:srgbClr val="7AC142"/>
                  </a:solidFill>
                </a:rPr>
                <a:t>remolacha</a:t>
              </a:r>
            </a:p>
          </p:txBody>
        </p:sp>
        <p:sp>
          <p:nvSpPr>
            <p:cNvPr id="12" name="Line 25"/>
            <p:cNvSpPr>
              <a:spLocks noChangeShapeType="1"/>
            </p:cNvSpPr>
            <p:nvPr/>
          </p:nvSpPr>
          <p:spPr bwMode="auto">
            <a:xfrm flipV="1">
              <a:off x="6227764" y="1506538"/>
              <a:ext cx="1587" cy="417512"/>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13" name="Text Box 26"/>
            <p:cNvSpPr txBox="1">
              <a:spLocks noChangeArrowheads="1"/>
            </p:cNvSpPr>
            <p:nvPr/>
          </p:nvSpPr>
          <p:spPr bwMode="auto">
            <a:xfrm>
              <a:off x="2063751" y="6237288"/>
              <a:ext cx="2087563"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buClrTx/>
                <a:buFontTx/>
                <a:buNone/>
              </a:pPr>
              <a:r>
                <a:rPr lang="es-ES" altLang="es-ES" b="1">
                  <a:solidFill>
                    <a:srgbClr val="92D050"/>
                  </a:solidFill>
                </a:rPr>
                <a:t>Total: 46 cultivos</a:t>
              </a:r>
            </a:p>
          </p:txBody>
        </p:sp>
        <p:sp>
          <p:nvSpPr>
            <p:cNvPr id="14" name="Text Box 27"/>
            <p:cNvSpPr txBox="1">
              <a:spLocks noChangeArrowheads="1"/>
            </p:cNvSpPr>
            <p:nvPr/>
          </p:nvSpPr>
          <p:spPr bwMode="auto">
            <a:xfrm>
              <a:off x="8886825" y="5011739"/>
              <a:ext cx="971550" cy="340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WenQuanYi Micro Hei" charset="0"/>
                </a:defRPr>
              </a:lvl9pPr>
            </a:lstStyle>
            <a:p>
              <a:pPr eaLnBrk="1" hangingPunct="1">
                <a:buClrTx/>
                <a:buFontTx/>
                <a:buNone/>
              </a:pPr>
              <a:r>
                <a:rPr lang="es-ES" altLang="es-ES" sz="1600" b="1" dirty="0">
                  <a:solidFill>
                    <a:srgbClr val="7AC142"/>
                  </a:solidFill>
                </a:rPr>
                <a:t>cítricos</a:t>
              </a:r>
            </a:p>
          </p:txBody>
        </p:sp>
        <p:cxnSp>
          <p:nvCxnSpPr>
            <p:cNvPr id="15" name="AutoShape 28"/>
            <p:cNvCxnSpPr>
              <a:cxnSpLocks noChangeShapeType="1"/>
            </p:cNvCxnSpPr>
            <p:nvPr/>
          </p:nvCxnSpPr>
          <p:spPr bwMode="auto">
            <a:xfrm>
              <a:off x="8077201" y="4572000"/>
              <a:ext cx="631825" cy="355600"/>
            </a:xfrm>
            <a:prstGeom prst="straightConnector1">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pic>
        <p:nvPicPr>
          <p:cNvPr id="37" name="Imagen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spTree>
    <p:extLst>
      <p:ext uri="{BB962C8B-B14F-4D97-AF65-F5344CB8AC3E}">
        <p14:creationId xmlns:p14="http://schemas.microsoft.com/office/powerpoint/2010/main" val="38590821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30827" y="281997"/>
            <a:ext cx="10666615" cy="865159"/>
          </a:xfrm>
        </p:spPr>
        <p:txBody>
          <a:bodyPr>
            <a:normAutofit/>
          </a:bodyPr>
          <a:lstStyle/>
          <a:p>
            <a:pPr algn="ctr"/>
            <a:r>
              <a:rPr lang="es-ES" sz="3600" b="1" dirty="0" smtClean="0"/>
              <a:t>Impactos del DSSAT</a:t>
            </a:r>
            <a:endParaRPr lang="es-MX" sz="2800" dirty="0">
              <a:solidFill>
                <a:srgbClr val="7AC142"/>
              </a:solidFill>
            </a:endParaRPr>
          </a:p>
        </p:txBody>
      </p:sp>
      <p:sp>
        <p:nvSpPr>
          <p:cNvPr id="3" name="Marcador de contenido 2"/>
          <p:cNvSpPr>
            <a:spLocks noGrp="1"/>
          </p:cNvSpPr>
          <p:nvPr>
            <p:ph idx="1"/>
          </p:nvPr>
        </p:nvSpPr>
        <p:spPr>
          <a:xfrm>
            <a:off x="516082" y="1313410"/>
            <a:ext cx="10881360" cy="5098877"/>
          </a:xfrm>
        </p:spPr>
        <p:txBody>
          <a:bodyPr>
            <a:noAutofit/>
          </a:bodyPr>
          <a:lstStyle/>
          <a:p>
            <a:pPr algn="just"/>
            <a:r>
              <a:rPr lang="es-ES" altLang="es-ES" sz="2200" b="1" dirty="0">
                <a:solidFill>
                  <a:schemeClr val="tx2">
                    <a:lumMod val="50000"/>
                  </a:schemeClr>
                </a:solidFill>
                <a:latin typeface="+mj-lt"/>
                <a:ea typeface="+mj-ea"/>
                <a:cs typeface="+mj-cs"/>
              </a:rPr>
              <a:t>Ha sido adoptado por más de 1500 investigadores en 90 países, incluyendo Cuba. </a:t>
            </a:r>
          </a:p>
          <a:p>
            <a:pPr marL="0" indent="0" algn="just">
              <a:buNone/>
            </a:pPr>
            <a:endParaRPr lang="es-ES" altLang="es-ES" sz="2200" b="1" dirty="0">
              <a:solidFill>
                <a:schemeClr val="tx2">
                  <a:lumMod val="50000"/>
                </a:schemeClr>
              </a:solidFill>
              <a:latin typeface="+mj-lt"/>
              <a:ea typeface="+mj-ea"/>
              <a:cs typeface="+mj-cs"/>
            </a:endParaRPr>
          </a:p>
          <a:p>
            <a:pPr algn="just"/>
            <a:r>
              <a:rPr lang="es-ES" altLang="es-ES" sz="2200" b="1" dirty="0" smtClean="0">
                <a:solidFill>
                  <a:schemeClr val="tx2">
                    <a:lumMod val="50000"/>
                  </a:schemeClr>
                </a:solidFill>
                <a:latin typeface="+mj-lt"/>
                <a:ea typeface="+mj-ea"/>
                <a:cs typeface="+mj-cs"/>
              </a:rPr>
              <a:t>Se incrementa su utilización en proyectos </a:t>
            </a:r>
            <a:r>
              <a:rPr lang="es-ES" altLang="es-ES" sz="2200" b="1" dirty="0">
                <a:solidFill>
                  <a:schemeClr val="tx2">
                    <a:lumMod val="50000"/>
                  </a:schemeClr>
                </a:solidFill>
                <a:latin typeface="+mj-lt"/>
                <a:ea typeface="+mj-ea"/>
                <a:cs typeface="+mj-cs"/>
              </a:rPr>
              <a:t>nacionales e </a:t>
            </a:r>
            <a:r>
              <a:rPr lang="es-ES" altLang="es-ES" sz="2200" b="1" dirty="0" smtClean="0">
                <a:solidFill>
                  <a:schemeClr val="tx2">
                    <a:lumMod val="50000"/>
                  </a:schemeClr>
                </a:solidFill>
                <a:latin typeface="+mj-lt"/>
                <a:ea typeface="+mj-ea"/>
                <a:cs typeface="+mj-cs"/>
              </a:rPr>
              <a:t>internacionales </a:t>
            </a:r>
            <a:r>
              <a:rPr lang="es-ES" altLang="es-ES" sz="2200" b="1" dirty="0">
                <a:solidFill>
                  <a:schemeClr val="tx2">
                    <a:lumMod val="50000"/>
                  </a:schemeClr>
                </a:solidFill>
                <a:latin typeface="+mj-lt"/>
                <a:ea typeface="+mj-ea"/>
                <a:cs typeface="+mj-cs"/>
              </a:rPr>
              <a:t>sobre el cambio climático.</a:t>
            </a:r>
          </a:p>
          <a:p>
            <a:pPr marL="0" indent="0" algn="just">
              <a:buNone/>
            </a:pPr>
            <a:endParaRPr lang="es-ES" altLang="es-ES" sz="2200" b="1" dirty="0">
              <a:solidFill>
                <a:schemeClr val="tx2">
                  <a:lumMod val="50000"/>
                </a:schemeClr>
              </a:solidFill>
              <a:latin typeface="+mj-lt"/>
              <a:ea typeface="+mj-ea"/>
              <a:cs typeface="+mj-cs"/>
            </a:endParaRPr>
          </a:p>
          <a:p>
            <a:pPr algn="just"/>
            <a:r>
              <a:rPr lang="es-ES" altLang="es-ES" sz="2200" b="1" dirty="0">
                <a:solidFill>
                  <a:schemeClr val="tx2">
                    <a:lumMod val="50000"/>
                  </a:schemeClr>
                </a:solidFill>
                <a:latin typeface="+mj-lt"/>
                <a:ea typeface="+mj-ea"/>
                <a:cs typeface="+mj-cs"/>
              </a:rPr>
              <a:t>Cientos de aplicaciones desarrolladas independientemente de los creadores originales. </a:t>
            </a:r>
          </a:p>
          <a:p>
            <a:pPr marL="0" indent="0" algn="just">
              <a:buNone/>
            </a:pPr>
            <a:endParaRPr lang="es-ES" altLang="es-ES" sz="2200" b="1" dirty="0">
              <a:solidFill>
                <a:schemeClr val="tx2">
                  <a:lumMod val="50000"/>
                </a:schemeClr>
              </a:solidFill>
              <a:latin typeface="+mj-lt"/>
              <a:ea typeface="+mj-ea"/>
              <a:cs typeface="+mj-cs"/>
            </a:endParaRPr>
          </a:p>
          <a:p>
            <a:pPr algn="just"/>
            <a:r>
              <a:rPr lang="es-ES" altLang="es-ES" sz="2200" b="1" dirty="0">
                <a:solidFill>
                  <a:schemeClr val="tx2">
                    <a:lumMod val="50000"/>
                  </a:schemeClr>
                </a:solidFill>
                <a:latin typeface="+mj-lt"/>
                <a:ea typeface="+mj-ea"/>
                <a:cs typeface="+mj-cs"/>
              </a:rPr>
              <a:t>E</a:t>
            </a:r>
            <a:r>
              <a:rPr lang="es-ES" altLang="es-ES" sz="2200" b="1" dirty="0" smtClean="0">
                <a:solidFill>
                  <a:schemeClr val="tx2">
                    <a:lumMod val="50000"/>
                  </a:schemeClr>
                </a:solidFill>
                <a:latin typeface="+mj-lt"/>
                <a:ea typeface="+mj-ea"/>
                <a:cs typeface="+mj-cs"/>
              </a:rPr>
              <a:t>nfoque </a:t>
            </a:r>
            <a:r>
              <a:rPr lang="es-ES" altLang="es-ES" sz="2200" b="1" dirty="0">
                <a:solidFill>
                  <a:schemeClr val="tx2">
                    <a:lumMod val="50000"/>
                  </a:schemeClr>
                </a:solidFill>
                <a:latin typeface="+mj-lt"/>
                <a:ea typeface="+mj-ea"/>
                <a:cs typeface="+mj-cs"/>
              </a:rPr>
              <a:t>de sistemas para la transferencia tecnológica.</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spTree>
    <p:extLst>
      <p:ext uri="{BB962C8B-B14F-4D97-AF65-F5344CB8AC3E}">
        <p14:creationId xmlns:p14="http://schemas.microsoft.com/office/powerpoint/2010/main" val="1628380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8030" y="281997"/>
            <a:ext cx="9689412" cy="865159"/>
          </a:xfrm>
        </p:spPr>
        <p:txBody>
          <a:bodyPr>
            <a:normAutofit/>
          </a:bodyPr>
          <a:lstStyle/>
          <a:p>
            <a:r>
              <a:rPr lang="es-ES" sz="3600" b="1" dirty="0" smtClean="0"/>
              <a:t>Ventajas de la simulación de cultivos</a:t>
            </a:r>
            <a:endParaRPr lang="es-MX" sz="2800" dirty="0">
              <a:solidFill>
                <a:srgbClr val="7AC142"/>
              </a:solidFill>
            </a:endParaRPr>
          </a:p>
        </p:txBody>
      </p:sp>
      <p:sp>
        <p:nvSpPr>
          <p:cNvPr id="3" name="Marcador de contenido 2"/>
          <p:cNvSpPr>
            <a:spLocks noGrp="1"/>
          </p:cNvSpPr>
          <p:nvPr>
            <p:ph idx="1"/>
          </p:nvPr>
        </p:nvSpPr>
        <p:spPr>
          <a:xfrm>
            <a:off x="516082" y="1147156"/>
            <a:ext cx="10881360" cy="5265132"/>
          </a:xfrm>
        </p:spPr>
        <p:txBody>
          <a:bodyPr>
            <a:noAutofit/>
          </a:bodyPr>
          <a:lstStyle/>
          <a:p>
            <a:pPr algn="just">
              <a:spcBef>
                <a:spcPts val="0"/>
              </a:spcBef>
              <a:spcAft>
                <a:spcPts val="1800"/>
              </a:spcAft>
              <a:buFont typeface="Times New Roman" panose="02020603050405020304" pitchFamily="18" charset="0"/>
              <a:buAutoNum type="arabicPeriod"/>
            </a:pPr>
            <a:r>
              <a:rPr lang="es-ES" altLang="es-ES" sz="2200" b="1" dirty="0">
                <a:solidFill>
                  <a:schemeClr val="tx2">
                    <a:lumMod val="50000"/>
                  </a:schemeClr>
                </a:solidFill>
                <a:latin typeface="+mj-lt"/>
                <a:ea typeface="+mj-ea"/>
                <a:cs typeface="+mj-cs"/>
              </a:rPr>
              <a:t>Permite estudiar sistemas reales que no se pueden evaluar analíticamente. En la práctica, la mayoría de los sistemas reales se estudian mediante simulación. De hecho  la simulación es la técnica de Investigación </a:t>
            </a:r>
            <a:r>
              <a:rPr lang="es-ES" altLang="es-ES" sz="2200" b="1" dirty="0" smtClean="0">
                <a:solidFill>
                  <a:schemeClr val="tx2">
                    <a:lumMod val="50000"/>
                  </a:schemeClr>
                </a:solidFill>
                <a:latin typeface="+mj-lt"/>
                <a:ea typeface="+mj-ea"/>
                <a:cs typeface="+mj-cs"/>
              </a:rPr>
              <a:t>operativa </a:t>
            </a:r>
            <a:r>
              <a:rPr lang="es-ES" altLang="es-ES" sz="2200" b="1" dirty="0">
                <a:solidFill>
                  <a:schemeClr val="tx2">
                    <a:lumMod val="50000"/>
                  </a:schemeClr>
                </a:solidFill>
                <a:latin typeface="+mj-lt"/>
                <a:ea typeface="+mj-ea"/>
                <a:cs typeface="+mj-cs"/>
              </a:rPr>
              <a:t>más utilizada.</a:t>
            </a:r>
          </a:p>
          <a:p>
            <a:pPr algn="just">
              <a:spcBef>
                <a:spcPts val="0"/>
              </a:spcBef>
              <a:spcAft>
                <a:spcPts val="1800"/>
              </a:spcAft>
              <a:buFont typeface="Times New Roman" panose="02020603050405020304" pitchFamily="18" charset="0"/>
              <a:buAutoNum type="arabicPeriod"/>
            </a:pPr>
            <a:r>
              <a:rPr lang="es-ES" altLang="es-ES" sz="2200" b="1" dirty="0" smtClean="0">
                <a:solidFill>
                  <a:schemeClr val="tx2">
                    <a:lumMod val="50000"/>
                  </a:schemeClr>
                </a:solidFill>
                <a:latin typeface="+mj-lt"/>
                <a:ea typeface="+mj-ea"/>
                <a:cs typeface="+mj-cs"/>
              </a:rPr>
              <a:t>Hace </a:t>
            </a:r>
            <a:r>
              <a:rPr lang="es-ES" altLang="es-ES" sz="2200" b="1" dirty="0">
                <a:solidFill>
                  <a:schemeClr val="tx2">
                    <a:lumMod val="50000"/>
                  </a:schemeClr>
                </a:solidFill>
                <a:latin typeface="+mj-lt"/>
                <a:ea typeface="+mj-ea"/>
                <a:cs typeface="+mj-cs"/>
              </a:rPr>
              <a:t>posible estimar el comportamiento de un sistema existente si se modifican algunas de las condiciones de funcionamiento actuales. Además para probar si esos cambios producen mejoras, no es necesario interrumpir el funcionamiento del sistema real.</a:t>
            </a:r>
          </a:p>
          <a:p>
            <a:pPr algn="just">
              <a:spcBef>
                <a:spcPts val="0"/>
              </a:spcBef>
              <a:spcAft>
                <a:spcPts val="1800"/>
              </a:spcAft>
              <a:buFont typeface="Times New Roman" panose="02020603050405020304" pitchFamily="18" charset="0"/>
              <a:buAutoNum type="arabicPeriod"/>
            </a:pPr>
            <a:r>
              <a:rPr lang="es-ES" altLang="es-ES" sz="2200" b="1" dirty="0" smtClean="0">
                <a:solidFill>
                  <a:schemeClr val="tx2">
                    <a:lumMod val="50000"/>
                  </a:schemeClr>
                </a:solidFill>
                <a:latin typeface="+mj-lt"/>
                <a:ea typeface="+mj-ea"/>
                <a:cs typeface="+mj-cs"/>
              </a:rPr>
              <a:t>Permite </a:t>
            </a:r>
            <a:r>
              <a:rPr lang="es-ES" altLang="es-ES" sz="2200" b="1" dirty="0">
                <a:solidFill>
                  <a:schemeClr val="tx2">
                    <a:lumMod val="50000"/>
                  </a:schemeClr>
                </a:solidFill>
                <a:latin typeface="+mj-lt"/>
                <a:ea typeface="+mj-ea"/>
                <a:cs typeface="+mj-cs"/>
              </a:rPr>
              <a:t>estudiar en poco tiempo la evolución de un sistema en un periodo largo de tiempo: se pueden evaluar años de experiencia en el sistema real en unos pocos minutos de simulación. </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spTree>
    <p:extLst>
      <p:ext uri="{BB962C8B-B14F-4D97-AF65-F5344CB8AC3E}">
        <p14:creationId xmlns:p14="http://schemas.microsoft.com/office/powerpoint/2010/main" val="3024623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90777" y="281997"/>
            <a:ext cx="9706665" cy="865159"/>
          </a:xfrm>
        </p:spPr>
        <p:txBody>
          <a:bodyPr>
            <a:normAutofit/>
          </a:bodyPr>
          <a:lstStyle/>
          <a:p>
            <a:r>
              <a:rPr lang="es-ES" sz="3600" b="1" dirty="0" smtClean="0"/>
              <a:t>Desventajas de la simulación de cultivos</a:t>
            </a:r>
            <a:endParaRPr lang="es-MX" sz="2800" dirty="0">
              <a:solidFill>
                <a:srgbClr val="7AC142"/>
              </a:solidFill>
            </a:endParaRPr>
          </a:p>
        </p:txBody>
      </p:sp>
      <p:sp>
        <p:nvSpPr>
          <p:cNvPr id="3" name="Marcador de contenido 2"/>
          <p:cNvSpPr>
            <a:spLocks noGrp="1"/>
          </p:cNvSpPr>
          <p:nvPr>
            <p:ph idx="1"/>
          </p:nvPr>
        </p:nvSpPr>
        <p:spPr>
          <a:xfrm>
            <a:off x="516082" y="1147156"/>
            <a:ext cx="10881360" cy="5265132"/>
          </a:xfrm>
        </p:spPr>
        <p:txBody>
          <a:bodyPr>
            <a:noAutofit/>
          </a:bodyPr>
          <a:lstStyle/>
          <a:p>
            <a:pPr marL="457200" indent="-457200" algn="just">
              <a:spcBef>
                <a:spcPts val="0"/>
              </a:spcBef>
              <a:spcAft>
                <a:spcPts val="1800"/>
              </a:spcAft>
              <a:buFont typeface="+mj-lt"/>
              <a:buAutoNum type="arabicPeriod"/>
            </a:pPr>
            <a:r>
              <a:rPr lang="es-ES" altLang="es-ES" sz="2200" b="1" dirty="0">
                <a:solidFill>
                  <a:schemeClr val="tx2">
                    <a:lumMod val="50000"/>
                  </a:schemeClr>
                </a:solidFill>
                <a:latin typeface="+mj-lt"/>
                <a:ea typeface="+mj-ea"/>
                <a:cs typeface="+mj-cs"/>
              </a:rPr>
              <a:t>No produce resultados exactos, sino estimaciones. Esto hará necesario utilizar las técnicas estadísticas para saber, por ej., cuantas veces hay que ejecutar la simulación (número de muestras), para cada conjunto de datos de entrada y realizar estimaciones fiables de los parámetros de interés.</a:t>
            </a:r>
          </a:p>
          <a:p>
            <a:pPr marL="457200" indent="-457200" algn="just">
              <a:spcBef>
                <a:spcPts val="0"/>
              </a:spcBef>
              <a:spcAft>
                <a:spcPts val="1800"/>
              </a:spcAft>
              <a:buFont typeface="+mj-lt"/>
              <a:buAutoNum type="arabicPeriod"/>
            </a:pPr>
            <a:r>
              <a:rPr lang="es-ES" altLang="es-ES" sz="2200" b="1" dirty="0" smtClean="0">
                <a:solidFill>
                  <a:schemeClr val="tx2">
                    <a:lumMod val="50000"/>
                  </a:schemeClr>
                </a:solidFill>
                <a:latin typeface="+mj-lt"/>
                <a:ea typeface="+mj-ea"/>
                <a:cs typeface="+mj-cs"/>
              </a:rPr>
              <a:t>Desarrollar </a:t>
            </a:r>
            <a:r>
              <a:rPr lang="es-ES" altLang="es-ES" sz="2200" b="1" dirty="0">
                <a:solidFill>
                  <a:schemeClr val="tx2">
                    <a:lumMod val="50000"/>
                  </a:schemeClr>
                </a:solidFill>
                <a:latin typeface="+mj-lt"/>
                <a:ea typeface="+mj-ea"/>
                <a:cs typeface="+mj-cs"/>
              </a:rPr>
              <a:t>un modelo de simulación suele ser caro y lleva tiempo.</a:t>
            </a:r>
          </a:p>
          <a:p>
            <a:pPr marL="457200" indent="-457200" algn="just">
              <a:spcBef>
                <a:spcPts val="0"/>
              </a:spcBef>
              <a:spcAft>
                <a:spcPts val="1800"/>
              </a:spcAft>
              <a:buFont typeface="+mj-lt"/>
              <a:buAutoNum type="arabicPeriod"/>
            </a:pPr>
            <a:r>
              <a:rPr lang="es-ES" altLang="es-ES" sz="2200" b="1" dirty="0" smtClean="0">
                <a:solidFill>
                  <a:schemeClr val="tx2">
                    <a:lumMod val="50000"/>
                  </a:schemeClr>
                </a:solidFill>
                <a:latin typeface="+mj-lt"/>
                <a:ea typeface="+mj-ea"/>
                <a:cs typeface="+mj-cs"/>
              </a:rPr>
              <a:t>Es </a:t>
            </a:r>
            <a:r>
              <a:rPr lang="es-ES" altLang="es-ES" sz="2200" b="1" dirty="0">
                <a:solidFill>
                  <a:schemeClr val="tx2">
                    <a:lumMod val="50000"/>
                  </a:schemeClr>
                </a:solidFill>
                <a:latin typeface="+mj-lt"/>
                <a:ea typeface="+mj-ea"/>
                <a:cs typeface="+mj-cs"/>
              </a:rPr>
              <a:t>difícil demostrar la validez del modelo. Si el modelo no es válido, los resultados son poco útiles, ya que la información que estamos obteniendo del modelo de simulación no es representativa del sistema real que nos interesaba estudiar.</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spTree>
    <p:extLst>
      <p:ext uri="{BB962C8B-B14F-4D97-AF65-F5344CB8AC3E}">
        <p14:creationId xmlns:p14="http://schemas.microsoft.com/office/powerpoint/2010/main" val="42569365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165891" y="1342354"/>
            <a:ext cx="6830965" cy="2068384"/>
          </a:xfrm>
          <a:prstGeom prst="rect">
            <a:avLst/>
          </a:prstGeom>
          <a:noFill/>
          <a:ln>
            <a:noFill/>
          </a:ln>
        </p:spPr>
      </p:pic>
      <p:grpSp>
        <p:nvGrpSpPr>
          <p:cNvPr id="5" name="Group 4"/>
          <p:cNvGrpSpPr/>
          <p:nvPr/>
        </p:nvGrpSpPr>
        <p:grpSpPr>
          <a:xfrm>
            <a:off x="1603456" y="4699485"/>
            <a:ext cx="8123237" cy="1160462"/>
            <a:chOff x="1603456" y="4699485"/>
            <a:chExt cx="8123237" cy="1160462"/>
          </a:xfrm>
        </p:grpSpPr>
        <p:sp>
          <p:nvSpPr>
            <p:cNvPr id="6" name="Freeform 5"/>
            <p:cNvSpPr/>
            <p:nvPr/>
          </p:nvSpPr>
          <p:spPr>
            <a:xfrm>
              <a:off x="1603456" y="4699485"/>
              <a:ext cx="2901156" cy="1160462"/>
            </a:xfrm>
            <a:custGeom>
              <a:avLst/>
              <a:gdLst>
                <a:gd name="connsiteX0" fmla="*/ 0 w 2901156"/>
                <a:gd name="connsiteY0" fmla="*/ 0 h 1160462"/>
                <a:gd name="connsiteX1" fmla="*/ 2320925 w 2901156"/>
                <a:gd name="connsiteY1" fmla="*/ 0 h 1160462"/>
                <a:gd name="connsiteX2" fmla="*/ 2901156 w 2901156"/>
                <a:gd name="connsiteY2" fmla="*/ 580231 h 1160462"/>
                <a:gd name="connsiteX3" fmla="*/ 2320925 w 2901156"/>
                <a:gd name="connsiteY3" fmla="*/ 1160462 h 1160462"/>
                <a:gd name="connsiteX4" fmla="*/ 0 w 2901156"/>
                <a:gd name="connsiteY4" fmla="*/ 1160462 h 1160462"/>
                <a:gd name="connsiteX5" fmla="*/ 580231 w 2901156"/>
                <a:gd name="connsiteY5" fmla="*/ 580231 h 1160462"/>
                <a:gd name="connsiteX6" fmla="*/ 0 w 2901156"/>
                <a:gd name="connsiteY6" fmla="*/ 0 h 116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1156" h="1160462">
                  <a:moveTo>
                    <a:pt x="0" y="0"/>
                  </a:moveTo>
                  <a:lnTo>
                    <a:pt x="2320925" y="0"/>
                  </a:lnTo>
                  <a:lnTo>
                    <a:pt x="2901156" y="580231"/>
                  </a:lnTo>
                  <a:lnTo>
                    <a:pt x="2320925" y="1160462"/>
                  </a:lnTo>
                  <a:lnTo>
                    <a:pt x="0" y="1160462"/>
                  </a:lnTo>
                  <a:lnTo>
                    <a:pt x="580231" y="580231"/>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680244" tIns="33338" rIns="613569" bIns="33338" numCol="1" spcCol="1270" anchor="ctr" anchorCtr="0">
              <a:noAutofit/>
            </a:bodyPr>
            <a:lstStyle/>
            <a:p>
              <a:pPr lvl="0" algn="ctr" defTabSz="1111250">
                <a:lnSpc>
                  <a:spcPct val="90000"/>
                </a:lnSpc>
                <a:spcBef>
                  <a:spcPct val="0"/>
                </a:spcBef>
                <a:spcAft>
                  <a:spcPct val="35000"/>
                </a:spcAft>
              </a:pPr>
              <a:r>
                <a:rPr lang="en-US" sz="2500" kern="1200" dirty="0" err="1" smtClean="0">
                  <a:solidFill>
                    <a:schemeClr val="tx1"/>
                  </a:solidFill>
                  <a:latin typeface="Arial" panose="020B0604020202020204" pitchFamily="34" charset="0"/>
                  <a:cs typeface="Arial" panose="020B0604020202020204" pitchFamily="34" charset="0"/>
                </a:rPr>
                <a:t>Calibración</a:t>
              </a:r>
              <a:endParaRPr lang="en-US" sz="2500" kern="1200" dirty="0">
                <a:solidFill>
                  <a:schemeClr val="tx1"/>
                </a:solidFill>
                <a:latin typeface="Arial" panose="020B0604020202020204" pitchFamily="34" charset="0"/>
                <a:cs typeface="Arial" panose="020B0604020202020204" pitchFamily="34" charset="0"/>
              </a:endParaRPr>
            </a:p>
          </p:txBody>
        </p:sp>
        <p:sp>
          <p:nvSpPr>
            <p:cNvPr id="7" name="Freeform 6"/>
            <p:cNvSpPr/>
            <p:nvPr/>
          </p:nvSpPr>
          <p:spPr>
            <a:xfrm>
              <a:off x="4214496" y="4699485"/>
              <a:ext cx="2901156" cy="1160462"/>
            </a:xfrm>
            <a:custGeom>
              <a:avLst/>
              <a:gdLst>
                <a:gd name="connsiteX0" fmla="*/ 0 w 2901156"/>
                <a:gd name="connsiteY0" fmla="*/ 0 h 1160462"/>
                <a:gd name="connsiteX1" fmla="*/ 2320925 w 2901156"/>
                <a:gd name="connsiteY1" fmla="*/ 0 h 1160462"/>
                <a:gd name="connsiteX2" fmla="*/ 2901156 w 2901156"/>
                <a:gd name="connsiteY2" fmla="*/ 580231 h 1160462"/>
                <a:gd name="connsiteX3" fmla="*/ 2320925 w 2901156"/>
                <a:gd name="connsiteY3" fmla="*/ 1160462 h 1160462"/>
                <a:gd name="connsiteX4" fmla="*/ 0 w 2901156"/>
                <a:gd name="connsiteY4" fmla="*/ 1160462 h 1160462"/>
                <a:gd name="connsiteX5" fmla="*/ 580231 w 2901156"/>
                <a:gd name="connsiteY5" fmla="*/ 580231 h 1160462"/>
                <a:gd name="connsiteX6" fmla="*/ 0 w 2901156"/>
                <a:gd name="connsiteY6" fmla="*/ 0 h 116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1156" h="1160462">
                  <a:moveTo>
                    <a:pt x="0" y="0"/>
                  </a:moveTo>
                  <a:lnTo>
                    <a:pt x="2320925" y="0"/>
                  </a:lnTo>
                  <a:lnTo>
                    <a:pt x="2901156" y="580231"/>
                  </a:lnTo>
                  <a:lnTo>
                    <a:pt x="2320925" y="1160462"/>
                  </a:lnTo>
                  <a:lnTo>
                    <a:pt x="0" y="1160462"/>
                  </a:lnTo>
                  <a:lnTo>
                    <a:pt x="580231" y="580231"/>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680244" tIns="33338" rIns="613569" bIns="33338" numCol="1" spcCol="1270" anchor="ctr" anchorCtr="0">
              <a:noAutofit/>
            </a:bodyPr>
            <a:lstStyle/>
            <a:p>
              <a:pPr lvl="0" algn="ctr" defTabSz="1111250">
                <a:lnSpc>
                  <a:spcPct val="90000"/>
                </a:lnSpc>
                <a:spcBef>
                  <a:spcPct val="0"/>
                </a:spcBef>
                <a:spcAft>
                  <a:spcPct val="35000"/>
                </a:spcAft>
              </a:pPr>
              <a:r>
                <a:rPr lang="en-US" sz="2500" kern="1200" dirty="0" err="1" smtClean="0">
                  <a:solidFill>
                    <a:schemeClr val="tx1"/>
                  </a:solidFill>
                  <a:latin typeface="Arial" panose="020B0604020202020204" pitchFamily="34" charset="0"/>
                  <a:cs typeface="Arial" panose="020B0604020202020204" pitchFamily="34" charset="0"/>
                </a:rPr>
                <a:t>Validación</a:t>
              </a:r>
              <a:endParaRPr lang="en-US" sz="2500" kern="1200" dirty="0">
                <a:solidFill>
                  <a:schemeClr val="tx1"/>
                </a:solidFill>
                <a:latin typeface="Arial" panose="020B0604020202020204" pitchFamily="34" charset="0"/>
                <a:cs typeface="Arial" panose="020B0604020202020204" pitchFamily="34" charset="0"/>
              </a:endParaRPr>
            </a:p>
          </p:txBody>
        </p:sp>
        <p:sp>
          <p:nvSpPr>
            <p:cNvPr id="8" name="Freeform 7"/>
            <p:cNvSpPr/>
            <p:nvPr/>
          </p:nvSpPr>
          <p:spPr>
            <a:xfrm>
              <a:off x="6825537" y="4699485"/>
              <a:ext cx="2901156" cy="1160462"/>
            </a:xfrm>
            <a:custGeom>
              <a:avLst/>
              <a:gdLst>
                <a:gd name="connsiteX0" fmla="*/ 0 w 2901156"/>
                <a:gd name="connsiteY0" fmla="*/ 0 h 1160462"/>
                <a:gd name="connsiteX1" fmla="*/ 2320925 w 2901156"/>
                <a:gd name="connsiteY1" fmla="*/ 0 h 1160462"/>
                <a:gd name="connsiteX2" fmla="*/ 2901156 w 2901156"/>
                <a:gd name="connsiteY2" fmla="*/ 580231 h 1160462"/>
                <a:gd name="connsiteX3" fmla="*/ 2320925 w 2901156"/>
                <a:gd name="connsiteY3" fmla="*/ 1160462 h 1160462"/>
                <a:gd name="connsiteX4" fmla="*/ 0 w 2901156"/>
                <a:gd name="connsiteY4" fmla="*/ 1160462 h 1160462"/>
                <a:gd name="connsiteX5" fmla="*/ 580231 w 2901156"/>
                <a:gd name="connsiteY5" fmla="*/ 580231 h 1160462"/>
                <a:gd name="connsiteX6" fmla="*/ 0 w 2901156"/>
                <a:gd name="connsiteY6" fmla="*/ 0 h 116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1156" h="1160462">
                  <a:moveTo>
                    <a:pt x="0" y="0"/>
                  </a:moveTo>
                  <a:lnTo>
                    <a:pt x="2320925" y="0"/>
                  </a:lnTo>
                  <a:lnTo>
                    <a:pt x="2901156" y="580231"/>
                  </a:lnTo>
                  <a:lnTo>
                    <a:pt x="2320925" y="1160462"/>
                  </a:lnTo>
                  <a:lnTo>
                    <a:pt x="0" y="1160462"/>
                  </a:lnTo>
                  <a:lnTo>
                    <a:pt x="580231" y="580231"/>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680244" tIns="33338" rIns="613569" bIns="33338" numCol="1" spcCol="1270" anchor="ctr" anchorCtr="0">
              <a:noAutofit/>
            </a:bodyPr>
            <a:lstStyle/>
            <a:p>
              <a:pPr lvl="0" algn="ctr" defTabSz="1111250">
                <a:lnSpc>
                  <a:spcPct val="90000"/>
                </a:lnSpc>
                <a:spcBef>
                  <a:spcPct val="0"/>
                </a:spcBef>
                <a:spcAft>
                  <a:spcPct val="35000"/>
                </a:spcAft>
              </a:pPr>
              <a:r>
                <a:rPr lang="en-US" sz="2500" kern="1200" dirty="0" err="1" smtClean="0">
                  <a:solidFill>
                    <a:schemeClr val="tx1"/>
                  </a:solidFill>
                  <a:latin typeface="Arial" panose="020B0604020202020204" pitchFamily="34" charset="0"/>
                  <a:cs typeface="Arial" panose="020B0604020202020204" pitchFamily="34" charset="0"/>
                </a:rPr>
                <a:t>Simulación</a:t>
              </a:r>
              <a:endParaRPr lang="en-US" sz="2500" kern="1200" dirty="0">
                <a:solidFill>
                  <a:schemeClr val="tx1"/>
                </a:solidFill>
                <a:latin typeface="Arial" panose="020B0604020202020204" pitchFamily="34" charset="0"/>
                <a:cs typeface="Arial" panose="020B0604020202020204" pitchFamily="34" charset="0"/>
              </a:endParaRPr>
            </a:p>
          </p:txBody>
        </p:sp>
      </p:grpSp>
      <p:sp>
        <p:nvSpPr>
          <p:cNvPr id="10" name="Título 1"/>
          <p:cNvSpPr txBox="1">
            <a:spLocks/>
          </p:cNvSpPr>
          <p:nvPr/>
        </p:nvSpPr>
        <p:spPr>
          <a:xfrm>
            <a:off x="2848156" y="433239"/>
            <a:ext cx="4808838" cy="6594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dirty="0" smtClean="0"/>
              <a:t>Modelación de Cultivos</a:t>
            </a:r>
            <a:endParaRPr lang="es-MX" sz="3600" dirty="0"/>
          </a:p>
        </p:txBody>
      </p:sp>
      <p:sp>
        <p:nvSpPr>
          <p:cNvPr id="2" name="Left Brace 1"/>
          <p:cNvSpPr/>
          <p:nvPr/>
        </p:nvSpPr>
        <p:spPr>
          <a:xfrm rot="5400000">
            <a:off x="5429268" y="-97288"/>
            <a:ext cx="471615" cy="8123236"/>
          </a:xfrm>
          <a:prstGeom prst="leftBrace">
            <a:avLst/>
          </a:prstGeom>
          <a:ln>
            <a:solidFill>
              <a:srgbClr val="399A4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spTree>
    <p:extLst>
      <p:ext uri="{BB962C8B-B14F-4D97-AF65-F5344CB8AC3E}">
        <p14:creationId xmlns:p14="http://schemas.microsoft.com/office/powerpoint/2010/main" val="415166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769" y="1515574"/>
            <a:ext cx="4634803" cy="865159"/>
          </a:xfrm>
        </p:spPr>
        <p:txBody>
          <a:bodyPr>
            <a:normAutofit fontScale="90000"/>
          </a:bodyPr>
          <a:lstStyle/>
          <a:p>
            <a:pPr algn="ctr"/>
            <a:r>
              <a:rPr lang="es-ES" sz="3600" b="1" dirty="0" smtClean="0"/>
              <a:t>Cultivos en los que se tiene datos de calibración</a:t>
            </a:r>
            <a:endParaRPr lang="es-MX" sz="2800" dirty="0">
              <a:solidFill>
                <a:srgbClr val="7AC142"/>
              </a:solidFill>
            </a:endParaRPr>
          </a:p>
        </p:txBody>
      </p:sp>
      <p:sp>
        <p:nvSpPr>
          <p:cNvPr id="3" name="Marcador de contenido 2"/>
          <p:cNvSpPr>
            <a:spLocks noGrp="1"/>
          </p:cNvSpPr>
          <p:nvPr>
            <p:ph idx="1"/>
          </p:nvPr>
        </p:nvSpPr>
        <p:spPr>
          <a:xfrm>
            <a:off x="730827" y="2581493"/>
            <a:ext cx="3012122" cy="1904243"/>
          </a:xfrm>
        </p:spPr>
        <p:txBody>
          <a:bodyPr>
            <a:noAutofit/>
          </a:bodyPr>
          <a:lstStyle/>
          <a:p>
            <a:pPr algn="just"/>
            <a:r>
              <a:rPr lang="es-ES" altLang="es-ES" sz="2200" b="1" dirty="0" smtClean="0">
                <a:solidFill>
                  <a:schemeClr val="tx2">
                    <a:lumMod val="50000"/>
                  </a:schemeClr>
                </a:solidFill>
                <a:latin typeface="+mj-lt"/>
                <a:ea typeface="+mj-ea"/>
                <a:cs typeface="+mj-cs"/>
              </a:rPr>
              <a:t>Maíz</a:t>
            </a:r>
            <a:endParaRPr lang="es-ES" altLang="es-ES" sz="2200" b="1" dirty="0">
              <a:solidFill>
                <a:schemeClr val="tx2">
                  <a:lumMod val="50000"/>
                </a:schemeClr>
              </a:solidFill>
              <a:latin typeface="+mj-lt"/>
              <a:ea typeface="+mj-ea"/>
              <a:cs typeface="+mj-cs"/>
            </a:endParaRPr>
          </a:p>
          <a:p>
            <a:pPr algn="just"/>
            <a:r>
              <a:rPr lang="es-ES" altLang="es-ES" sz="2200" b="1" dirty="0" smtClean="0">
                <a:solidFill>
                  <a:schemeClr val="tx2">
                    <a:lumMod val="50000"/>
                  </a:schemeClr>
                </a:solidFill>
                <a:latin typeface="+mj-lt"/>
                <a:ea typeface="+mj-ea"/>
                <a:cs typeface="+mj-cs"/>
              </a:rPr>
              <a:t>Arroz</a:t>
            </a:r>
            <a:endParaRPr lang="es-ES" altLang="es-ES" sz="2200" b="1" dirty="0">
              <a:solidFill>
                <a:schemeClr val="tx2">
                  <a:lumMod val="50000"/>
                </a:schemeClr>
              </a:solidFill>
              <a:latin typeface="+mj-lt"/>
              <a:ea typeface="+mj-ea"/>
              <a:cs typeface="+mj-cs"/>
            </a:endParaRPr>
          </a:p>
          <a:p>
            <a:pPr algn="just"/>
            <a:r>
              <a:rPr lang="es-ES" altLang="es-ES" sz="2200" b="1" dirty="0" smtClean="0">
                <a:solidFill>
                  <a:schemeClr val="tx2">
                    <a:lumMod val="50000"/>
                  </a:schemeClr>
                </a:solidFill>
                <a:latin typeface="+mj-lt"/>
                <a:ea typeface="+mj-ea"/>
                <a:cs typeface="+mj-cs"/>
              </a:rPr>
              <a:t>Sorgo</a:t>
            </a:r>
            <a:endParaRPr lang="es-ES" altLang="es-ES" sz="2200" b="1" dirty="0">
              <a:solidFill>
                <a:schemeClr val="tx2">
                  <a:lumMod val="50000"/>
                </a:schemeClr>
              </a:solidFill>
              <a:latin typeface="+mj-lt"/>
              <a:ea typeface="+mj-ea"/>
              <a:cs typeface="+mj-cs"/>
            </a:endParaRPr>
          </a:p>
          <a:p>
            <a:pPr algn="just"/>
            <a:r>
              <a:rPr lang="es-ES" altLang="es-ES" sz="2200" b="1" dirty="0" smtClean="0">
                <a:solidFill>
                  <a:schemeClr val="tx2">
                    <a:lumMod val="50000"/>
                  </a:schemeClr>
                </a:solidFill>
                <a:latin typeface="+mj-lt"/>
                <a:ea typeface="+mj-ea"/>
                <a:cs typeface="+mj-cs"/>
              </a:rPr>
              <a:t>Yuca</a:t>
            </a:r>
            <a:endParaRPr lang="es-ES" altLang="es-ES" sz="2200" b="1" dirty="0">
              <a:solidFill>
                <a:schemeClr val="tx2">
                  <a:lumMod val="50000"/>
                </a:schemeClr>
              </a:solidFill>
              <a:latin typeface="+mj-lt"/>
              <a:ea typeface="+mj-ea"/>
              <a:cs typeface="+mj-cs"/>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sp>
        <p:nvSpPr>
          <p:cNvPr id="5" name="Título 1"/>
          <p:cNvSpPr txBox="1">
            <a:spLocks/>
          </p:cNvSpPr>
          <p:nvPr/>
        </p:nvSpPr>
        <p:spPr>
          <a:xfrm>
            <a:off x="5901444" y="1515573"/>
            <a:ext cx="4634803" cy="865159"/>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b="1" dirty="0" smtClean="0"/>
              <a:t>Cultivos en los que se está trabajando</a:t>
            </a:r>
            <a:endParaRPr lang="es-MX" sz="2800" dirty="0">
              <a:solidFill>
                <a:srgbClr val="7AC142"/>
              </a:solidFill>
            </a:endParaRPr>
          </a:p>
        </p:txBody>
      </p:sp>
      <p:sp>
        <p:nvSpPr>
          <p:cNvPr id="6" name="Marcador de contenido 2"/>
          <p:cNvSpPr txBox="1">
            <a:spLocks/>
          </p:cNvSpPr>
          <p:nvPr/>
        </p:nvSpPr>
        <p:spPr>
          <a:xfrm>
            <a:off x="6381129" y="2581492"/>
            <a:ext cx="3012122" cy="19042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ES" altLang="es-ES" sz="2200" b="1" dirty="0" smtClean="0">
                <a:solidFill>
                  <a:schemeClr val="tx2">
                    <a:lumMod val="50000"/>
                  </a:schemeClr>
                </a:solidFill>
                <a:latin typeface="+mj-lt"/>
                <a:ea typeface="+mj-ea"/>
                <a:cs typeface="+mj-cs"/>
              </a:rPr>
              <a:t>Tomate</a:t>
            </a:r>
          </a:p>
          <a:p>
            <a:pPr algn="just"/>
            <a:r>
              <a:rPr lang="es-ES" altLang="es-ES" sz="2200" b="1" dirty="0" smtClean="0">
                <a:solidFill>
                  <a:schemeClr val="tx2">
                    <a:lumMod val="50000"/>
                  </a:schemeClr>
                </a:solidFill>
                <a:latin typeface="+mj-lt"/>
                <a:ea typeface="+mj-ea"/>
                <a:cs typeface="+mj-cs"/>
              </a:rPr>
              <a:t>Frijol</a:t>
            </a:r>
            <a:endParaRPr lang="es-ES" altLang="es-ES" sz="2200" b="1" dirty="0">
              <a:solidFill>
                <a:schemeClr val="tx2">
                  <a:lumMod val="50000"/>
                </a:schemeClr>
              </a:solidFill>
              <a:latin typeface="+mj-lt"/>
              <a:ea typeface="+mj-ea"/>
              <a:cs typeface="+mj-cs"/>
            </a:endParaRPr>
          </a:p>
        </p:txBody>
      </p:sp>
    </p:spTree>
    <p:extLst>
      <p:ext uri="{BB962C8B-B14F-4D97-AF65-F5344CB8AC3E}">
        <p14:creationId xmlns:p14="http://schemas.microsoft.com/office/powerpoint/2010/main" val="39096192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56936" y="2061326"/>
            <a:ext cx="7211683" cy="1325563"/>
          </a:xfrm>
        </p:spPr>
        <p:txBody>
          <a:bodyPr>
            <a:normAutofit/>
          </a:bodyPr>
          <a:lstStyle/>
          <a:p>
            <a:pPr algn="ctr"/>
            <a:r>
              <a:rPr lang="es-MX" sz="3600" b="1" dirty="0" smtClean="0"/>
              <a:t>Ejemplo de simulaciones realizadas con el cultivar de maíz </a:t>
            </a:r>
            <a:r>
              <a:rPr lang="es-ES" sz="3600" b="1" dirty="0" smtClean="0"/>
              <a:t>P-7928</a:t>
            </a:r>
            <a:endParaRPr lang="es-ES" sz="3600" b="1"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spTree>
    <p:extLst>
      <p:ext uri="{BB962C8B-B14F-4D97-AF65-F5344CB8AC3E}">
        <p14:creationId xmlns:p14="http://schemas.microsoft.com/office/powerpoint/2010/main" val="25224509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70364" y="365125"/>
            <a:ext cx="9483435" cy="1325563"/>
          </a:xfrm>
        </p:spPr>
        <p:txBody>
          <a:bodyPr>
            <a:normAutofit/>
          </a:bodyPr>
          <a:lstStyle/>
          <a:p>
            <a:pPr lvl="0" algn="just" eaLnBrk="0" fontAlgn="base" hangingPunct="0">
              <a:lnSpc>
                <a:spcPct val="100000"/>
              </a:lnSpc>
              <a:spcAft>
                <a:spcPct val="0"/>
              </a:spcAft>
            </a:pPr>
            <a:r>
              <a:rPr lang="es-ES" sz="3600" b="1" dirty="0"/>
              <a:t>Comparación de los valores observados y simulados</a:t>
            </a:r>
            <a:endParaRPr lang="es-ES" altLang="en-US" sz="3600" dirty="0">
              <a:latin typeface="Arial" panose="020B0604020202020204" pitchFamily="34"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graphicFrame>
        <p:nvGraphicFramePr>
          <p:cNvPr id="5" name="Tabla 4"/>
          <p:cNvGraphicFramePr>
            <a:graphicFrameLocks noGrp="1"/>
          </p:cNvGraphicFramePr>
          <p:nvPr>
            <p:extLst/>
          </p:nvPr>
        </p:nvGraphicFramePr>
        <p:xfrm>
          <a:off x="2296632" y="1690692"/>
          <a:ext cx="7687339" cy="4678209"/>
        </p:xfrm>
        <a:graphic>
          <a:graphicData uri="http://schemas.openxmlformats.org/drawingml/2006/table">
            <a:tbl>
              <a:tblPr firstRow="1" firstCol="1" bandRow="1">
                <a:tableStyleId>{5C22544A-7EE6-4342-B048-85BDC9FD1C3A}</a:tableStyleId>
              </a:tblPr>
              <a:tblGrid>
                <a:gridCol w="4563379">
                  <a:extLst>
                    <a:ext uri="{9D8B030D-6E8A-4147-A177-3AD203B41FA5}">
                      <a16:colId xmlns:a16="http://schemas.microsoft.com/office/drawing/2014/main" val="3042302550"/>
                    </a:ext>
                  </a:extLst>
                </a:gridCol>
                <a:gridCol w="1561980">
                  <a:extLst>
                    <a:ext uri="{9D8B030D-6E8A-4147-A177-3AD203B41FA5}">
                      <a16:colId xmlns:a16="http://schemas.microsoft.com/office/drawing/2014/main" val="2241557962"/>
                    </a:ext>
                  </a:extLst>
                </a:gridCol>
                <a:gridCol w="1561980">
                  <a:extLst>
                    <a:ext uri="{9D8B030D-6E8A-4147-A177-3AD203B41FA5}">
                      <a16:colId xmlns:a16="http://schemas.microsoft.com/office/drawing/2014/main" val="2773699813"/>
                    </a:ext>
                  </a:extLst>
                </a:gridCol>
              </a:tblGrid>
              <a:tr h="519801">
                <a:tc>
                  <a:txBody>
                    <a:bodyPr/>
                    <a:lstStyle/>
                    <a:p>
                      <a:pPr algn="just">
                        <a:lnSpc>
                          <a:spcPct val="150000"/>
                        </a:lnSpc>
                        <a:spcAft>
                          <a:spcPts val="0"/>
                        </a:spcAft>
                      </a:pPr>
                      <a:r>
                        <a:rPr lang="es-ES" sz="1600" dirty="0">
                          <a:effectLst/>
                        </a:rPr>
                        <a:t>VARIABLE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Simulado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Observado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extLst>
                  <a:ext uri="{0D108BD9-81ED-4DB2-BD59-A6C34878D82A}">
                    <a16:rowId xmlns:a16="http://schemas.microsoft.com/office/drawing/2014/main" val="531145031"/>
                  </a:ext>
                </a:extLst>
              </a:tr>
              <a:tr h="519801">
                <a:tc>
                  <a:txBody>
                    <a:bodyPr/>
                    <a:lstStyle/>
                    <a:p>
                      <a:pPr algn="just">
                        <a:lnSpc>
                          <a:spcPct val="150000"/>
                        </a:lnSpc>
                        <a:spcAft>
                          <a:spcPts val="0"/>
                        </a:spcAft>
                      </a:pPr>
                      <a:r>
                        <a:rPr lang="es-CU" sz="1600" dirty="0">
                          <a:effectLst/>
                        </a:rPr>
                        <a:t>Días a la antesis (ddp)</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56</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53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extLst>
                  <a:ext uri="{0D108BD9-81ED-4DB2-BD59-A6C34878D82A}">
                    <a16:rowId xmlns:a16="http://schemas.microsoft.com/office/drawing/2014/main" val="2701054764"/>
                  </a:ext>
                </a:extLst>
              </a:tr>
              <a:tr h="519801">
                <a:tc>
                  <a:txBody>
                    <a:bodyPr/>
                    <a:lstStyle/>
                    <a:p>
                      <a:pPr algn="just">
                        <a:lnSpc>
                          <a:spcPct val="150000"/>
                        </a:lnSpc>
                        <a:spcAft>
                          <a:spcPts val="0"/>
                        </a:spcAft>
                      </a:pPr>
                      <a:r>
                        <a:rPr lang="es-CU" sz="1600" dirty="0">
                          <a:effectLst/>
                        </a:rPr>
                        <a:t>Días a la maduración fisiológica (ddp)</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dirty="0">
                          <a:effectLst/>
                        </a:rPr>
                        <a:t>87</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82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extLst>
                  <a:ext uri="{0D108BD9-81ED-4DB2-BD59-A6C34878D82A}">
                    <a16:rowId xmlns:a16="http://schemas.microsoft.com/office/drawing/2014/main" val="3675150184"/>
                  </a:ext>
                </a:extLst>
              </a:tr>
              <a:tr h="519801">
                <a:tc>
                  <a:txBody>
                    <a:bodyPr/>
                    <a:lstStyle/>
                    <a:p>
                      <a:pPr algn="just">
                        <a:lnSpc>
                          <a:spcPct val="150000"/>
                        </a:lnSpc>
                        <a:spcAft>
                          <a:spcPts val="0"/>
                        </a:spcAft>
                      </a:pPr>
                      <a:r>
                        <a:rPr lang="es-ES" sz="1600">
                          <a:effectLst/>
                        </a:rPr>
                        <a:t>Rendimiento (kg ha</a:t>
                      </a:r>
                      <a:r>
                        <a:rPr lang="es-ES" sz="1600" baseline="30000">
                          <a:effectLst/>
                        </a:rPr>
                        <a:t>-1</a:t>
                      </a:r>
                      <a:r>
                        <a:rPr lang="es-ES" sz="1600">
                          <a:effectLst/>
                        </a:rPr>
                        <a: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7620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dirty="0">
                          <a:effectLst/>
                        </a:rPr>
                        <a:t>7257</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extLst>
                  <a:ext uri="{0D108BD9-81ED-4DB2-BD59-A6C34878D82A}">
                    <a16:rowId xmlns:a16="http://schemas.microsoft.com/office/drawing/2014/main" val="1048332970"/>
                  </a:ext>
                </a:extLst>
              </a:tr>
              <a:tr h="519801">
                <a:tc>
                  <a:txBody>
                    <a:bodyPr/>
                    <a:lstStyle/>
                    <a:p>
                      <a:pPr algn="just">
                        <a:lnSpc>
                          <a:spcPct val="150000"/>
                        </a:lnSpc>
                        <a:spcAft>
                          <a:spcPts val="0"/>
                        </a:spcAft>
                      </a:pPr>
                      <a:r>
                        <a:rPr lang="es-CU" sz="1600">
                          <a:effectLst/>
                        </a:rPr>
                        <a:t>Número de granos por m</a:t>
                      </a:r>
                      <a:r>
                        <a:rPr lang="es-CU" sz="1600" baseline="300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3237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dirty="0">
                          <a:effectLst/>
                        </a:rPr>
                        <a:t>2452</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extLst>
                  <a:ext uri="{0D108BD9-81ED-4DB2-BD59-A6C34878D82A}">
                    <a16:rowId xmlns:a16="http://schemas.microsoft.com/office/drawing/2014/main" val="3126912008"/>
                  </a:ext>
                </a:extLst>
              </a:tr>
              <a:tr h="519801">
                <a:tc>
                  <a:txBody>
                    <a:bodyPr/>
                    <a:lstStyle/>
                    <a:p>
                      <a:pPr algn="just">
                        <a:lnSpc>
                          <a:spcPct val="150000"/>
                        </a:lnSpc>
                        <a:spcAft>
                          <a:spcPts val="0"/>
                        </a:spcAft>
                      </a:pPr>
                      <a:r>
                        <a:rPr lang="es-CU" sz="1600">
                          <a:effectLst/>
                        </a:rPr>
                        <a:t>Peso de un grano (g)</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0.2354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dirty="0">
                          <a:effectLst/>
                        </a:rPr>
                        <a:t>0.296</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extLst>
                  <a:ext uri="{0D108BD9-81ED-4DB2-BD59-A6C34878D82A}">
                    <a16:rowId xmlns:a16="http://schemas.microsoft.com/office/drawing/2014/main" val="3662134335"/>
                  </a:ext>
                </a:extLst>
              </a:tr>
              <a:tr h="519801">
                <a:tc>
                  <a:txBody>
                    <a:bodyPr/>
                    <a:lstStyle/>
                    <a:p>
                      <a:pPr algn="just">
                        <a:lnSpc>
                          <a:spcPct val="150000"/>
                        </a:lnSpc>
                        <a:spcAft>
                          <a:spcPts val="0"/>
                        </a:spcAft>
                      </a:pPr>
                      <a:r>
                        <a:rPr lang="es-CU" sz="1600">
                          <a:effectLst/>
                        </a:rPr>
                        <a:t>Número de granos por mazorca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647.5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dirty="0">
                          <a:effectLst/>
                        </a:rPr>
                        <a:t>490</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extLst>
                  <a:ext uri="{0D108BD9-81ED-4DB2-BD59-A6C34878D82A}">
                    <a16:rowId xmlns:a16="http://schemas.microsoft.com/office/drawing/2014/main" val="41308196"/>
                  </a:ext>
                </a:extLst>
              </a:tr>
              <a:tr h="519801">
                <a:tc>
                  <a:txBody>
                    <a:bodyPr/>
                    <a:lstStyle/>
                    <a:p>
                      <a:pPr algn="just">
                        <a:lnSpc>
                          <a:spcPct val="150000"/>
                        </a:lnSpc>
                        <a:spcAft>
                          <a:spcPts val="0"/>
                        </a:spcAft>
                      </a:pPr>
                      <a:r>
                        <a:rPr lang="es-ES" sz="1600">
                          <a:effectLst/>
                        </a:rPr>
                        <a:t>Biomasa total en la maduración (kg ha</a:t>
                      </a:r>
                      <a:r>
                        <a:rPr lang="es-ES" sz="1600" baseline="30000">
                          <a:effectLst/>
                        </a:rPr>
                        <a:t>-1</a:t>
                      </a:r>
                      <a:r>
                        <a:rPr lang="es-ES" sz="1600">
                          <a:effectLst/>
                        </a:rPr>
                        <a: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14215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dirty="0">
                          <a:effectLst/>
                        </a:rPr>
                        <a:t>18026</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extLst>
                  <a:ext uri="{0D108BD9-81ED-4DB2-BD59-A6C34878D82A}">
                    <a16:rowId xmlns:a16="http://schemas.microsoft.com/office/drawing/2014/main" val="2177438063"/>
                  </a:ext>
                </a:extLst>
              </a:tr>
              <a:tr h="519801">
                <a:tc>
                  <a:txBody>
                    <a:bodyPr/>
                    <a:lstStyle/>
                    <a:p>
                      <a:pPr algn="just">
                        <a:lnSpc>
                          <a:spcPct val="150000"/>
                        </a:lnSpc>
                        <a:spcAft>
                          <a:spcPts val="0"/>
                        </a:spcAft>
                      </a:pPr>
                      <a:r>
                        <a:rPr lang="es-ES" sz="1600">
                          <a:effectLst/>
                        </a:rPr>
                        <a:t> Índice de cosecha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a:effectLst/>
                        </a:rPr>
                        <a:t>0.536</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tc>
                  <a:txBody>
                    <a:bodyPr/>
                    <a:lstStyle/>
                    <a:p>
                      <a:pPr algn="just">
                        <a:lnSpc>
                          <a:spcPct val="150000"/>
                        </a:lnSpc>
                        <a:spcAft>
                          <a:spcPts val="0"/>
                        </a:spcAft>
                      </a:pPr>
                      <a:r>
                        <a:rPr lang="es-ES" sz="1600" dirty="0">
                          <a:effectLst/>
                        </a:rPr>
                        <a:t>0.40</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tc>
                <a:extLst>
                  <a:ext uri="{0D108BD9-81ED-4DB2-BD59-A6C34878D82A}">
                    <a16:rowId xmlns:a16="http://schemas.microsoft.com/office/drawing/2014/main" val="2173861137"/>
                  </a:ext>
                </a:extLst>
              </a:tr>
            </a:tbl>
          </a:graphicData>
        </a:graphic>
      </p:graphicFrame>
    </p:spTree>
    <p:extLst>
      <p:ext uri="{BB962C8B-B14F-4D97-AF65-F5344CB8AC3E}">
        <p14:creationId xmlns:p14="http://schemas.microsoft.com/office/powerpoint/2010/main" val="7957281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70364" y="365125"/>
            <a:ext cx="9483435" cy="1325563"/>
          </a:xfrm>
        </p:spPr>
        <p:txBody>
          <a:bodyPr>
            <a:normAutofit/>
          </a:bodyPr>
          <a:lstStyle/>
          <a:p>
            <a:pPr lvl="0" algn="just" eaLnBrk="0" fontAlgn="base" hangingPunct="0">
              <a:lnSpc>
                <a:spcPct val="100000"/>
              </a:lnSpc>
              <a:spcAft>
                <a:spcPct val="0"/>
              </a:spcAft>
            </a:pPr>
            <a:r>
              <a:rPr lang="es-ES" sz="3600" b="1" dirty="0"/>
              <a:t>Simulaciones realizadas con diferentes densidades de </a:t>
            </a:r>
            <a:r>
              <a:rPr lang="es-ES" sz="3600" b="1" dirty="0" smtClean="0"/>
              <a:t>plantación </a:t>
            </a:r>
            <a:endParaRPr lang="es-ES" altLang="en-US" sz="2800" b="1"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graphicFrame>
        <p:nvGraphicFramePr>
          <p:cNvPr id="6" name="Chart 6">
            <a:extLst>
              <a:ext uri="{FF2B5EF4-FFF2-40B4-BE49-F238E27FC236}">
                <a16:creationId xmlns:a16="http://schemas.microsoft.com/office/drawing/2014/main" id="{ED3AD390-DBA3-4108-A098-57B1985512B2}"/>
              </a:ext>
            </a:extLst>
          </p:cNvPr>
          <p:cNvGraphicFramePr/>
          <p:nvPr>
            <p:extLst/>
          </p:nvPr>
        </p:nvGraphicFramePr>
        <p:xfrm>
          <a:off x="1870364" y="1836199"/>
          <a:ext cx="6834554" cy="39931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637681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70364" y="365125"/>
            <a:ext cx="9483435" cy="1325563"/>
          </a:xfrm>
        </p:spPr>
        <p:txBody>
          <a:bodyPr>
            <a:normAutofit/>
          </a:bodyPr>
          <a:lstStyle/>
          <a:p>
            <a:pPr lvl="0" algn="just" eaLnBrk="0" fontAlgn="base" hangingPunct="0">
              <a:lnSpc>
                <a:spcPct val="100000"/>
              </a:lnSpc>
              <a:spcAft>
                <a:spcPct val="0"/>
              </a:spcAft>
            </a:pPr>
            <a:r>
              <a:rPr lang="es-ES" sz="3600" b="1" dirty="0"/>
              <a:t>Simulaciones realizadas en las localidades de Tapaste y Los Palacios</a:t>
            </a:r>
            <a:endParaRPr lang="es-ES" altLang="en-US" sz="2800" b="1"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graphicFrame>
        <p:nvGraphicFramePr>
          <p:cNvPr id="5" name="Chart 1">
            <a:extLst>
              <a:ext uri="{FF2B5EF4-FFF2-40B4-BE49-F238E27FC236}">
                <a16:creationId xmlns:a16="http://schemas.microsoft.com/office/drawing/2014/main" id="{D14CA1DB-EB1D-4BBD-B8A1-86AF0C23EFC0}"/>
              </a:ext>
            </a:extLst>
          </p:cNvPr>
          <p:cNvGraphicFramePr/>
          <p:nvPr>
            <p:extLst/>
          </p:nvPr>
        </p:nvGraphicFramePr>
        <p:xfrm>
          <a:off x="2503098" y="2043450"/>
          <a:ext cx="6718540" cy="43142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570037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70364" y="365125"/>
            <a:ext cx="9483435" cy="1325563"/>
          </a:xfrm>
        </p:spPr>
        <p:txBody>
          <a:bodyPr>
            <a:normAutofit/>
          </a:bodyPr>
          <a:lstStyle/>
          <a:p>
            <a:pPr lvl="0" algn="just" eaLnBrk="0" fontAlgn="base" hangingPunct="0">
              <a:lnSpc>
                <a:spcPct val="100000"/>
              </a:lnSpc>
              <a:spcAft>
                <a:spcPct val="0"/>
              </a:spcAft>
            </a:pPr>
            <a:r>
              <a:rPr lang="es-ES" sz="3600" b="1" dirty="0"/>
              <a:t>Simulaciones realizadas con diferentes dosis de fertilización nitrogenada</a:t>
            </a:r>
            <a:endParaRPr lang="es-ES" altLang="en-US" sz="2800" b="1"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769" y="12363"/>
            <a:ext cx="1610596" cy="1006142"/>
          </a:xfrm>
          <a:prstGeom prst="rect">
            <a:avLst/>
          </a:prstGeom>
        </p:spPr>
      </p:pic>
      <p:graphicFrame>
        <p:nvGraphicFramePr>
          <p:cNvPr id="8" name="Chart 4">
            <a:extLst>
              <a:ext uri="{FF2B5EF4-FFF2-40B4-BE49-F238E27FC236}">
                <a16:creationId xmlns:a16="http://schemas.microsoft.com/office/drawing/2014/main" id="{00000000-0008-0000-0000-000002000000}"/>
              </a:ext>
            </a:extLst>
          </p:cNvPr>
          <p:cNvGraphicFramePr/>
          <p:nvPr>
            <p:extLst/>
          </p:nvPr>
        </p:nvGraphicFramePr>
        <p:xfrm>
          <a:off x="3124200" y="1487169"/>
          <a:ext cx="6390736" cy="4723849"/>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ángulo 2"/>
          <p:cNvSpPr/>
          <p:nvPr/>
        </p:nvSpPr>
        <p:spPr>
          <a:xfrm>
            <a:off x="3940669" y="2277700"/>
            <a:ext cx="3039262" cy="1200329"/>
          </a:xfrm>
          <a:prstGeom prst="rect">
            <a:avLst/>
          </a:prstGeom>
        </p:spPr>
        <p:txBody>
          <a:bodyPr wrap="square">
            <a:spAutoFit/>
          </a:bodyPr>
          <a:lstStyle/>
          <a:p>
            <a:r>
              <a:rPr lang="es-ES" dirty="0" smtClean="0">
                <a:latin typeface="Times New Roman" panose="02020603050405020304" pitchFamily="18" charset="0"/>
                <a:ea typeface="Calibri" panose="020F0502020204030204" pitchFamily="34" charset="0"/>
              </a:rPr>
              <a:t>A </a:t>
            </a:r>
            <a:r>
              <a:rPr lang="es-ES" dirty="0">
                <a:latin typeface="Times New Roman" panose="02020603050405020304" pitchFamily="18" charset="0"/>
                <a:ea typeface="Calibri" panose="020F0502020204030204" pitchFamily="34" charset="0"/>
              </a:rPr>
              <a:t>partir de 90 kg ha</a:t>
            </a:r>
            <a:r>
              <a:rPr lang="es-ES" baseline="30000" dirty="0">
                <a:latin typeface="Times New Roman" panose="02020603050405020304" pitchFamily="18" charset="0"/>
                <a:ea typeface="Calibri" panose="020F0502020204030204" pitchFamily="34" charset="0"/>
              </a:rPr>
              <a:t>-1</a:t>
            </a:r>
            <a:r>
              <a:rPr lang="es-ES" dirty="0">
                <a:latin typeface="Times New Roman" panose="02020603050405020304" pitchFamily="18" charset="0"/>
                <a:ea typeface="Calibri" panose="020F0502020204030204" pitchFamily="34" charset="0"/>
              </a:rPr>
              <a:t> de fertilización nitrogenada los rendimientos son similares superando las 7 t ha</a:t>
            </a:r>
            <a:r>
              <a:rPr lang="es-ES" baseline="30000" dirty="0">
                <a:latin typeface="Times New Roman" panose="02020603050405020304" pitchFamily="18" charset="0"/>
                <a:ea typeface="Calibri" panose="020F0502020204030204" pitchFamily="34" charset="0"/>
              </a:rPr>
              <a:t>-1</a:t>
            </a:r>
            <a:r>
              <a:rPr lang="es-ES" dirty="0">
                <a:latin typeface="Times New Roman" panose="02020603050405020304" pitchFamily="18" charset="0"/>
                <a:ea typeface="Calibri" panose="020F0502020204030204" pitchFamily="34" charset="0"/>
              </a:rPr>
              <a:t>, </a:t>
            </a:r>
            <a:endParaRPr lang="en-US" dirty="0"/>
          </a:p>
        </p:txBody>
      </p:sp>
    </p:spTree>
    <p:extLst>
      <p:ext uri="{BB962C8B-B14F-4D97-AF65-F5344CB8AC3E}">
        <p14:creationId xmlns:p14="http://schemas.microsoft.com/office/powerpoint/2010/main" val="35227431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668</Words>
  <Application>Microsoft Office PowerPoint</Application>
  <PresentationFormat>Panorámica</PresentationFormat>
  <Paragraphs>103</Paragraphs>
  <Slides>15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15</vt:i4>
      </vt:variant>
    </vt:vector>
  </HeadingPairs>
  <TitlesOfParts>
    <vt:vector size="22" baseType="lpstr">
      <vt:lpstr>Arial</vt:lpstr>
      <vt:lpstr>Calibri</vt:lpstr>
      <vt:lpstr>Calibri Light</vt:lpstr>
      <vt:lpstr>Monotype Corsiva</vt:lpstr>
      <vt:lpstr>Times New Roman</vt:lpstr>
      <vt:lpstr>WenQuanYi Micro Hei</vt:lpstr>
      <vt:lpstr>Tema de Office</vt:lpstr>
      <vt:lpstr>Implementación de modelos tecnológicos sostenibles en sistemas agrícolas para la adaptación al cambio climático</vt:lpstr>
      <vt:lpstr>Modelos de simulación de Cultivos</vt:lpstr>
      <vt:lpstr>Los modelo de simulación de cultivos permiten:</vt:lpstr>
      <vt:lpstr>Tipos de modelo</vt:lpstr>
      <vt:lpstr>Presentación de PowerPoint</vt:lpstr>
      <vt:lpstr>Impactos del DSSAT</vt:lpstr>
      <vt:lpstr>Ventajas de la simulación de cultivos</vt:lpstr>
      <vt:lpstr>Desventajas de la simulación de cultivos</vt:lpstr>
      <vt:lpstr>Presentación de PowerPoint</vt:lpstr>
      <vt:lpstr>Cultivos en los que se tiene datos de calibración</vt:lpstr>
      <vt:lpstr>Ejemplo de simulaciones realizadas con el cultivar de maíz P-7928</vt:lpstr>
      <vt:lpstr>Comparación de los valores observados y simulados</vt:lpstr>
      <vt:lpstr>Simulaciones realizadas con diferentes densidades de plantación </vt:lpstr>
      <vt:lpstr>Simulaciones realizadas en las localidades de Tapaste y Los Palacios</vt:lpstr>
      <vt:lpstr>Simulaciones realizadas con diferentes dosis de fertilización nitrogenada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Implementación de modelos tecnológicos sostenibles en sistemas agrícolas para la adaptación al cambio climático</dc:title>
  <dc:creator>Florido</dc:creator>
  <cp:lastModifiedBy>Alexander</cp:lastModifiedBy>
  <cp:revision>6</cp:revision>
  <dcterms:created xsi:type="dcterms:W3CDTF">2023-12-05T19:14:43Z</dcterms:created>
  <dcterms:modified xsi:type="dcterms:W3CDTF">2023-12-08T02:55:45Z</dcterms:modified>
</cp:coreProperties>
</file>