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3"/>
  </p:notes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536" autoAdjust="0"/>
  </p:normalViewPr>
  <p:slideViewPr>
    <p:cSldViewPr snapToGrid="0">
      <p:cViewPr varScale="1">
        <p:scale>
          <a:sx n="70" d="100"/>
          <a:sy n="70" d="100"/>
        </p:scale>
        <p:origin x="113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F4B0C-C405-4227-A542-7ABFB2764310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89DEF-625F-4223-9899-7617F347AB10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5353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 cambio climático constituye hoy día un tema de primera magnitud tanto en la agenda política como en la opinión pública y ha sido planteado por algunos como la cuestión señera del siglo </a:t>
            </a:r>
            <a:r>
              <a:rPr lang="es-ES" dirty="0" err="1" smtClean="0"/>
              <a:t>Xxi</a:t>
            </a:r>
            <a:r>
              <a:rPr lang="es-ES" dirty="0" smtClean="0"/>
              <a:t>. Existe un creciente interés hacia este fenómeno en el  la estación meteorológica del INCA ,</a:t>
            </a:r>
            <a:r>
              <a:rPr lang="es-ES" baseline="0" dirty="0" smtClean="0"/>
              <a:t> donde se recogen datos meteorológicos como las temperaturas, precipitaciones entre otros para su posterior análisis.</a:t>
            </a:r>
          </a:p>
          <a:p>
            <a:endParaRPr lang="es-ES" baseline="0" dirty="0" smtClean="0"/>
          </a:p>
          <a:p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smtClean="0"/>
              <a:t>  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89DEF-625F-4223-9899-7617F347AB10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9065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67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654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167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1238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73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180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3340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1536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988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4695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6709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DC75E2A-A619-4866-B645-649BF5CE7CAF}" type="datetimeFigureOut">
              <a:rPr lang="es-MX" smtClean="0"/>
              <a:t>31/01/2018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6735B19-212E-4E15-A650-6D99ED8BA338}" type="slidenum">
              <a:rPr lang="es-MX" smtClean="0"/>
              <a:t>‹#›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16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351314" y="242596"/>
            <a:ext cx="64567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Universidad Agraria de la Habana</a:t>
            </a:r>
          </a:p>
          <a:p>
            <a:pPr algn="ctr"/>
            <a:r>
              <a:rPr lang="es-MX" sz="2800" b="1" dirty="0" smtClean="0"/>
              <a:t>Fructuoso Rodríguez Pérez</a:t>
            </a:r>
          </a:p>
          <a:p>
            <a:pPr algn="ctr"/>
            <a:r>
              <a:rPr lang="es-MX" sz="2800" b="1" dirty="0" smtClean="0"/>
              <a:t>Facultad de Ciencias Técnicas  </a:t>
            </a:r>
            <a:endParaRPr lang="es-MX" sz="28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2285998" y="3246841"/>
            <a:ext cx="65874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/>
              <a:t>Maestría en </a:t>
            </a:r>
            <a:r>
              <a:rPr lang="es-MX" sz="3200" b="1" dirty="0" err="1" smtClean="0"/>
              <a:t>Biomatemática</a:t>
            </a:r>
            <a:endParaRPr lang="es-MX" sz="3200" b="1" dirty="0" smtClean="0"/>
          </a:p>
          <a:p>
            <a:pPr algn="ctr"/>
            <a:r>
              <a:rPr lang="es-MX" sz="3200" b="1" dirty="0" smtClean="0"/>
              <a:t>Tarea Final de Series Temporales </a:t>
            </a:r>
            <a:endParaRPr lang="es-MX" sz="32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578498" y="4963885"/>
            <a:ext cx="8472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1" dirty="0" smtClean="0"/>
              <a:t>Integrantes:</a:t>
            </a:r>
          </a:p>
          <a:p>
            <a:pPr algn="just"/>
            <a:r>
              <a:rPr lang="es-MX" sz="2400" b="1" dirty="0" err="1" smtClean="0"/>
              <a:t>Osmel</a:t>
            </a:r>
            <a:r>
              <a:rPr lang="es-MX" sz="2400" b="1" dirty="0" smtClean="0"/>
              <a:t> Rodríguez González</a:t>
            </a:r>
          </a:p>
          <a:p>
            <a:pPr algn="just"/>
            <a:r>
              <a:rPr lang="es-MX" sz="2400" b="1" dirty="0" err="1" smtClean="0"/>
              <a:t>Liansy</a:t>
            </a:r>
            <a:r>
              <a:rPr lang="es-MX" sz="2400" b="1" dirty="0" smtClean="0"/>
              <a:t> Fernández Domínguez  </a:t>
            </a:r>
            <a:endParaRPr lang="es-MX" sz="2400" b="1" dirty="0"/>
          </a:p>
        </p:txBody>
      </p:sp>
      <p:sp>
        <p:nvSpPr>
          <p:cNvPr id="7" name="AutoShape 2" descr="Resultado de imagen para logo de unah +cub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144" y="1564203"/>
            <a:ext cx="16192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279437" y="2305023"/>
            <a:ext cx="52132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dirty="0" smtClean="0"/>
              <a:t>Análisis espacial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404544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238" y="1352809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238" y="1352809"/>
            <a:ext cx="6809524" cy="415238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96287" y="600501"/>
            <a:ext cx="9253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aplico un modelo cuadrático donde los residuos se distribuyen normalmente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116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238" y="1352809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53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20638" y="673937"/>
            <a:ext cx="33373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dirty="0" smtClean="0"/>
              <a:t>Modelo: Esférico</a:t>
            </a:r>
            <a:endParaRPr lang="es-E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238" y="1352809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00767" y="1648495"/>
            <a:ext cx="45719" cy="246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ángulo 3"/>
          <p:cNvSpPr/>
          <p:nvPr/>
        </p:nvSpPr>
        <p:spPr>
          <a:xfrm>
            <a:off x="2082843" y="1911203"/>
            <a:ext cx="767614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6000" dirty="0" smtClean="0"/>
              <a:t>Aplicación de </a:t>
            </a:r>
            <a:r>
              <a:rPr lang="es-ES" sz="6000" dirty="0" err="1" smtClean="0"/>
              <a:t>Krigring</a:t>
            </a:r>
            <a:r>
              <a:rPr lang="es-ES" sz="6000" dirty="0" smtClean="0"/>
              <a:t> a</a:t>
            </a:r>
          </a:p>
          <a:p>
            <a:pPr algn="ctr"/>
            <a:r>
              <a:rPr lang="es-ES" sz="6000" dirty="0" smtClean="0"/>
              <a:t>Permeabilidad del suelo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291997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238" y="1352809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92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6804" y="902432"/>
            <a:ext cx="6809524" cy="415238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476" y="902432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7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3627"/>
            <a:ext cx="6809524" cy="415238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476" y="1243626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96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9979"/>
            <a:ext cx="6809524" cy="415238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476" y="1325514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89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71804" y="447869"/>
            <a:ext cx="6923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/>
              <a:t>INTRODUCCIÓN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503852" y="1433909"/>
            <a:ext cx="1003973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E</a:t>
            </a:r>
            <a:r>
              <a:rPr lang="es-ES" sz="2000" dirty="0" smtClean="0"/>
              <a:t>l cambio climático constituye hoy día un tema de primera magnitud tanto en la agenda política como en la opinión pública y ha sido planteado por algunos como la cuestión señera del siglo XXI. Existe un creciente interés hacia este fenómeno en la estación meteorológica de Tapaste,</a:t>
            </a:r>
            <a:r>
              <a:rPr lang="es-ES" sz="2000" baseline="0" dirty="0" smtClean="0"/>
              <a:t> donde se recogen datos climáticos</a:t>
            </a:r>
            <a:r>
              <a:rPr lang="es-ES" sz="2000" dirty="0" smtClean="0"/>
              <a:t> </a:t>
            </a:r>
            <a:r>
              <a:rPr lang="es-ES" sz="2000" baseline="0" dirty="0" smtClean="0"/>
              <a:t> como las temperaturas, precipitaciones entre otros para su posterior análisis.</a:t>
            </a:r>
          </a:p>
          <a:p>
            <a:endParaRPr lang="es-MX" dirty="0"/>
          </a:p>
        </p:txBody>
      </p:sp>
      <p:sp>
        <p:nvSpPr>
          <p:cNvPr id="4" name="Flecha abajo 3"/>
          <p:cNvSpPr/>
          <p:nvPr/>
        </p:nvSpPr>
        <p:spPr>
          <a:xfrm>
            <a:off x="2279941" y="3263576"/>
            <a:ext cx="746449" cy="9517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CuadroTexto 4"/>
          <p:cNvSpPr txBox="1"/>
          <p:nvPr/>
        </p:nvSpPr>
        <p:spPr>
          <a:xfrm>
            <a:off x="3153747" y="3604252"/>
            <a:ext cx="4441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OBJETIVOS</a:t>
            </a:r>
            <a:endParaRPr lang="es-MX" dirty="0"/>
          </a:p>
        </p:txBody>
      </p:sp>
      <p:sp>
        <p:nvSpPr>
          <p:cNvPr id="6" name="CuadroTexto 5"/>
          <p:cNvSpPr txBox="1"/>
          <p:nvPr/>
        </p:nvSpPr>
        <p:spPr>
          <a:xfrm>
            <a:off x="1212980" y="4777273"/>
            <a:ext cx="10016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Analizar el  comportamiento de la temperatura media en la estación meteorológica de Tapaste.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Predecir la temperatura media para periodos futuros.</a:t>
            </a:r>
            <a:endParaRPr lang="es-MX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21" y="2978611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8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9433" y="327546"/>
            <a:ext cx="2524836" cy="36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/>
              <a:t>Kriging</a:t>
            </a:r>
            <a:r>
              <a:rPr lang="es-ES" dirty="0" smtClean="0"/>
              <a:t> universal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7275"/>
            <a:ext cx="6809524" cy="415238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476" y="1052559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18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00B0F0"/>
                </a:solidFill>
              </a:rPr>
              <a:t>Conclusiones</a:t>
            </a:r>
            <a:r>
              <a:rPr lang="es-ES_tradnl" dirty="0" smtClean="0"/>
              <a:t> 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03551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_tradnl" sz="2800" dirty="0" smtClean="0"/>
              <a:t>Debido a la naturaleza de los datos se realizó una transformación logarítmica para que así los mismos distribuyan normalmente y cumplan el supuesto de aleatoriedad.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_tradnl" sz="2800" dirty="0" smtClean="0"/>
              <a:t>Los datos transformados disminuyeron su relación espacial en función de su semivarianza.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_tradnl" sz="2800" dirty="0" smtClean="0"/>
              <a:t>Se observan notables diferencias entre la interpolación mediante Kriging simple u ordinal de los datos sin trasformar y los transformados.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_tradnl" sz="2800" dirty="0" smtClean="0"/>
              <a:t>La interpolación que mejor se ajusta es  el </a:t>
            </a:r>
            <a:r>
              <a:rPr lang="es-ES_tradnl" sz="2800" err="1" smtClean="0"/>
              <a:t>Kriging</a:t>
            </a:r>
            <a:r>
              <a:rPr lang="es-ES_tradnl" sz="2800" smtClean="0"/>
              <a:t> </a:t>
            </a:r>
            <a:r>
              <a:rPr lang="es-ES_tradnl" sz="2800" smtClean="0"/>
              <a:t>ordinario </a:t>
            </a:r>
            <a:r>
              <a:rPr lang="es-ES_tradnl" sz="2800" dirty="0" smtClean="0"/>
              <a:t>usando el modelo Gaussiano y los datos transformados.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10611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3381" y="0"/>
            <a:ext cx="10058400" cy="863903"/>
          </a:xfrm>
        </p:spPr>
        <p:txBody>
          <a:bodyPr/>
          <a:lstStyle/>
          <a:p>
            <a:r>
              <a:rPr lang="es-MX" dirty="0" smtClean="0">
                <a:latin typeface="Cambria" panose="02040503050406030204" pitchFamily="18" charset="0"/>
              </a:rPr>
              <a:t>Materiales y métodos</a:t>
            </a:r>
            <a:endParaRPr lang="es-MX" dirty="0">
              <a:latin typeface="Cambria" panose="02040503050406030204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447777" y="1368636"/>
            <a:ext cx="4225347" cy="297309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s-ES" sz="2400" dirty="0">
                <a:latin typeface="Cambria" panose="02040503050406030204" pitchFamily="18" charset="0"/>
              </a:rPr>
              <a:t> </a:t>
            </a:r>
            <a:r>
              <a:rPr lang="es-ES" sz="2400" dirty="0" smtClean="0">
                <a:latin typeface="Cambria" panose="02040503050406030204" pitchFamily="18" charset="0"/>
              </a:rPr>
              <a:t>Gráficas y Tablas</a:t>
            </a:r>
            <a:endParaRPr lang="en-US" sz="2400" dirty="0">
              <a:latin typeface="Cambria" panose="0204050305040603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Cambria" panose="02040503050406030204" pitchFamily="18" charset="0"/>
              </a:rPr>
              <a:t>Histogramas</a:t>
            </a:r>
            <a:endParaRPr lang="en-US" sz="2400" dirty="0" smtClean="0">
              <a:latin typeface="Cambria" panose="0204050305040603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mbria" panose="02040503050406030204" pitchFamily="18" charset="0"/>
              </a:rPr>
              <a:t>Boxplot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Cambria" panose="02040503050406030204" pitchFamily="18" charset="0"/>
              </a:rPr>
              <a:t>QQNorm</a:t>
            </a:r>
            <a:endParaRPr lang="en-US" sz="2400" dirty="0" smtClean="0">
              <a:latin typeface="Cambria" panose="020405030504060302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s-ES" sz="2400" dirty="0" smtClean="0">
              <a:latin typeface="Cambria" panose="0204050305040603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68904" y="5411566"/>
            <a:ext cx="3460722" cy="76783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TextBox 6"/>
          <p:cNvSpPr txBox="1"/>
          <p:nvPr/>
        </p:nvSpPr>
        <p:spPr>
          <a:xfrm>
            <a:off x="7788831" y="5549264"/>
            <a:ext cx="335405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 smtClean="0">
                <a:latin typeface="Cambria" panose="02040503050406030204" pitchFamily="18" charset="0"/>
              </a:rPr>
              <a:t>R . </a:t>
            </a:r>
            <a:r>
              <a:rPr lang="es-ES" sz="2600" dirty="0" err="1" smtClean="0">
                <a:latin typeface="Cambria" panose="02040503050406030204" pitchFamily="18" charset="0"/>
              </a:rPr>
              <a:t>version</a:t>
            </a:r>
            <a:r>
              <a:rPr lang="es-ES" sz="2600" dirty="0" smtClean="0">
                <a:latin typeface="Cambria" panose="02040503050406030204" pitchFamily="18" charset="0"/>
              </a:rPr>
              <a:t> </a:t>
            </a:r>
            <a:r>
              <a:rPr lang="es-ES" sz="2600" dirty="0">
                <a:latin typeface="Cambria" panose="02040503050406030204" pitchFamily="18" charset="0"/>
              </a:rPr>
              <a:t>3.4.0</a:t>
            </a:r>
            <a:endParaRPr lang="es-MX" sz="2600" dirty="0">
              <a:latin typeface="Cambria" panose="020405030504060302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32597" y="1368636"/>
            <a:ext cx="6096000" cy="22929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91440" lvl="0" indent="-9144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Wingdings" panose="05000000000000000000" pitchFamily="2" charset="2"/>
              <a:buChar char="Ø"/>
            </a:pPr>
            <a:r>
              <a:rPr lang="es-MX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Análisis </a:t>
            </a:r>
            <a:r>
              <a:rPr lang="es-MX" sz="3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Univariado</a:t>
            </a:r>
            <a:endParaRPr lang="es-MX" sz="3000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</a:endParaRPr>
          </a:p>
          <a:p>
            <a:pPr marL="91440" indent="-9144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Wingdings" panose="05000000000000000000" pitchFamily="2" charset="2"/>
              <a:buChar char="Ø"/>
            </a:pPr>
            <a:r>
              <a:rPr lang="es-MX" sz="3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Kriging</a:t>
            </a:r>
            <a:r>
              <a:rPr lang="es-MX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 simple</a:t>
            </a:r>
          </a:p>
          <a:p>
            <a:pPr marL="91440" lvl="0" indent="-9144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Wingdings" panose="05000000000000000000" pitchFamily="2" charset="2"/>
              <a:buChar char="Ø"/>
            </a:pPr>
            <a:r>
              <a:rPr lang="es-MX" sz="3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Kriging</a:t>
            </a:r>
            <a:r>
              <a:rPr lang="es-MX" sz="3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</a:rPr>
              <a:t> universal</a:t>
            </a:r>
          </a:p>
          <a:p>
            <a:pPr marL="91440" lvl="0" indent="-91440" algn="just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CADE4"/>
              </a:buClr>
              <a:buSzPct val="100000"/>
              <a:buFont typeface="Wingdings" panose="05000000000000000000" pitchFamily="2" charset="2"/>
              <a:buChar char="Ø"/>
            </a:pPr>
            <a:endParaRPr lang="es-MX" sz="3000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08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>
                <a:solidFill>
                  <a:srgbClr val="00B0F0"/>
                </a:solidFill>
              </a:rPr>
              <a:t>Objetivo</a:t>
            </a:r>
            <a:endParaRPr lang="es-ES_tradnl" dirty="0">
              <a:solidFill>
                <a:srgbClr val="00B0F0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97280" y="2034419"/>
            <a:ext cx="10058400" cy="4023360"/>
          </a:xfrm>
        </p:spPr>
        <p:txBody>
          <a:bodyPr>
            <a:normAutofit/>
          </a:bodyPr>
          <a:lstStyle/>
          <a:p>
            <a:r>
              <a:rPr lang="es-ES_tradnl" sz="3200" dirty="0" smtClean="0"/>
              <a:t>Obtener mapas que describan el comportamiento espacial de la Permeabilidad del suelo en el área estudiada, mediante técnicas geoestadísticas de interpolación como el Kriging Simple </a:t>
            </a:r>
            <a:r>
              <a:rPr lang="es-ES_tradnl" sz="3200" dirty="0"/>
              <a:t>y </a:t>
            </a:r>
            <a:r>
              <a:rPr lang="es-ES_tradnl" sz="3200" dirty="0" smtClean="0"/>
              <a:t>el </a:t>
            </a:r>
            <a:r>
              <a:rPr lang="es-ES_tradnl" sz="3200" dirty="0" err="1" smtClean="0"/>
              <a:t>Kriging</a:t>
            </a:r>
            <a:r>
              <a:rPr lang="es-ES_tradnl" sz="3200" dirty="0" smtClean="0"/>
              <a:t> universal.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220296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168741" y="914105"/>
            <a:ext cx="95572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6000" dirty="0" smtClean="0"/>
              <a:t>Análisis Exploratorio de datos </a:t>
            </a:r>
            <a:endParaRPr lang="es-ES" sz="6000" dirty="0"/>
          </a:p>
        </p:txBody>
      </p:sp>
      <p:sp>
        <p:nvSpPr>
          <p:cNvPr id="4" name="Rectángulo 3"/>
          <p:cNvSpPr/>
          <p:nvPr/>
        </p:nvSpPr>
        <p:spPr>
          <a:xfrm>
            <a:off x="3761923" y="2445844"/>
            <a:ext cx="4666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dirty="0">
                <a:solidFill>
                  <a:srgbClr val="00B0F0"/>
                </a:solidFill>
              </a:rPr>
              <a:t>Análisis Univariado </a:t>
            </a:r>
          </a:p>
        </p:txBody>
      </p:sp>
    </p:spTree>
    <p:extLst>
      <p:ext uri="{BB962C8B-B14F-4D97-AF65-F5344CB8AC3E}">
        <p14:creationId xmlns:p14="http://schemas.microsoft.com/office/powerpoint/2010/main" val="393090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86368" y="282194"/>
            <a:ext cx="115235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/>
              <a:t>Análisis de la </a:t>
            </a:r>
            <a:r>
              <a:rPr lang="es-ES" sz="3600" dirty="0" smtClean="0"/>
              <a:t>variable</a:t>
            </a:r>
          </a:p>
          <a:p>
            <a:pPr algn="ctr"/>
            <a:r>
              <a:rPr lang="es-ES" sz="3600" dirty="0" smtClean="0"/>
              <a:t>Permeabilidad del </a:t>
            </a:r>
            <a:r>
              <a:rPr lang="es-ES" sz="3600" dirty="0"/>
              <a:t>suelo </a:t>
            </a: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62718"/>
              </p:ext>
            </p:extLst>
          </p:nvPr>
        </p:nvGraphicFramePr>
        <p:xfrm>
          <a:off x="562140" y="1743780"/>
          <a:ext cx="4684877" cy="3566160"/>
        </p:xfrm>
        <a:graphic>
          <a:graphicData uri="http://schemas.openxmlformats.org/drawingml/2006/table">
            <a:tbl>
              <a:tblPr bandCol="1">
                <a:tableStyleId>{5C22544A-7EE6-4342-B048-85BDC9FD1C3A}</a:tableStyleId>
              </a:tblPr>
              <a:tblGrid>
                <a:gridCol w="2669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5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Varianza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295,30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Desviación</a:t>
                      </a:r>
                      <a:r>
                        <a:rPr lang="es-ES" sz="2000" baseline="0" dirty="0" smtClean="0"/>
                        <a:t> típica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17,18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273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Coeficiente de variación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0,30</a:t>
                      </a:r>
                      <a:endParaRPr lang="es-E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Longitud del vector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k3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0.047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mínimo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máximo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Media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56,21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146"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Mediana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000" dirty="0" smtClean="0"/>
                        <a:t>55,50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476" y="1482523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6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238" y="1352809"/>
            <a:ext cx="6809524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74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46913" y="2099887"/>
            <a:ext cx="29571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25%   </a:t>
            </a:r>
            <a:r>
              <a:rPr lang="es-ES" dirty="0" smtClean="0"/>
              <a:t>     </a:t>
            </a:r>
            <a:r>
              <a:rPr lang="es-ES" dirty="0"/>
              <a:t>50%    </a:t>
            </a:r>
            <a:r>
              <a:rPr lang="es-ES" dirty="0" smtClean="0"/>
              <a:t>   75</a:t>
            </a:r>
            <a:r>
              <a:rPr lang="es-ES" dirty="0"/>
              <a:t>% </a:t>
            </a:r>
          </a:p>
          <a:p>
            <a:r>
              <a:rPr lang="es-ES" dirty="0" smtClean="0"/>
              <a:t>45           55,5     67,375</a:t>
            </a:r>
            <a:endParaRPr lang="es-ES" dirty="0"/>
          </a:p>
        </p:txBody>
      </p:sp>
      <p:sp>
        <p:nvSpPr>
          <p:cNvPr id="5" name="object 5"/>
          <p:cNvSpPr txBox="1"/>
          <p:nvPr/>
        </p:nvSpPr>
        <p:spPr>
          <a:xfrm>
            <a:off x="6896966" y="3348508"/>
            <a:ext cx="4783405" cy="649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95"/>
              </a:spcBef>
            </a:pPr>
            <a:r>
              <a:rPr sz="2050" b="1" spc="-30" dirty="0">
                <a:latin typeface="Arial"/>
                <a:cs typeface="Arial"/>
              </a:rPr>
              <a:t>Primer </a:t>
            </a:r>
            <a:r>
              <a:rPr lang="es-ES_tradnl" sz="2050" b="1" spc="-50" dirty="0" err="1">
                <a:latin typeface="Arial"/>
                <a:cs typeface="Arial"/>
              </a:rPr>
              <a:t>c</a:t>
            </a:r>
            <a:r>
              <a:rPr lang="es-ES_tradnl" sz="2050" b="1" spc="-50" dirty="0" err="1" smtClean="0">
                <a:latin typeface="Arial"/>
                <a:cs typeface="Arial"/>
              </a:rPr>
              <a:t>uantil</a:t>
            </a:r>
            <a:r>
              <a:rPr sz="2050" b="1" spc="-50" dirty="0" smtClean="0">
                <a:latin typeface="Arial"/>
                <a:cs typeface="Arial"/>
              </a:rPr>
              <a:t>: </a:t>
            </a:r>
            <a:r>
              <a:rPr sz="2050" spc="-229" dirty="0">
                <a:latin typeface="Arial"/>
                <a:cs typeface="Arial"/>
              </a:rPr>
              <a:t>es </a:t>
            </a:r>
            <a:r>
              <a:rPr sz="2050" spc="-95" dirty="0">
                <a:latin typeface="Arial"/>
                <a:cs typeface="Arial"/>
              </a:rPr>
              <a:t>el </a:t>
            </a:r>
            <a:r>
              <a:rPr sz="2050" spc="-65" dirty="0">
                <a:latin typeface="Arial"/>
                <a:cs typeface="Arial"/>
              </a:rPr>
              <a:t>valor </a:t>
            </a:r>
            <a:r>
              <a:rPr sz="2050" spc="-150" dirty="0">
                <a:latin typeface="Arial"/>
                <a:cs typeface="Arial"/>
              </a:rPr>
              <a:t>de </a:t>
            </a:r>
            <a:r>
              <a:rPr sz="2050" spc="-60" dirty="0">
                <a:latin typeface="Arial"/>
                <a:cs typeface="Arial"/>
              </a:rPr>
              <a:t>la  </a:t>
            </a:r>
            <a:r>
              <a:rPr sz="2050" spc="-85" dirty="0">
                <a:latin typeface="Arial"/>
                <a:cs typeface="Arial"/>
              </a:rPr>
              <a:t>variable </a:t>
            </a:r>
            <a:r>
              <a:rPr sz="2050" spc="-105" dirty="0">
                <a:latin typeface="Arial"/>
                <a:cs typeface="Arial"/>
              </a:rPr>
              <a:t>para </a:t>
            </a:r>
            <a:r>
              <a:rPr sz="2050" spc="-75" dirty="0">
                <a:latin typeface="Arial"/>
                <a:cs typeface="Arial"/>
              </a:rPr>
              <a:t>un </a:t>
            </a:r>
            <a:r>
              <a:rPr sz="2050" spc="-70" dirty="0" err="1">
                <a:latin typeface="Arial"/>
                <a:cs typeface="Arial"/>
              </a:rPr>
              <a:t>porcentaje</a:t>
            </a:r>
            <a:r>
              <a:rPr sz="2050" spc="-70" dirty="0">
                <a:latin typeface="Arial"/>
                <a:cs typeface="Arial"/>
              </a:rPr>
              <a:t> </a:t>
            </a:r>
            <a:r>
              <a:rPr sz="2050" spc="-85" dirty="0" err="1" smtClean="0">
                <a:latin typeface="Arial"/>
                <a:cs typeface="Arial"/>
              </a:rPr>
              <a:t>acumu</a:t>
            </a:r>
            <a:r>
              <a:rPr sz="2050" spc="-80" dirty="0" err="1" smtClean="0">
                <a:latin typeface="Arial"/>
                <a:cs typeface="Arial"/>
              </a:rPr>
              <a:t>lado</a:t>
            </a:r>
            <a:r>
              <a:rPr sz="2050" spc="-80" dirty="0" smtClean="0">
                <a:latin typeface="Arial"/>
                <a:cs typeface="Arial"/>
              </a:rPr>
              <a:t> </a:t>
            </a:r>
            <a:r>
              <a:rPr sz="2050" spc="-90" dirty="0">
                <a:latin typeface="Arial"/>
                <a:cs typeface="Arial"/>
              </a:rPr>
              <a:t>del </a:t>
            </a:r>
            <a:r>
              <a:rPr sz="2050" spc="-110" dirty="0">
                <a:latin typeface="Arial"/>
                <a:cs typeface="Arial"/>
              </a:rPr>
              <a:t>25</a:t>
            </a:r>
            <a:r>
              <a:rPr sz="2050" spc="165" dirty="0">
                <a:latin typeface="Arial"/>
                <a:cs typeface="Arial"/>
              </a:rPr>
              <a:t> </a:t>
            </a:r>
            <a:r>
              <a:rPr sz="2050" spc="-50" dirty="0">
                <a:latin typeface="Arial"/>
                <a:cs typeface="Arial"/>
              </a:rPr>
              <a:t>%.</a:t>
            </a:r>
            <a:endParaRPr sz="20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96966" y="4454724"/>
            <a:ext cx="4972091" cy="649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95"/>
              </a:spcBef>
            </a:pPr>
            <a:r>
              <a:rPr lang="es-ES_tradnl" sz="2050" b="1" spc="-50" dirty="0" smtClean="0">
                <a:latin typeface="Arial"/>
                <a:cs typeface="Arial"/>
              </a:rPr>
              <a:t>Segundo</a:t>
            </a:r>
            <a:r>
              <a:rPr sz="2050" b="1" spc="-50" dirty="0" smtClean="0">
                <a:latin typeface="Arial"/>
                <a:cs typeface="Arial"/>
              </a:rPr>
              <a:t> </a:t>
            </a:r>
            <a:r>
              <a:rPr lang="es-ES_tradnl" sz="2050" b="1" spc="-50" dirty="0" smtClean="0">
                <a:latin typeface="Arial"/>
                <a:cs typeface="Arial"/>
              </a:rPr>
              <a:t>c</a:t>
            </a:r>
            <a:r>
              <a:rPr sz="2050" b="1" spc="-50" dirty="0" err="1" smtClean="0">
                <a:latin typeface="Arial"/>
                <a:cs typeface="Arial"/>
              </a:rPr>
              <a:t>ua</a:t>
            </a:r>
            <a:r>
              <a:rPr lang="es-ES_tradnl" sz="2050" b="1" spc="-50" dirty="0" smtClean="0">
                <a:latin typeface="Arial"/>
                <a:cs typeface="Arial"/>
              </a:rPr>
              <a:t>n</a:t>
            </a:r>
            <a:r>
              <a:rPr sz="2050" b="1" spc="-50" dirty="0" err="1" smtClean="0">
                <a:latin typeface="Arial"/>
                <a:cs typeface="Arial"/>
              </a:rPr>
              <a:t>til</a:t>
            </a:r>
            <a:r>
              <a:rPr sz="2050" b="1" spc="-50" dirty="0">
                <a:latin typeface="Arial"/>
                <a:cs typeface="Arial"/>
              </a:rPr>
              <a:t>: </a:t>
            </a:r>
            <a:r>
              <a:rPr sz="2050" spc="-229" dirty="0">
                <a:latin typeface="Arial"/>
                <a:cs typeface="Arial"/>
              </a:rPr>
              <a:t>es </a:t>
            </a:r>
            <a:r>
              <a:rPr sz="2050" spc="-95" dirty="0">
                <a:latin typeface="Arial"/>
                <a:cs typeface="Arial"/>
              </a:rPr>
              <a:t>el </a:t>
            </a:r>
            <a:r>
              <a:rPr sz="2050" spc="-65" dirty="0">
                <a:latin typeface="Arial"/>
                <a:cs typeface="Arial"/>
              </a:rPr>
              <a:t>valor </a:t>
            </a:r>
            <a:r>
              <a:rPr sz="2050" spc="-150" dirty="0">
                <a:latin typeface="Arial"/>
                <a:cs typeface="Arial"/>
              </a:rPr>
              <a:t>de </a:t>
            </a:r>
            <a:r>
              <a:rPr sz="2050" spc="-60" dirty="0">
                <a:latin typeface="Arial"/>
                <a:cs typeface="Arial"/>
              </a:rPr>
              <a:t>la  </a:t>
            </a:r>
            <a:r>
              <a:rPr sz="2050" spc="-85" dirty="0">
                <a:latin typeface="Arial"/>
                <a:cs typeface="Arial"/>
              </a:rPr>
              <a:t>variable </a:t>
            </a:r>
            <a:r>
              <a:rPr sz="2050" spc="-105" dirty="0">
                <a:latin typeface="Arial"/>
                <a:cs typeface="Arial"/>
              </a:rPr>
              <a:t>para </a:t>
            </a:r>
            <a:r>
              <a:rPr sz="2050" spc="-75" dirty="0">
                <a:latin typeface="Arial"/>
                <a:cs typeface="Arial"/>
              </a:rPr>
              <a:t>un </a:t>
            </a:r>
            <a:r>
              <a:rPr sz="2050" spc="-70" dirty="0" err="1">
                <a:latin typeface="Arial"/>
                <a:cs typeface="Arial"/>
              </a:rPr>
              <a:t>porcentaje</a:t>
            </a:r>
            <a:r>
              <a:rPr sz="2050" spc="-70" dirty="0">
                <a:latin typeface="Arial"/>
                <a:cs typeface="Arial"/>
              </a:rPr>
              <a:t> </a:t>
            </a:r>
            <a:r>
              <a:rPr sz="2050" spc="-85" dirty="0" err="1" smtClean="0">
                <a:latin typeface="Arial"/>
                <a:cs typeface="Arial"/>
              </a:rPr>
              <a:t>acumu</a:t>
            </a:r>
            <a:r>
              <a:rPr sz="2050" spc="-80" dirty="0" err="1" smtClean="0">
                <a:latin typeface="Arial"/>
                <a:cs typeface="Arial"/>
              </a:rPr>
              <a:t>lado</a:t>
            </a:r>
            <a:r>
              <a:rPr sz="2050" spc="-80" dirty="0" smtClean="0">
                <a:latin typeface="Arial"/>
                <a:cs typeface="Arial"/>
              </a:rPr>
              <a:t> </a:t>
            </a:r>
            <a:r>
              <a:rPr sz="2050" spc="-90" dirty="0">
                <a:latin typeface="Arial"/>
                <a:cs typeface="Arial"/>
              </a:rPr>
              <a:t>del </a:t>
            </a:r>
            <a:r>
              <a:rPr lang="es-ES_tradnl" sz="2050" spc="-110" dirty="0" smtClean="0">
                <a:latin typeface="Arial"/>
                <a:cs typeface="Arial"/>
              </a:rPr>
              <a:t>50</a:t>
            </a:r>
            <a:r>
              <a:rPr sz="2050" spc="165" dirty="0" smtClean="0">
                <a:latin typeface="Arial"/>
                <a:cs typeface="Arial"/>
              </a:rPr>
              <a:t> </a:t>
            </a:r>
            <a:r>
              <a:rPr sz="2050" spc="-50" dirty="0" smtClean="0">
                <a:latin typeface="Arial"/>
                <a:cs typeface="Arial"/>
              </a:rPr>
              <a:t>%.</a:t>
            </a:r>
            <a:endParaRPr sz="2050" dirty="0"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6849794" y="5321759"/>
            <a:ext cx="4972091" cy="649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95"/>
              </a:spcBef>
            </a:pPr>
            <a:r>
              <a:rPr sz="2050" b="1" spc="-50" dirty="0" err="1">
                <a:latin typeface="Arial"/>
                <a:cs typeface="Arial"/>
              </a:rPr>
              <a:t>Tercer</a:t>
            </a:r>
            <a:r>
              <a:rPr sz="2050" b="1" spc="-50" dirty="0">
                <a:latin typeface="Arial"/>
                <a:cs typeface="Arial"/>
              </a:rPr>
              <a:t> </a:t>
            </a:r>
            <a:r>
              <a:rPr lang="es-ES_tradnl" sz="2050" b="1" spc="-50" dirty="0" smtClean="0">
                <a:latin typeface="Arial"/>
                <a:cs typeface="Arial"/>
              </a:rPr>
              <a:t>c</a:t>
            </a:r>
            <a:r>
              <a:rPr sz="2050" b="1" spc="-50" dirty="0" err="1" smtClean="0">
                <a:latin typeface="Arial"/>
                <a:cs typeface="Arial"/>
              </a:rPr>
              <a:t>ua</a:t>
            </a:r>
            <a:r>
              <a:rPr lang="es-ES_tradnl" sz="2050" b="1" spc="-50" dirty="0" smtClean="0">
                <a:latin typeface="Arial"/>
                <a:cs typeface="Arial"/>
              </a:rPr>
              <a:t>n</a:t>
            </a:r>
            <a:r>
              <a:rPr sz="2050" b="1" spc="-50" dirty="0" err="1" smtClean="0">
                <a:latin typeface="Arial"/>
                <a:cs typeface="Arial"/>
              </a:rPr>
              <a:t>til</a:t>
            </a:r>
            <a:r>
              <a:rPr sz="2050" b="1" spc="-50" dirty="0">
                <a:latin typeface="Arial"/>
                <a:cs typeface="Arial"/>
              </a:rPr>
              <a:t>: </a:t>
            </a:r>
            <a:r>
              <a:rPr sz="2050" spc="-229" dirty="0">
                <a:latin typeface="Arial"/>
                <a:cs typeface="Arial"/>
              </a:rPr>
              <a:t>es </a:t>
            </a:r>
            <a:r>
              <a:rPr sz="2050" spc="-95" dirty="0">
                <a:latin typeface="Arial"/>
                <a:cs typeface="Arial"/>
              </a:rPr>
              <a:t>el </a:t>
            </a:r>
            <a:r>
              <a:rPr sz="2050" spc="-65" dirty="0">
                <a:latin typeface="Arial"/>
                <a:cs typeface="Arial"/>
              </a:rPr>
              <a:t>valor </a:t>
            </a:r>
            <a:r>
              <a:rPr sz="2050" spc="-150" dirty="0">
                <a:latin typeface="Arial"/>
                <a:cs typeface="Arial"/>
              </a:rPr>
              <a:t>de </a:t>
            </a:r>
            <a:r>
              <a:rPr sz="2050" spc="-60" dirty="0">
                <a:latin typeface="Arial"/>
                <a:cs typeface="Arial"/>
              </a:rPr>
              <a:t>la  </a:t>
            </a:r>
            <a:r>
              <a:rPr sz="2050" spc="-85" dirty="0">
                <a:latin typeface="Arial"/>
                <a:cs typeface="Arial"/>
              </a:rPr>
              <a:t>variable </a:t>
            </a:r>
            <a:r>
              <a:rPr sz="2050" spc="-105" dirty="0">
                <a:latin typeface="Arial"/>
                <a:cs typeface="Arial"/>
              </a:rPr>
              <a:t>para </a:t>
            </a:r>
            <a:r>
              <a:rPr sz="2050" spc="-75" dirty="0">
                <a:latin typeface="Arial"/>
                <a:cs typeface="Arial"/>
              </a:rPr>
              <a:t>un </a:t>
            </a:r>
            <a:r>
              <a:rPr sz="2050" spc="-70" dirty="0" err="1">
                <a:latin typeface="Arial"/>
                <a:cs typeface="Arial"/>
              </a:rPr>
              <a:t>porcentaje</a:t>
            </a:r>
            <a:r>
              <a:rPr sz="2050" spc="-70" dirty="0">
                <a:latin typeface="Arial"/>
                <a:cs typeface="Arial"/>
              </a:rPr>
              <a:t> </a:t>
            </a:r>
            <a:r>
              <a:rPr sz="2050" spc="-85" dirty="0" err="1" smtClean="0">
                <a:latin typeface="Arial"/>
                <a:cs typeface="Arial"/>
              </a:rPr>
              <a:t>acumu</a:t>
            </a:r>
            <a:r>
              <a:rPr sz="2050" spc="-80" dirty="0" err="1" smtClean="0">
                <a:latin typeface="Arial"/>
                <a:cs typeface="Arial"/>
              </a:rPr>
              <a:t>lado</a:t>
            </a:r>
            <a:r>
              <a:rPr sz="2050" spc="-80" dirty="0" smtClean="0">
                <a:latin typeface="Arial"/>
                <a:cs typeface="Arial"/>
              </a:rPr>
              <a:t> </a:t>
            </a:r>
            <a:r>
              <a:rPr sz="2050" spc="-90" dirty="0">
                <a:latin typeface="Arial"/>
                <a:cs typeface="Arial"/>
              </a:rPr>
              <a:t>del </a:t>
            </a:r>
            <a:r>
              <a:rPr sz="2050" spc="-110" dirty="0">
                <a:latin typeface="Arial"/>
                <a:cs typeface="Arial"/>
              </a:rPr>
              <a:t>75</a:t>
            </a:r>
            <a:r>
              <a:rPr sz="2050" spc="165" dirty="0">
                <a:latin typeface="Arial"/>
                <a:cs typeface="Arial"/>
              </a:rPr>
              <a:t> </a:t>
            </a:r>
            <a:r>
              <a:rPr sz="2050" spc="-50" dirty="0" smtClean="0">
                <a:latin typeface="Arial"/>
                <a:cs typeface="Arial"/>
              </a:rPr>
              <a:t>%.</a:t>
            </a:r>
            <a:endParaRPr sz="2050" dirty="0">
              <a:latin typeface="Arial"/>
              <a:cs typeface="Arial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6896965" y="816804"/>
            <a:ext cx="4924919" cy="9680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800"/>
              </a:lnSpc>
              <a:spcBef>
                <a:spcPts val="95"/>
              </a:spcBef>
            </a:pPr>
            <a:r>
              <a:rPr lang="es-ES" sz="2050" b="1" spc="-40" dirty="0">
                <a:latin typeface="Arial"/>
                <a:cs typeface="Arial"/>
              </a:rPr>
              <a:t>Cuantil: </a:t>
            </a:r>
            <a:r>
              <a:rPr lang="es-ES" sz="2050" spc="-65" dirty="0">
                <a:latin typeface="Arial"/>
                <a:cs typeface="Arial"/>
              </a:rPr>
              <a:t>valor </a:t>
            </a:r>
            <a:r>
              <a:rPr lang="es-ES" sz="2050" i="1" spc="-60" dirty="0">
                <a:latin typeface="Georgia"/>
                <a:cs typeface="Georgia"/>
              </a:rPr>
              <a:t>q</a:t>
            </a:r>
            <a:r>
              <a:rPr lang="es-ES" sz="2050" spc="-60" dirty="0">
                <a:latin typeface="Georgia"/>
                <a:cs typeface="Georgia"/>
              </a:rPr>
              <a:t>(</a:t>
            </a:r>
            <a:r>
              <a:rPr lang="es-ES" sz="2050" i="1" spc="-60" dirty="0">
                <a:latin typeface="Georgia"/>
                <a:cs typeface="Georgia"/>
              </a:rPr>
              <a:t>p</a:t>
            </a:r>
            <a:r>
              <a:rPr lang="es-ES" sz="2050" spc="-60" dirty="0">
                <a:latin typeface="Georgia"/>
                <a:cs typeface="Georgia"/>
              </a:rPr>
              <a:t>) </a:t>
            </a:r>
            <a:r>
              <a:rPr lang="es-ES" sz="2050" spc="-150" dirty="0">
                <a:latin typeface="Arial"/>
                <a:cs typeface="Arial"/>
              </a:rPr>
              <a:t>de </a:t>
            </a:r>
            <a:r>
              <a:rPr lang="es-ES" sz="2050" spc="-60" dirty="0">
                <a:latin typeface="Arial"/>
                <a:cs typeface="Arial"/>
              </a:rPr>
              <a:t>la </a:t>
            </a:r>
            <a:r>
              <a:rPr lang="es-ES" sz="2050" spc="-85" dirty="0">
                <a:latin typeface="Arial"/>
                <a:cs typeface="Arial"/>
              </a:rPr>
              <a:t>variable  </a:t>
            </a:r>
            <a:r>
              <a:rPr lang="es-ES" sz="2050" spc="-105" dirty="0">
                <a:latin typeface="Arial"/>
                <a:cs typeface="Arial"/>
              </a:rPr>
              <a:t>para </a:t>
            </a:r>
            <a:r>
              <a:rPr lang="es-ES" sz="2050" spc="-95" dirty="0">
                <a:latin typeface="Arial"/>
                <a:cs typeface="Arial"/>
              </a:rPr>
              <a:t>el </a:t>
            </a:r>
            <a:r>
              <a:rPr lang="es-ES" sz="2050" spc="-75" dirty="0">
                <a:latin typeface="Arial"/>
                <a:cs typeface="Arial"/>
              </a:rPr>
              <a:t>cual </a:t>
            </a:r>
            <a:r>
              <a:rPr lang="es-ES" sz="2050" spc="-95" dirty="0">
                <a:latin typeface="Arial"/>
                <a:cs typeface="Arial"/>
              </a:rPr>
              <a:t>el </a:t>
            </a:r>
            <a:r>
              <a:rPr lang="es-ES" sz="2050" spc="-70" dirty="0">
                <a:latin typeface="Arial"/>
                <a:cs typeface="Arial"/>
              </a:rPr>
              <a:t>porcentaje </a:t>
            </a:r>
            <a:r>
              <a:rPr lang="es-ES" sz="2050" spc="-85" dirty="0" smtClean="0">
                <a:latin typeface="Arial"/>
                <a:cs typeface="Arial"/>
              </a:rPr>
              <a:t>acumu</a:t>
            </a:r>
            <a:r>
              <a:rPr lang="es-ES" sz="2050" spc="-80" dirty="0" smtClean="0">
                <a:latin typeface="Arial"/>
                <a:cs typeface="Arial"/>
              </a:rPr>
              <a:t>lado </a:t>
            </a:r>
            <a:r>
              <a:rPr lang="es-ES" sz="2050" spc="-150" dirty="0">
                <a:latin typeface="Arial"/>
                <a:cs typeface="Arial"/>
              </a:rPr>
              <a:t>de </a:t>
            </a:r>
            <a:r>
              <a:rPr lang="es-ES" sz="2050" spc="-60" dirty="0">
                <a:latin typeface="Arial"/>
                <a:cs typeface="Arial"/>
              </a:rPr>
              <a:t>la </a:t>
            </a:r>
            <a:r>
              <a:rPr lang="es-ES" sz="2050" spc="-90" dirty="0">
                <a:latin typeface="Arial"/>
                <a:cs typeface="Arial"/>
              </a:rPr>
              <a:t>distribución </a:t>
            </a:r>
            <a:r>
              <a:rPr lang="es-ES" sz="2050" spc="-229" dirty="0">
                <a:latin typeface="Arial"/>
                <a:cs typeface="Arial"/>
              </a:rPr>
              <a:t>es  </a:t>
            </a:r>
            <a:r>
              <a:rPr lang="es-ES" sz="2050" spc="-55" dirty="0">
                <a:latin typeface="Arial"/>
                <a:cs typeface="Arial"/>
              </a:rPr>
              <a:t>igual </a:t>
            </a:r>
            <a:r>
              <a:rPr lang="es-ES" sz="2050" spc="-150" dirty="0">
                <a:latin typeface="Arial"/>
                <a:cs typeface="Arial"/>
              </a:rPr>
              <a:t>a  </a:t>
            </a:r>
            <a:r>
              <a:rPr lang="es-ES" sz="2050" i="1" spc="-75" dirty="0">
                <a:latin typeface="Georgia"/>
                <a:cs typeface="Georgia"/>
              </a:rPr>
              <a:t>p</a:t>
            </a:r>
            <a:r>
              <a:rPr lang="es-ES" sz="2050" spc="-75" dirty="0">
                <a:latin typeface="Arial"/>
                <a:cs typeface="Arial"/>
              </a:rPr>
              <a:t>.</a:t>
            </a:r>
            <a:endParaRPr lang="es-ES" sz="2050" dirty="0">
              <a:latin typeface="Arial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89" y="1169378"/>
            <a:ext cx="5576808" cy="41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3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35516" y="385224"/>
            <a:ext cx="1984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dirty="0"/>
              <a:t>Normalidad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77" y="908444"/>
            <a:ext cx="6016956" cy="415238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250" y="890571"/>
            <a:ext cx="6220750" cy="4152381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-1" y="-76944"/>
            <a:ext cx="16376539" cy="153888"/>
          </a:xfrm>
          <a:prstGeom prst="rect">
            <a:avLst/>
          </a:prstGeom>
          <a:solidFill>
            <a:srgbClr val="E1E2E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Lucida Console" panose="020B0609040504020204" pitchFamily="49" charset="0"/>
              </a:rPr>
              <a:t>Shapiro-Wilk normality test data: data$permeabilidad W = 0.9831, p-value = 0.5304</a:t>
            </a: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846161" y="50786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Shapiro-</a:t>
            </a:r>
            <a:r>
              <a:rPr lang="en-US" dirty="0" err="1"/>
              <a:t>Wilk</a:t>
            </a:r>
            <a:r>
              <a:rPr lang="en-US" dirty="0"/>
              <a:t> normality test</a:t>
            </a:r>
          </a:p>
          <a:p>
            <a:r>
              <a:rPr lang="en-US" dirty="0" smtClean="0"/>
              <a:t>p-value </a:t>
            </a:r>
            <a:r>
              <a:rPr lang="en-US" dirty="0"/>
              <a:t>= 0.5304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398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</TotalTime>
  <Words>485</Words>
  <Application>Microsoft Office PowerPoint</Application>
  <PresentationFormat>Widescreen</PresentationFormat>
  <Paragraphs>73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Georgia</vt:lpstr>
      <vt:lpstr>Lucida Console</vt:lpstr>
      <vt:lpstr>Wingdings</vt:lpstr>
      <vt:lpstr>Retrospección</vt:lpstr>
      <vt:lpstr>PowerPoint Presentation</vt:lpstr>
      <vt:lpstr>PowerPoint Presentation</vt:lpstr>
      <vt:lpstr>Materiales y métodos</vt:lpstr>
      <vt:lpstr>Objetivo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estudiante</dc:creator>
  <cp:lastModifiedBy>Asiel</cp:lastModifiedBy>
  <cp:revision>21</cp:revision>
  <dcterms:created xsi:type="dcterms:W3CDTF">2018-01-11T10:09:05Z</dcterms:created>
  <dcterms:modified xsi:type="dcterms:W3CDTF">2018-01-31T22:39:57Z</dcterms:modified>
</cp:coreProperties>
</file>