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57" r:id="rId2"/>
    <p:sldId id="281" r:id="rId3"/>
    <p:sldId id="331" r:id="rId4"/>
    <p:sldId id="294" r:id="rId5"/>
    <p:sldId id="287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11" r:id="rId23"/>
    <p:sldId id="342" r:id="rId24"/>
    <p:sldId id="329" r:id="rId25"/>
    <p:sldId id="324" r:id="rId26"/>
    <p:sldId id="319" r:id="rId27"/>
    <p:sldId id="325" r:id="rId28"/>
    <p:sldId id="343" r:id="rId29"/>
    <p:sldId id="344" r:id="rId30"/>
    <p:sldId id="312" r:id="rId31"/>
    <p:sldId id="316" r:id="rId32"/>
    <p:sldId id="320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340" r:id="rId41"/>
    <p:sldId id="341" r:id="rId42"/>
    <p:sldId id="332" r:id="rId43"/>
    <p:sldId id="345" r:id="rId44"/>
    <p:sldId id="32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25.wmf"/><Relationship Id="rId4" Type="http://schemas.openxmlformats.org/officeDocument/2006/relationships/image" Target="../media/image4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19327-C6C0-4148-9D7A-E3DA305DC798}" type="datetimeFigureOut">
              <a:rPr lang="es-ES" smtClean="0"/>
              <a:t>30/01/2018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AE622-BDD0-4FD0-837F-E3C78FCBC0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41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7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60618"/>
            <a:ext cx="8967651" cy="1450757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Maestría en Biomatemática</a:t>
            </a:r>
            <a:endParaRPr lang="es-MX" sz="4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789" y="2357400"/>
            <a:ext cx="9666514" cy="519272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Trabajo final </a:t>
            </a: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de </a:t>
            </a:r>
            <a:r>
              <a:rPr lang="es-E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Geoestadística</a:t>
            </a:r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31920" y="5221252"/>
            <a:ext cx="4624251" cy="9105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Universidad Agraria de La Habana</a:t>
            </a:r>
          </a:p>
          <a:p>
            <a:pPr algn="ctr"/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Enero 2018</a:t>
            </a: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4585" y="3231586"/>
            <a:ext cx="5618922" cy="230832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Autores:</a:t>
            </a:r>
          </a:p>
          <a:p>
            <a:pPr algn="ctr"/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Anaily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Rivero Villaverde</a:t>
            </a:r>
          </a:p>
          <a:p>
            <a:pPr algn="ctr"/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Leynier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Tuero Suárez</a:t>
            </a:r>
          </a:p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Maday</a:t>
            </a:r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Machado Aguiar</a:t>
            </a:r>
          </a:p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Lic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Alejandro Ruiz González</a:t>
            </a:r>
            <a:endParaRPr lang="es-E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s-E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3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"/>
    </mc:Choice>
    <mc:Fallback xmlns="">
      <p:transition spd="slow" advTm="255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145968" y="0"/>
            <a:ext cx="2967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Transformación log</a:t>
            </a:r>
            <a:endParaRPr lang="es-ES" sz="2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712890" y="261610"/>
            <a:ext cx="287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Antes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021" y="1711869"/>
            <a:ext cx="6233979" cy="432965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r="7002"/>
          <a:stretch/>
        </p:blipFill>
        <p:spPr>
          <a:xfrm>
            <a:off x="0" y="1520391"/>
            <a:ext cx="5975797" cy="47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448" y="364694"/>
            <a:ext cx="5855146" cy="586162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34" y="364694"/>
            <a:ext cx="5444200" cy="60400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145968" y="0"/>
            <a:ext cx="2967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Transformación log</a:t>
            </a:r>
            <a:endParaRPr lang="es-ES" sz="2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1712890" y="261610"/>
            <a:ext cx="287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Antes</a:t>
            </a:r>
            <a:endParaRPr lang="es-ES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051" y="579449"/>
            <a:ext cx="1115665" cy="4938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188" y="506266"/>
            <a:ext cx="1115665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50768" y="567469"/>
            <a:ext cx="2967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Transformación log</a:t>
            </a:r>
            <a:endParaRPr lang="es-ES" sz="2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351927" y="657331"/>
            <a:ext cx="287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Antes</a:t>
            </a:r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94" y="1262743"/>
            <a:ext cx="6309406" cy="455748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85" y="1436914"/>
            <a:ext cx="5999070" cy="42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4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279437" y="2305023"/>
            <a:ext cx="52132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dirty="0" smtClean="0"/>
              <a:t>Análisis espacial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1190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8"/>
          <a:stretch/>
        </p:blipFill>
        <p:spPr>
          <a:xfrm>
            <a:off x="90152" y="1468191"/>
            <a:ext cx="5791200" cy="40726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2"/>
          <a:stretch/>
        </p:blipFill>
        <p:spPr>
          <a:xfrm>
            <a:off x="6033752" y="1468191"/>
            <a:ext cx="5791200" cy="411077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801324" y="770345"/>
            <a:ext cx="2062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</a:t>
            </a:r>
            <a:r>
              <a:rPr lang="es-ES" sz="3600" baseline="-25000" dirty="0" smtClean="0"/>
              <a:t>10</a:t>
            </a:r>
            <a:r>
              <a:rPr lang="es-ES" sz="3600" dirty="0" smtClean="0"/>
              <a:t>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sp>
        <p:nvSpPr>
          <p:cNvPr id="7" name="Rectángulo 6"/>
          <p:cNvSpPr/>
          <p:nvPr/>
        </p:nvSpPr>
        <p:spPr>
          <a:xfrm>
            <a:off x="2643622" y="783225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30567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/>
          <a:stretch/>
        </p:blipFill>
        <p:spPr>
          <a:xfrm>
            <a:off x="296213" y="1777285"/>
            <a:ext cx="5840570" cy="433091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2"/>
          <a:stretch/>
        </p:blipFill>
        <p:spPr>
          <a:xfrm>
            <a:off x="6136783" y="1867437"/>
            <a:ext cx="5791200" cy="424076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20638" y="673937"/>
            <a:ext cx="3212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Semivariograma</a:t>
            </a:r>
            <a:endParaRPr lang="es-ES" sz="3600" dirty="0"/>
          </a:p>
        </p:txBody>
      </p:sp>
      <p:sp>
        <p:nvSpPr>
          <p:cNvPr id="5" name="Rectángulo 4"/>
          <p:cNvSpPr/>
          <p:nvPr/>
        </p:nvSpPr>
        <p:spPr>
          <a:xfrm>
            <a:off x="7878597" y="1388530"/>
            <a:ext cx="2062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</a:t>
            </a:r>
            <a:r>
              <a:rPr lang="es-ES" sz="3600" baseline="-25000" dirty="0" smtClean="0"/>
              <a:t>10</a:t>
            </a:r>
            <a:r>
              <a:rPr lang="es-ES" sz="3600" dirty="0" smtClean="0"/>
              <a:t>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sp>
        <p:nvSpPr>
          <p:cNvPr id="6" name="Rectángulo 5"/>
          <p:cNvSpPr/>
          <p:nvPr/>
        </p:nvSpPr>
        <p:spPr>
          <a:xfrm>
            <a:off x="2720895" y="1401410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4187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00799" y="236154"/>
            <a:ext cx="4702629" cy="58169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long 1 Nug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(nugget)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 Exp (exponential)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Sph Sph (spherical)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Gau Gau (gaussian)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Exc Exclass (Exponential class)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 Mat (Matern)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 Mat (Matern, M. Stein's parameterization)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Cir Cir (circular)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 Lin (linear)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 Bes (bessel)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 Pen (pentaspherical)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Per (periodic)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Wav Wav (wave)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Hol Hol (hole)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 Log (logarithmic)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 Pow (power)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Spl Spl (spline)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 Leg (Legendre)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Err Err (Measurement error)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(Intercept)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56229" y="1959428"/>
            <a:ext cx="3526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dirty="0" smtClean="0"/>
              <a:t>Modelos</a:t>
            </a:r>
            <a:endParaRPr lang="es-ES_tradnl" sz="6000" dirty="0"/>
          </a:p>
        </p:txBody>
      </p:sp>
    </p:spTree>
    <p:extLst>
      <p:ext uri="{BB962C8B-B14F-4D97-AF65-F5344CB8AC3E}">
        <p14:creationId xmlns:p14="http://schemas.microsoft.com/office/powerpoint/2010/main" val="42680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00799" y="236154"/>
            <a:ext cx="4702629" cy="58169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long 1 Nug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(nugget)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 Exp (exponential)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Sph Sph (spherical)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Gau Gau (gaussian)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Exc Exclass (Exponential class)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 Mat (Matern)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 Mat (Matern, M. Stein's parameterization)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Cir Cir (circular)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 Lin (linear)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 Bes (bessel)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 Pen (pentaspherical)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Per (periodic)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Wav Wav (wave)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Hol Hol (hole)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Log Log (logarithmic)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 Pow (power)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Spl Spl (spline)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 Leg (Legendre)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Err Err (Measurement error)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(Intercept)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56229" y="1959428"/>
            <a:ext cx="3526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dirty="0" smtClean="0"/>
              <a:t>Modelos</a:t>
            </a:r>
            <a:endParaRPr lang="es-ES_tradnl" sz="6000" dirty="0"/>
          </a:p>
        </p:txBody>
      </p:sp>
    </p:spTree>
    <p:extLst>
      <p:ext uri="{BB962C8B-B14F-4D97-AF65-F5344CB8AC3E}">
        <p14:creationId xmlns:p14="http://schemas.microsoft.com/office/powerpoint/2010/main" val="1750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1"/>
          <a:stretch/>
        </p:blipFill>
        <p:spPr>
          <a:xfrm>
            <a:off x="244698" y="2034861"/>
            <a:ext cx="5769735" cy="41989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8"/>
          <a:stretch/>
        </p:blipFill>
        <p:spPr>
          <a:xfrm>
            <a:off x="6014433" y="2047741"/>
            <a:ext cx="5791200" cy="420310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0638" y="673937"/>
            <a:ext cx="4124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Exponencial</a:t>
            </a:r>
            <a:endParaRPr lang="es-ES" sz="3600" dirty="0"/>
          </a:p>
        </p:txBody>
      </p:sp>
      <p:sp>
        <p:nvSpPr>
          <p:cNvPr id="6" name="Rectángulo 5"/>
          <p:cNvSpPr/>
          <p:nvPr/>
        </p:nvSpPr>
        <p:spPr>
          <a:xfrm>
            <a:off x="7878597" y="1388530"/>
            <a:ext cx="2062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</a:t>
            </a:r>
            <a:r>
              <a:rPr lang="es-ES" sz="3600" baseline="-25000" dirty="0" smtClean="0"/>
              <a:t>10</a:t>
            </a:r>
            <a:r>
              <a:rPr lang="es-ES" sz="3600" dirty="0" smtClean="0"/>
              <a:t>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sp>
        <p:nvSpPr>
          <p:cNvPr id="7" name="Rectángulo 6"/>
          <p:cNvSpPr/>
          <p:nvPr/>
        </p:nvSpPr>
        <p:spPr>
          <a:xfrm>
            <a:off x="2720895" y="1401410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3544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2"/>
          <a:stretch/>
        </p:blipFill>
        <p:spPr>
          <a:xfrm>
            <a:off x="257577" y="1867437"/>
            <a:ext cx="5775693" cy="426290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2"/>
          <a:stretch/>
        </p:blipFill>
        <p:spPr>
          <a:xfrm>
            <a:off x="6033270" y="1854557"/>
            <a:ext cx="5791200" cy="427578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0638" y="673937"/>
            <a:ext cx="380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Gaussiano</a:t>
            </a:r>
            <a:endParaRPr lang="es-ES" sz="3600" dirty="0"/>
          </a:p>
        </p:txBody>
      </p:sp>
      <p:sp>
        <p:nvSpPr>
          <p:cNvPr id="8" name="Rectángulo 7"/>
          <p:cNvSpPr/>
          <p:nvPr/>
        </p:nvSpPr>
        <p:spPr>
          <a:xfrm>
            <a:off x="7878597" y="1388530"/>
            <a:ext cx="2062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</a:t>
            </a:r>
            <a:r>
              <a:rPr lang="es-ES" sz="3600" baseline="-25000" dirty="0" smtClean="0"/>
              <a:t>10</a:t>
            </a:r>
            <a:r>
              <a:rPr lang="es-ES" sz="3600" dirty="0" smtClean="0"/>
              <a:t>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sp>
        <p:nvSpPr>
          <p:cNvPr id="9" name="Rectángulo 8"/>
          <p:cNvSpPr/>
          <p:nvPr/>
        </p:nvSpPr>
        <p:spPr>
          <a:xfrm>
            <a:off x="2720895" y="1401410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7176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381" y="0"/>
            <a:ext cx="10058400" cy="863903"/>
          </a:xfrm>
        </p:spPr>
        <p:txBody>
          <a:bodyPr/>
          <a:lstStyle/>
          <a:p>
            <a:r>
              <a:rPr lang="es-MX" dirty="0" smtClean="0">
                <a:latin typeface="Cambria" panose="02040503050406030204" pitchFamily="18" charset="0"/>
              </a:rPr>
              <a:t>Materiales y métodos</a:t>
            </a:r>
            <a:endParaRPr lang="es-MX" dirty="0"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447777" y="1368636"/>
            <a:ext cx="4225347" cy="297309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ES" sz="2400" dirty="0">
                <a:latin typeface="Cambria" panose="02040503050406030204" pitchFamily="18" charset="0"/>
              </a:rPr>
              <a:t> </a:t>
            </a:r>
            <a:r>
              <a:rPr lang="es-ES" sz="2400" dirty="0" smtClean="0">
                <a:latin typeface="Cambria" panose="02040503050406030204" pitchFamily="18" charset="0"/>
              </a:rPr>
              <a:t>Gráficas y Tablas</a:t>
            </a:r>
            <a:endParaRPr lang="en-US" sz="2400" dirty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mbria" panose="02040503050406030204" pitchFamily="18" charset="0"/>
              </a:rPr>
              <a:t>Histogramas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</a:rPr>
              <a:t>Boxplot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mbria" panose="02040503050406030204" pitchFamily="18" charset="0"/>
              </a:rPr>
              <a:t>QQNorm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2400" dirty="0" smtClean="0">
              <a:latin typeface="Cambria" panose="0204050305040603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68904" y="5411566"/>
            <a:ext cx="3460722" cy="76783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extBox 6"/>
          <p:cNvSpPr txBox="1"/>
          <p:nvPr/>
        </p:nvSpPr>
        <p:spPr>
          <a:xfrm>
            <a:off x="7788831" y="5549264"/>
            <a:ext cx="33540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 smtClean="0">
                <a:latin typeface="Cambria" panose="02040503050406030204" pitchFamily="18" charset="0"/>
              </a:rPr>
              <a:t>R . </a:t>
            </a:r>
            <a:r>
              <a:rPr lang="es-ES" sz="2600" dirty="0" err="1" smtClean="0">
                <a:latin typeface="Cambria" panose="02040503050406030204" pitchFamily="18" charset="0"/>
              </a:rPr>
              <a:t>version</a:t>
            </a:r>
            <a:r>
              <a:rPr lang="es-ES" sz="2600" dirty="0" smtClean="0">
                <a:latin typeface="Cambria" panose="02040503050406030204" pitchFamily="18" charset="0"/>
              </a:rPr>
              <a:t> </a:t>
            </a:r>
            <a:r>
              <a:rPr lang="es-ES" sz="2600" dirty="0">
                <a:latin typeface="Cambria" panose="02040503050406030204" pitchFamily="18" charset="0"/>
              </a:rPr>
              <a:t>3.4.0</a:t>
            </a:r>
            <a:endParaRPr lang="es-MX" sz="2600" dirty="0">
              <a:latin typeface="Cambria" panose="020405030504060302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32597" y="1368636"/>
            <a:ext cx="6096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Análisis </a:t>
            </a:r>
            <a:r>
              <a:rPr lang="es-MX" sz="3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Univariado</a:t>
            </a:r>
            <a:endParaRPr lang="es-MX" sz="3000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</a:endParaRPr>
          </a:p>
          <a:p>
            <a:pPr marL="9144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Kriging</a:t>
            </a:r>
            <a:r>
              <a:rPr lang="es-MX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 simple</a:t>
            </a:r>
          </a:p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Kriging</a:t>
            </a:r>
            <a:r>
              <a:rPr lang="es-MX" sz="3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 ordinario</a:t>
            </a:r>
          </a:p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endParaRPr lang="es-MX" sz="3000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/>
          <a:stretch/>
        </p:blipFill>
        <p:spPr>
          <a:xfrm>
            <a:off x="2711002" y="1712890"/>
            <a:ext cx="6162542" cy="451813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0638" y="673937"/>
            <a:ext cx="4213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</a:t>
            </a:r>
            <a:r>
              <a:rPr lang="es-ES" sz="3600" dirty="0" err="1" smtClean="0"/>
              <a:t>Nugget</a:t>
            </a:r>
            <a:r>
              <a:rPr lang="es-ES" sz="3600" dirty="0" smtClean="0"/>
              <a:t> puro</a:t>
            </a:r>
            <a:endParaRPr lang="es-ES" sz="3600" dirty="0"/>
          </a:p>
        </p:txBody>
      </p:sp>
      <p:sp>
        <p:nvSpPr>
          <p:cNvPr id="6" name="Rectángulo 5"/>
          <p:cNvSpPr/>
          <p:nvPr/>
        </p:nvSpPr>
        <p:spPr>
          <a:xfrm>
            <a:off x="4760837" y="1122764"/>
            <a:ext cx="2062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</a:t>
            </a:r>
            <a:r>
              <a:rPr lang="es-ES" sz="3600" baseline="-25000" dirty="0" smtClean="0"/>
              <a:t>10</a:t>
            </a:r>
            <a:r>
              <a:rPr lang="es-ES" sz="3600" dirty="0" smtClean="0"/>
              <a:t>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5196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2186172" y="1911203"/>
            <a:ext cx="74694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smtClean="0"/>
              <a:t>Aplicación de </a:t>
            </a:r>
            <a:r>
              <a:rPr lang="es-ES" sz="6000" dirty="0" err="1" smtClean="0"/>
              <a:t>Krigring</a:t>
            </a:r>
            <a:r>
              <a:rPr lang="es-ES" sz="6000" dirty="0" smtClean="0"/>
              <a:t> a</a:t>
            </a:r>
          </a:p>
          <a:p>
            <a:pPr algn="ctr"/>
            <a:r>
              <a:rPr lang="es-ES" sz="6000" dirty="0" smtClean="0"/>
              <a:t>(</a:t>
            </a:r>
            <a:r>
              <a:rPr lang="es-ES" sz="6000" dirty="0" err="1" smtClean="0"/>
              <a:t>Eca</a:t>
            </a:r>
            <a:r>
              <a:rPr lang="es-ES" sz="6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94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06" y="299123"/>
            <a:ext cx="7862553" cy="62590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181600" y="667658"/>
            <a:ext cx="1756229" cy="49348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000" b="1" dirty="0" smtClean="0"/>
              <a:t>Empty Gird</a:t>
            </a:r>
            <a:endParaRPr lang="es-ES_tradnl" sz="2000" b="1" dirty="0"/>
          </a:p>
        </p:txBody>
      </p:sp>
    </p:spTree>
    <p:extLst>
      <p:ext uri="{BB962C8B-B14F-4D97-AF65-F5344CB8AC3E}">
        <p14:creationId xmlns:p14="http://schemas.microsoft.com/office/powerpoint/2010/main" val="11102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8937625" y="187325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VE" altLang="es-ES" sz="1600" i="1">
                <a:solidFill>
                  <a:schemeClr val="bg1"/>
                </a:solidFill>
                <a:latin typeface="Arial" panose="020B0604020202020204" pitchFamily="34" charset="0"/>
              </a:rPr>
              <a:t>Kriging</a:t>
            </a:r>
          </a:p>
        </p:txBody>
      </p:sp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9880600" y="195263"/>
          <a:ext cx="571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cuación" r:id="rId3" imgW="381000" imgH="228600" progId="Equation.3">
                  <p:embed/>
                </p:oleObj>
              </mc:Choice>
              <mc:Fallback>
                <p:oleObj name="Ecuación" r:id="rId3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80600" y="195263"/>
                        <a:ext cx="571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894658" y="523875"/>
            <a:ext cx="57230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VE" altLang="es-ES" b="0" dirty="0">
                <a:solidFill>
                  <a:schemeClr val="tx1"/>
                </a:solidFill>
                <a:latin typeface="Arial" panose="020B0604020202020204" pitchFamily="34" charset="0"/>
              </a:rPr>
              <a:t>Planteamiento básico de la estimación por </a:t>
            </a:r>
            <a:r>
              <a:rPr lang="es-VE" altLang="es-ES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Kriging</a:t>
            </a:r>
            <a:r>
              <a:rPr lang="es-VE" altLang="es-ES" b="0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2473325" y="1751013"/>
            <a:ext cx="3016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VE" altLang="es-ES" b="0" dirty="0">
                <a:solidFill>
                  <a:schemeClr val="tx1"/>
                </a:solidFill>
                <a:latin typeface="Arial" panose="020B0604020202020204" pitchFamily="34" charset="0"/>
              </a:rPr>
              <a:t>Considerar la estimación de</a:t>
            </a:r>
          </a:p>
        </p:txBody>
      </p:sp>
      <p:graphicFrame>
        <p:nvGraphicFramePr>
          <p:cNvPr id="8198" name="Object 8"/>
          <p:cNvGraphicFramePr>
            <a:graphicFrameLocks noChangeAspect="1"/>
          </p:cNvGraphicFramePr>
          <p:nvPr/>
        </p:nvGraphicFramePr>
        <p:xfrm>
          <a:off x="5467350" y="1793876"/>
          <a:ext cx="433388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cuación" r:id="rId5" imgW="317087" imgH="215619" progId="Equation.3">
                  <p:embed/>
                </p:oleObj>
              </mc:Choice>
              <mc:Fallback>
                <p:oleObj name="Ecuación" r:id="rId5" imgW="317087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7350" y="1793876"/>
                        <a:ext cx="433388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5940425" y="1751013"/>
            <a:ext cx="3803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VE" altLang="es-ES" b="0">
                <a:solidFill>
                  <a:schemeClr val="tx1"/>
                </a:solidFill>
                <a:latin typeface="Arial" panose="020B0604020202020204" pitchFamily="34" charset="0"/>
              </a:rPr>
              <a:t>como una combinación lineal de las</a:t>
            </a: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2486025" y="2208213"/>
            <a:ext cx="286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VE" altLang="es-ES" b="0">
                <a:solidFill>
                  <a:schemeClr val="tx1"/>
                </a:solidFill>
                <a:latin typeface="Arial" panose="020B0604020202020204" pitchFamily="34" charset="0"/>
              </a:rPr>
              <a:t>observaciones disponibles</a:t>
            </a:r>
          </a:p>
        </p:txBody>
      </p:sp>
      <p:graphicFrame>
        <p:nvGraphicFramePr>
          <p:cNvPr id="8201" name="Object 11"/>
          <p:cNvGraphicFramePr>
            <a:graphicFrameLocks noChangeAspect="1"/>
          </p:cNvGraphicFramePr>
          <p:nvPr/>
        </p:nvGraphicFramePr>
        <p:xfrm>
          <a:off x="3768726" y="3008313"/>
          <a:ext cx="378936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cuación" r:id="rId7" imgW="1409088" imgH="431613" progId="Equation.3">
                  <p:embed/>
                </p:oleObj>
              </mc:Choice>
              <mc:Fallback>
                <p:oleObj name="Ecuación" r:id="rId7" imgW="140908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6" y="3008313"/>
                        <a:ext cx="378936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434" name="Group 18"/>
          <p:cNvGrpSpPr>
            <a:grpSpLocks/>
          </p:cNvGrpSpPr>
          <p:nvPr/>
        </p:nvGrpSpPr>
        <p:grpSpPr bwMode="auto">
          <a:xfrm>
            <a:off x="2460625" y="4468814"/>
            <a:ext cx="7473950" cy="1614487"/>
            <a:chOff x="590" y="2815"/>
            <a:chExt cx="4708" cy="1017"/>
          </a:xfrm>
        </p:grpSpPr>
        <p:sp>
          <p:nvSpPr>
            <p:cNvPr id="8203" name="Text Box 13"/>
            <p:cNvSpPr txBox="1">
              <a:spLocks noChangeArrowheads="1"/>
            </p:cNvSpPr>
            <p:nvPr/>
          </p:nvSpPr>
          <p:spPr bwMode="auto">
            <a:xfrm>
              <a:off x="590" y="2815"/>
              <a:ext cx="47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VE" altLang="es-ES" b="0">
                  <a:solidFill>
                    <a:schemeClr val="tx1"/>
                  </a:solidFill>
                  <a:latin typeface="Arial" panose="020B0604020202020204" pitchFamily="34" charset="0"/>
                </a:rPr>
                <a:t>y escoger los pesos bajo un criterio en el cual se considera que dicha estimación es óptima</a:t>
              </a:r>
              <a:r>
                <a:rPr lang="es-ES" altLang="es-ES" b="0">
                  <a:solidFill>
                    <a:schemeClr val="tx1"/>
                  </a:solidFill>
                  <a:latin typeface="Arial" panose="020B0604020202020204" pitchFamily="34" charset="0"/>
                </a:rPr>
                <a:t>. Este es que el estimador sea insesgado y </a:t>
              </a:r>
              <a:r>
                <a:rPr lang="es-VE" altLang="es-ES" b="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  <a:r>
                <a:rPr lang="es-ES" altLang="es-ES" b="0">
                  <a:solidFill>
                    <a:schemeClr val="tx1"/>
                  </a:solidFill>
                  <a:latin typeface="Arial" panose="020B0604020202020204" pitchFamily="34" charset="0"/>
                </a:rPr>
                <a:t>que</a:t>
              </a:r>
              <a:endParaRPr lang="es-VE" altLang="es-ES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aphicFrame>
          <p:nvGraphicFramePr>
            <p:cNvPr id="8204" name="Object 14"/>
            <p:cNvGraphicFramePr>
              <a:graphicFrameLocks noChangeAspect="1"/>
            </p:cNvGraphicFramePr>
            <p:nvPr/>
          </p:nvGraphicFramePr>
          <p:xfrm>
            <a:off x="1204" y="3490"/>
            <a:ext cx="1627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" name="Ecuación" r:id="rId9" imgW="1054100" imgH="228600" progId="Equation.3">
                    <p:embed/>
                  </p:oleObj>
                </mc:Choice>
                <mc:Fallback>
                  <p:oleObj name="Ecuación" r:id="rId9" imgW="10541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4" y="3490"/>
                          <a:ext cx="1627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5" name="Text Box 15"/>
            <p:cNvSpPr txBox="1">
              <a:spLocks noChangeArrowheads="1"/>
            </p:cNvSpPr>
            <p:nvPr/>
          </p:nvSpPr>
          <p:spPr bwMode="auto">
            <a:xfrm>
              <a:off x="3030" y="3567"/>
              <a:ext cx="8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VE" altLang="es-ES" b="0">
                  <a:solidFill>
                    <a:schemeClr val="tx1"/>
                  </a:solidFill>
                  <a:latin typeface="Arial" panose="020B0604020202020204" pitchFamily="34" charset="0"/>
                </a:rPr>
                <a:t>sea mínima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07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95249" y="341477"/>
            <a:ext cx="1979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 err="1" smtClean="0"/>
              <a:t>Kriging</a:t>
            </a:r>
            <a:r>
              <a:rPr lang="es-ES_tradnl" sz="2400" b="1" dirty="0" smtClean="0"/>
              <a:t> simple</a:t>
            </a:r>
            <a:endParaRPr lang="es-ES_tradnl" sz="2400" b="1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852938"/>
              </p:ext>
            </p:extLst>
          </p:nvPr>
        </p:nvGraphicFramePr>
        <p:xfrm>
          <a:off x="894670" y="2087336"/>
          <a:ext cx="42973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cuación" r:id="rId3" imgW="1930400" imgH="215900" progId="Equation.3">
                  <p:embed/>
                </p:oleObj>
              </mc:Choice>
              <mc:Fallback>
                <p:oleObj name="Ecuación" r:id="rId3" imgW="1930400" imgH="215900" progId="Equation.3">
                  <p:embed/>
                  <p:pic>
                    <p:nvPicPr>
                      <p:cNvPr id="92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670" y="2087336"/>
                        <a:ext cx="429736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524559" y="937407"/>
            <a:ext cx="112209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Asume que las medias locales son relativamente constantes y de valor muy semejante a la media de la población que es conocida. La media de la población es utilizada para cada estimación local, en conjunto con los puntos vecinos establecidos como necesarios para la estimación.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24559" y="3756113"/>
            <a:ext cx="11375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El estimador de </a:t>
            </a:r>
            <a:r>
              <a:rPr lang="es-ES" sz="2000" dirty="0" err="1"/>
              <a:t>kriging</a:t>
            </a:r>
            <a:r>
              <a:rPr lang="es-ES" sz="2000" dirty="0"/>
              <a:t> simple es entonces una combinación lineal de los valores observados, donde los pesos de cada observación corresponden a la correlación entre dicha observación y el punto a estimar.</a:t>
            </a: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690418"/>
              </p:ext>
            </p:extLst>
          </p:nvPr>
        </p:nvGraphicFramePr>
        <p:xfrm>
          <a:off x="2091169" y="4697837"/>
          <a:ext cx="41211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cuación" r:id="rId5" imgW="1651000" imgH="393700" progId="Equation.3">
                  <p:embed/>
                </p:oleObj>
              </mc:Choice>
              <mc:Fallback>
                <p:oleObj name="Ecuación" r:id="rId5" imgW="16510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1169" y="4697837"/>
                        <a:ext cx="41211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850480"/>
              </p:ext>
            </p:extLst>
          </p:nvPr>
        </p:nvGraphicFramePr>
        <p:xfrm>
          <a:off x="4151744" y="2712174"/>
          <a:ext cx="49498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cuación" r:id="rId7" imgW="1841500" imgH="431800" progId="Equation.3">
                  <p:embed/>
                </p:oleObj>
              </mc:Choice>
              <mc:Fallback>
                <p:oleObj name="Ecuación" r:id="rId7" imgW="1841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744" y="2712174"/>
                        <a:ext cx="49498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842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3" y="296215"/>
            <a:ext cx="6729249" cy="596768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402" y="631246"/>
            <a:ext cx="5372598" cy="43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5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8" y="608794"/>
            <a:ext cx="6735386" cy="51609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84" y="750461"/>
            <a:ext cx="5221107" cy="364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5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560" y="982283"/>
            <a:ext cx="5313440" cy="37056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311"/>
            <a:ext cx="6753662" cy="509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4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028"/>
          <p:cNvSpPr txBox="1">
            <a:spLocks noChangeArrowheads="1"/>
          </p:cNvSpPr>
          <p:nvPr/>
        </p:nvSpPr>
        <p:spPr bwMode="auto">
          <a:xfrm>
            <a:off x="1912939" y="849314"/>
            <a:ext cx="2943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u="sng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Kriging</a:t>
            </a:r>
            <a:r>
              <a:rPr lang="es-ES" altLang="es-ES" sz="2000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 ordinario</a:t>
            </a:r>
            <a:endParaRPr lang="es-VE" altLang="es-ES" sz="2000" u="sng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4" name="Text Box 1030"/>
          <p:cNvSpPr txBox="1">
            <a:spLocks noChangeArrowheads="1"/>
          </p:cNvSpPr>
          <p:nvPr/>
        </p:nvSpPr>
        <p:spPr bwMode="auto">
          <a:xfrm>
            <a:off x="1307811" y="1501775"/>
            <a:ext cx="81375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b="0" dirty="0">
                <a:solidFill>
                  <a:schemeClr val="tx1"/>
                </a:solidFill>
                <a:latin typeface="Arial" panose="020B0604020202020204" pitchFamily="34" charset="0"/>
              </a:rPr>
              <a:t>El </a:t>
            </a:r>
            <a:r>
              <a:rPr lang="es-ES" altLang="es-ES" sz="2000" b="0" dirty="0" err="1">
                <a:solidFill>
                  <a:schemeClr val="tx1"/>
                </a:solidFill>
                <a:latin typeface="Arial" panose="020B0604020202020204" pitchFamily="34" charset="0"/>
              </a:rPr>
              <a:t>kriging</a:t>
            </a:r>
            <a:r>
              <a:rPr lang="es-ES" altLang="es-ES" sz="2000" b="0" dirty="0">
                <a:solidFill>
                  <a:schemeClr val="tx1"/>
                </a:solidFill>
                <a:latin typeface="Arial" panose="020B0604020202020204" pitchFamily="34" charset="0"/>
              </a:rPr>
              <a:t> ordinario establece una condición adicional al sistema de ecuaciones del </a:t>
            </a:r>
            <a:r>
              <a:rPr lang="es-ES" altLang="es-ES" sz="2000" b="0" dirty="0" err="1">
                <a:solidFill>
                  <a:schemeClr val="tx1"/>
                </a:solidFill>
                <a:latin typeface="Arial" panose="020B0604020202020204" pitchFamily="34" charset="0"/>
              </a:rPr>
              <a:t>kriging</a:t>
            </a:r>
            <a:r>
              <a:rPr lang="es-ES" altLang="es-ES" sz="2000" b="0" dirty="0">
                <a:solidFill>
                  <a:schemeClr val="tx1"/>
                </a:solidFill>
                <a:latin typeface="Arial" panose="020B0604020202020204" pitchFamily="34" charset="0"/>
              </a:rPr>
              <a:t> simple para filtrar el  valor desconocido de la media. </a:t>
            </a:r>
            <a:endParaRPr lang="es-VE" altLang="es-ES" sz="2400" b="0" dirty="0">
              <a:solidFill>
                <a:schemeClr val="tx1"/>
              </a:solidFill>
            </a:endParaRPr>
          </a:p>
        </p:txBody>
      </p:sp>
      <p:sp>
        <p:nvSpPr>
          <p:cNvPr id="25605" name="Text Box 1031"/>
          <p:cNvSpPr txBox="1">
            <a:spLocks noChangeArrowheads="1"/>
          </p:cNvSpPr>
          <p:nvPr/>
        </p:nvSpPr>
        <p:spPr bwMode="auto">
          <a:xfrm>
            <a:off x="1409947" y="2565398"/>
            <a:ext cx="813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b="0">
                <a:solidFill>
                  <a:schemeClr val="tx1"/>
                </a:solidFill>
                <a:latin typeface="Arial" panose="020B0604020202020204" pitchFamily="34" charset="0"/>
              </a:rPr>
              <a:t>Al igual que antes el estimador propuesto es de la forma </a:t>
            </a:r>
            <a:endParaRPr lang="es-VE" altLang="es-ES" sz="2400" b="0">
              <a:solidFill>
                <a:schemeClr val="tx1"/>
              </a:solidFill>
            </a:endParaRPr>
          </a:p>
        </p:txBody>
      </p:sp>
      <p:graphicFrame>
        <p:nvGraphicFramePr>
          <p:cNvPr id="25606" name="Object 10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866630"/>
              </p:ext>
            </p:extLst>
          </p:nvPr>
        </p:nvGraphicFramePr>
        <p:xfrm>
          <a:off x="3755848" y="3430096"/>
          <a:ext cx="378936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cuación" r:id="rId3" imgW="1409088" imgH="431613" progId="Equation.3">
                  <p:embed/>
                </p:oleObj>
              </mc:Choice>
              <mc:Fallback>
                <p:oleObj name="Ecuación" r:id="rId3" imgW="140908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5848" y="3430096"/>
                        <a:ext cx="378936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07" name="Group 1036"/>
          <p:cNvGrpSpPr>
            <a:grpSpLocks/>
          </p:cNvGrpSpPr>
          <p:nvPr/>
        </p:nvGrpSpPr>
        <p:grpSpPr bwMode="auto">
          <a:xfrm>
            <a:off x="8086726" y="152400"/>
            <a:ext cx="2416175" cy="350838"/>
            <a:chOff x="4134" y="96"/>
            <a:chExt cx="1522" cy="221"/>
          </a:xfrm>
        </p:grpSpPr>
        <p:sp>
          <p:nvSpPr>
            <p:cNvPr id="25608" name="Text Box 1034"/>
            <p:cNvSpPr txBox="1">
              <a:spLocks noChangeArrowheads="1"/>
            </p:cNvSpPr>
            <p:nvPr/>
          </p:nvSpPr>
          <p:spPr bwMode="auto">
            <a:xfrm>
              <a:off x="4134" y="96"/>
              <a:ext cx="117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VE" altLang="es-ES" sz="1600" i="1">
                  <a:solidFill>
                    <a:schemeClr val="bg1"/>
                  </a:solidFill>
                  <a:latin typeface="Arial" panose="020B0604020202020204" pitchFamily="34" charset="0"/>
                </a:rPr>
                <a:t>Kriging</a:t>
              </a:r>
              <a:r>
                <a:rPr lang="es-ES" altLang="es-ES" sz="1600" i="1">
                  <a:solidFill>
                    <a:schemeClr val="bg1"/>
                  </a:solidFill>
                  <a:latin typeface="Arial" panose="020B0604020202020204" pitchFamily="34" charset="0"/>
                </a:rPr>
                <a:t> Ordinario</a:t>
              </a:r>
              <a:endParaRPr lang="es-VE" altLang="es-ES" sz="1600" i="1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graphicFrame>
          <p:nvGraphicFramePr>
            <p:cNvPr id="25609" name="Object 1035"/>
            <p:cNvGraphicFramePr>
              <a:graphicFrameLocks noChangeAspect="1"/>
            </p:cNvGraphicFramePr>
            <p:nvPr/>
          </p:nvGraphicFramePr>
          <p:xfrm>
            <a:off x="5296" y="101"/>
            <a:ext cx="3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Ecuación" r:id="rId5" imgW="381000" imgH="228600" progId="Equation.3">
                    <p:embed/>
                  </p:oleObj>
                </mc:Choice>
                <mc:Fallback>
                  <p:oleObj name="Ecuación" r:id="rId5" imgW="3810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100000" contras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6" y="101"/>
                          <a:ext cx="36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26681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028"/>
          <p:cNvSpPr txBox="1">
            <a:spLocks noChangeArrowheads="1"/>
          </p:cNvSpPr>
          <p:nvPr/>
        </p:nvSpPr>
        <p:spPr bwMode="auto">
          <a:xfrm>
            <a:off x="1836739" y="912814"/>
            <a:ext cx="813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b="0">
                <a:solidFill>
                  <a:schemeClr val="tx1"/>
                </a:solidFill>
                <a:latin typeface="Arial" panose="020B0604020202020204" pitchFamily="34" charset="0"/>
              </a:rPr>
              <a:t>Para que el estimador sea insesgado debe ocurrir </a:t>
            </a:r>
            <a:endParaRPr lang="es-VE" altLang="es-ES" sz="2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6627" name="Object 1029"/>
          <p:cNvGraphicFramePr>
            <a:graphicFrameLocks noChangeAspect="1"/>
          </p:cNvGraphicFramePr>
          <p:nvPr/>
        </p:nvGraphicFramePr>
        <p:xfrm>
          <a:off x="3827464" y="1663701"/>
          <a:ext cx="3481387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cuación" r:id="rId3" imgW="1460500" imgH="228600" progId="Equation.3">
                  <p:embed/>
                </p:oleObj>
              </mc:Choice>
              <mc:Fallback>
                <p:oleObj name="Ecuación" r:id="rId3" imgW="1460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464" y="1663701"/>
                        <a:ext cx="3481387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1030"/>
          <p:cNvGraphicFramePr>
            <a:graphicFrameLocks noChangeAspect="1"/>
          </p:cNvGraphicFramePr>
          <p:nvPr/>
        </p:nvGraphicFramePr>
        <p:xfrm>
          <a:off x="3041650" y="2932113"/>
          <a:ext cx="481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cuación" r:id="rId5" imgW="1790700" imgH="431800" progId="Equation.3">
                  <p:embed/>
                </p:oleObj>
              </mc:Choice>
              <mc:Fallback>
                <p:oleObj name="Ecuación" r:id="rId5" imgW="1790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2932113"/>
                        <a:ext cx="481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1031"/>
          <p:cNvGraphicFramePr>
            <a:graphicFrameLocks noChangeAspect="1"/>
          </p:cNvGraphicFramePr>
          <p:nvPr/>
        </p:nvGraphicFramePr>
        <p:xfrm>
          <a:off x="4405314" y="4011613"/>
          <a:ext cx="23907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cuación" r:id="rId7" imgW="888614" imgH="431613" progId="Equation.3">
                  <p:embed/>
                </p:oleObj>
              </mc:Choice>
              <mc:Fallback>
                <p:oleObj name="Ecuación" r:id="rId7" imgW="888614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5314" y="4011613"/>
                        <a:ext cx="23907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1032"/>
          <p:cNvSpPr txBox="1">
            <a:spLocks noChangeArrowheads="1"/>
          </p:cNvSpPr>
          <p:nvPr/>
        </p:nvSpPr>
        <p:spPr bwMode="auto">
          <a:xfrm>
            <a:off x="1900239" y="2360614"/>
            <a:ext cx="813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b="0">
                <a:solidFill>
                  <a:schemeClr val="tx1"/>
                </a:solidFill>
                <a:latin typeface="Arial" panose="020B0604020202020204" pitchFamily="34" charset="0"/>
              </a:rPr>
              <a:t>De esta forma, como</a:t>
            </a:r>
            <a:endParaRPr lang="es-VE" altLang="es-ES" sz="2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1" name="Text Box 1033"/>
          <p:cNvSpPr txBox="1">
            <a:spLocks noChangeArrowheads="1"/>
          </p:cNvSpPr>
          <p:nvPr/>
        </p:nvSpPr>
        <p:spPr bwMode="auto">
          <a:xfrm>
            <a:off x="1925639" y="5116514"/>
            <a:ext cx="813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CA3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s-ES" altLang="es-ES" sz="2000" b="0">
                <a:solidFill>
                  <a:schemeClr val="tx1"/>
                </a:solidFill>
                <a:latin typeface="Arial" panose="020B0604020202020204" pitchFamily="34" charset="0"/>
              </a:rPr>
              <a:t>debe ocurrir que:</a:t>
            </a:r>
            <a:endParaRPr lang="es-VE" altLang="es-ES" sz="2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6632" name="Object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026230"/>
              </p:ext>
            </p:extLst>
          </p:nvPr>
        </p:nvGraphicFramePr>
        <p:xfrm>
          <a:off x="4371182" y="5068889"/>
          <a:ext cx="2459038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cuación" r:id="rId9" imgW="914400" imgH="431800" progId="Equation.3">
                  <p:embed/>
                </p:oleObj>
              </mc:Choice>
              <mc:Fallback>
                <p:oleObj name="Ecuación" r:id="rId9" imgW="914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182" y="5068889"/>
                        <a:ext cx="2459038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33" name="Group 1039"/>
          <p:cNvGrpSpPr>
            <a:grpSpLocks/>
          </p:cNvGrpSpPr>
          <p:nvPr/>
        </p:nvGrpSpPr>
        <p:grpSpPr bwMode="auto">
          <a:xfrm>
            <a:off x="8086726" y="152400"/>
            <a:ext cx="2416175" cy="350838"/>
            <a:chOff x="4134" y="96"/>
            <a:chExt cx="1522" cy="221"/>
          </a:xfrm>
        </p:grpSpPr>
        <p:sp>
          <p:nvSpPr>
            <p:cNvPr id="26634" name="Text Box 1040"/>
            <p:cNvSpPr txBox="1">
              <a:spLocks noChangeArrowheads="1"/>
            </p:cNvSpPr>
            <p:nvPr/>
          </p:nvSpPr>
          <p:spPr bwMode="auto">
            <a:xfrm>
              <a:off x="4134" y="96"/>
              <a:ext cx="117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s-VE" altLang="es-ES" sz="1600" i="1">
                  <a:solidFill>
                    <a:schemeClr val="bg1"/>
                  </a:solidFill>
                  <a:latin typeface="Arial" panose="020B0604020202020204" pitchFamily="34" charset="0"/>
                </a:rPr>
                <a:t>Kriging</a:t>
              </a:r>
              <a:r>
                <a:rPr lang="es-ES" altLang="es-ES" sz="1600" i="1">
                  <a:solidFill>
                    <a:schemeClr val="bg1"/>
                  </a:solidFill>
                  <a:latin typeface="Arial" panose="020B0604020202020204" pitchFamily="34" charset="0"/>
                </a:rPr>
                <a:t> Ordinario</a:t>
              </a:r>
              <a:endParaRPr lang="es-VE" altLang="es-ES" sz="1600" i="1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graphicFrame>
          <p:nvGraphicFramePr>
            <p:cNvPr id="26635" name="Object 1041"/>
            <p:cNvGraphicFramePr>
              <a:graphicFrameLocks noChangeAspect="1"/>
            </p:cNvGraphicFramePr>
            <p:nvPr/>
          </p:nvGraphicFramePr>
          <p:xfrm>
            <a:off x="5296" y="101"/>
            <a:ext cx="3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" name="Ecuación" r:id="rId11" imgW="381000" imgH="228600" progId="Equation.3">
                    <p:embed/>
                  </p:oleObj>
                </mc:Choice>
                <mc:Fallback>
                  <p:oleObj name="Ecuación" r:id="rId11" imgW="3810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100000" contras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6" y="101"/>
                          <a:ext cx="36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5399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00B0F0"/>
                </a:solidFill>
              </a:rPr>
              <a:t>Objetivo</a:t>
            </a:r>
            <a:endParaRPr lang="es-ES_tradnl" dirty="0">
              <a:solidFill>
                <a:srgbClr val="00B0F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34419"/>
            <a:ext cx="10058400" cy="4023360"/>
          </a:xfrm>
        </p:spPr>
        <p:txBody>
          <a:bodyPr>
            <a:normAutofit/>
          </a:bodyPr>
          <a:lstStyle/>
          <a:p>
            <a:r>
              <a:rPr lang="es-ES_tradnl" sz="3200" dirty="0" smtClean="0"/>
              <a:t>Obtener mapas que describan el comportamiento espacial de la Electro conductividad aparente del suelo (</a:t>
            </a:r>
            <a:r>
              <a:rPr lang="es-ES_tradnl" sz="3200" dirty="0" err="1" smtClean="0"/>
              <a:t>Eca</a:t>
            </a:r>
            <a:r>
              <a:rPr lang="es-ES_tradnl" sz="3200" dirty="0" smtClean="0"/>
              <a:t>), mediante técnicas geoestadísticas de interpolación como el Kriging Simple </a:t>
            </a:r>
            <a:r>
              <a:rPr lang="es-ES_tradnl" sz="3200" dirty="0"/>
              <a:t>y </a:t>
            </a:r>
            <a:r>
              <a:rPr lang="es-ES_tradnl" sz="3200" dirty="0" smtClean="0"/>
              <a:t>el Kriging ordinario.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4980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557"/>
            <a:ext cx="6838682" cy="56651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682" y="582259"/>
            <a:ext cx="5125792" cy="408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153528"/>
            <a:ext cx="6800045" cy="580938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50" y="618185"/>
            <a:ext cx="5193274" cy="41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3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7" y="128788"/>
            <a:ext cx="7018985" cy="55874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532" y="418901"/>
            <a:ext cx="4893547" cy="389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2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2186172" y="1911203"/>
            <a:ext cx="74694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smtClean="0"/>
              <a:t>Aplicación de </a:t>
            </a:r>
            <a:r>
              <a:rPr lang="es-ES" sz="6000" dirty="0" err="1" smtClean="0"/>
              <a:t>Krigring</a:t>
            </a:r>
            <a:r>
              <a:rPr lang="es-ES" sz="6000" dirty="0" smtClean="0"/>
              <a:t> a</a:t>
            </a:r>
          </a:p>
          <a:p>
            <a:pPr algn="ctr"/>
            <a:r>
              <a:rPr lang="es-ES" sz="6000" dirty="0" smtClean="0"/>
              <a:t>log</a:t>
            </a:r>
            <a:r>
              <a:rPr lang="es-ES" sz="4800" dirty="0" smtClean="0"/>
              <a:t>10</a:t>
            </a:r>
            <a:r>
              <a:rPr lang="es-ES" sz="6000" dirty="0" smtClean="0"/>
              <a:t>(</a:t>
            </a:r>
            <a:r>
              <a:rPr lang="es-ES" sz="6000" dirty="0" err="1" smtClean="0"/>
              <a:t>Eca</a:t>
            </a:r>
            <a:r>
              <a:rPr lang="es-ES" sz="6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479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4107371" y="0"/>
            <a:ext cx="3627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Simple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4124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Exponencial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6" t="11879" r="18459" b="15421"/>
          <a:stretch/>
        </p:blipFill>
        <p:spPr>
          <a:xfrm>
            <a:off x="355544" y="2012542"/>
            <a:ext cx="5815854" cy="309961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86" y="3304328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35083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601149" y="1496502"/>
            <a:ext cx="221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Log10(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3" t="12148" r="16645" b="11365"/>
          <a:stretch/>
        </p:blipFill>
        <p:spPr>
          <a:xfrm>
            <a:off x="6598177" y="2142833"/>
            <a:ext cx="5593823" cy="296932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8285104" y="1496502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691754" y="5149727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171398" y="3239183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542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4107371" y="0"/>
            <a:ext cx="3627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Simple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0711" y="786796"/>
            <a:ext cx="4124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Exponencial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810730" y="3625549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715567" y="5754597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199315" y="1489943"/>
            <a:ext cx="7032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Predicción de varianza --- Log10(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9" t="10893" r="17816" b="16074"/>
          <a:stretch/>
        </p:blipFill>
        <p:spPr>
          <a:xfrm>
            <a:off x="2503135" y="2096814"/>
            <a:ext cx="7018986" cy="365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4107371" y="0"/>
            <a:ext cx="3627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Simple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380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Gaussiano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0" t="11285" r="18643" b="16315"/>
          <a:stretch/>
        </p:blipFill>
        <p:spPr>
          <a:xfrm>
            <a:off x="520180" y="2106157"/>
            <a:ext cx="5396249" cy="28757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86" y="3304328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35083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601149" y="1496502"/>
            <a:ext cx="221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Log10(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7" t="11883" r="16499" b="12587"/>
          <a:stretch/>
        </p:blipFill>
        <p:spPr>
          <a:xfrm>
            <a:off x="6654222" y="2106157"/>
            <a:ext cx="5497782" cy="2870166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8675743" y="1482594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693774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171398" y="3239183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7871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3789816" y="0"/>
            <a:ext cx="42621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Ordinario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4124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Exponencial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0" t="11306" r="18709" b="15914"/>
          <a:stretch/>
        </p:blipFill>
        <p:spPr>
          <a:xfrm>
            <a:off x="485365" y="2090580"/>
            <a:ext cx="5308781" cy="284861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86" y="3304328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35083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601149" y="1496502"/>
            <a:ext cx="221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Log10(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8" t="12677" r="16529" b="11557"/>
          <a:stretch/>
        </p:blipFill>
        <p:spPr>
          <a:xfrm>
            <a:off x="6608502" y="2079591"/>
            <a:ext cx="5433243" cy="285960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8675743" y="1482594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693774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171398" y="3239183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8553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3789816" y="0"/>
            <a:ext cx="42621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Ordinario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380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Gaussiano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t="12496" r="18169" b="16888"/>
          <a:stretch/>
        </p:blipFill>
        <p:spPr>
          <a:xfrm>
            <a:off x="424176" y="2083115"/>
            <a:ext cx="5500106" cy="281712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86" y="3304328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35083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601149" y="1496502"/>
            <a:ext cx="221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Log10(</a:t>
            </a:r>
            <a:r>
              <a:rPr lang="es-ES" sz="3600" dirty="0" err="1" smtClean="0"/>
              <a:t>Eca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t="11398" r="16831" b="11936"/>
          <a:stretch/>
        </p:blipFill>
        <p:spPr>
          <a:xfrm>
            <a:off x="6654222" y="2049697"/>
            <a:ext cx="5336009" cy="2862231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8675743" y="1482594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693774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171398" y="3239183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522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88422" y="2421228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3789816" y="0"/>
            <a:ext cx="42621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Ordinario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3228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</a:t>
            </a:r>
            <a:r>
              <a:rPr lang="es-ES" sz="3600" dirty="0" err="1" smtClean="0"/>
              <a:t>Nugget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2" t="12070" r="15960" b="11114"/>
          <a:stretch/>
        </p:blipFill>
        <p:spPr>
          <a:xfrm>
            <a:off x="2974065" y="2040873"/>
            <a:ext cx="6813878" cy="359691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491241" y="3516166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589843" y="5616562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386518" y="1415772"/>
            <a:ext cx="817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/>
              <a:t>Eca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86239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68741" y="914105"/>
            <a:ext cx="95572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dirty="0" smtClean="0"/>
              <a:t>Análisis Exploratorio de datos </a:t>
            </a:r>
            <a:endParaRPr lang="es-ES" sz="6000" dirty="0"/>
          </a:p>
        </p:txBody>
      </p:sp>
      <p:sp>
        <p:nvSpPr>
          <p:cNvPr id="4" name="Rectángulo 3"/>
          <p:cNvSpPr/>
          <p:nvPr/>
        </p:nvSpPr>
        <p:spPr>
          <a:xfrm>
            <a:off x="3761923" y="2445844"/>
            <a:ext cx="4666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>
                <a:solidFill>
                  <a:srgbClr val="00B0F0"/>
                </a:solidFill>
              </a:rPr>
              <a:t>Análisis Univariado </a:t>
            </a:r>
          </a:p>
        </p:txBody>
      </p:sp>
    </p:spTree>
    <p:extLst>
      <p:ext uri="{BB962C8B-B14F-4D97-AF65-F5344CB8AC3E}">
        <p14:creationId xmlns:p14="http://schemas.microsoft.com/office/powerpoint/2010/main" val="16866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3789816" y="0"/>
            <a:ext cx="42621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Ordinario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6807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Gaussiano      Valor de ECA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8" t="12071" r="19201" b="16524"/>
          <a:stretch/>
        </p:blipFill>
        <p:spPr>
          <a:xfrm>
            <a:off x="504993" y="2037064"/>
            <a:ext cx="5424993" cy="288749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86" y="3304328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2435083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764383" y="1482594"/>
            <a:ext cx="4377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Sin transformación log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t="11398" r="16831" b="11936"/>
          <a:stretch/>
        </p:blipFill>
        <p:spPr>
          <a:xfrm>
            <a:off x="6654222" y="2049697"/>
            <a:ext cx="5336009" cy="2862231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738456" y="1482594"/>
            <a:ext cx="45502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Con </a:t>
            </a:r>
            <a:r>
              <a:rPr lang="es-ES" sz="3600" dirty="0"/>
              <a:t>transformación log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693774" y="498186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171398" y="3239183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701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89816" y="0"/>
            <a:ext cx="42621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400" dirty="0" err="1" smtClean="0"/>
              <a:t>Krigring</a:t>
            </a:r>
            <a:r>
              <a:rPr lang="es-ES" sz="4400" dirty="0" smtClean="0"/>
              <a:t> Ordinario</a:t>
            </a:r>
            <a:endParaRPr lang="es-ES" sz="4400" dirty="0"/>
          </a:p>
        </p:txBody>
      </p:sp>
      <p:sp>
        <p:nvSpPr>
          <p:cNvPr id="5" name="Rectángulo 4"/>
          <p:cNvSpPr/>
          <p:nvPr/>
        </p:nvSpPr>
        <p:spPr>
          <a:xfrm>
            <a:off x="443365" y="769441"/>
            <a:ext cx="380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Gaussiano</a:t>
            </a:r>
            <a:endParaRPr lang="es-E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t="11398" r="16831" b="11936"/>
          <a:stretch/>
        </p:blipFill>
        <p:spPr>
          <a:xfrm>
            <a:off x="2093808" y="1762479"/>
            <a:ext cx="7719893" cy="414094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3253675" y="1224017"/>
            <a:ext cx="53344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ECA con </a:t>
            </a:r>
            <a:r>
              <a:rPr lang="es-ES" sz="3600" dirty="0"/>
              <a:t>transformación log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203599" y="5795555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610984" y="3509785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747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00B0F0"/>
                </a:solidFill>
              </a:rPr>
              <a:t>Conclusiones</a:t>
            </a: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03551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Debido a la naturaleza de los datos se realizó una transformación logarítmica para que así los mismos distribuyan normalmente y cumplan el supuesto de aleatoriedad.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Los datos transformados disminuyeron su relación espacial en función de su semivarianza.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Se observan notables diferencias entre la interpolación mediante Kriging simple u ordinal de los datos sin trasformar y los transformados.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La interpolación que mejor se ajusta es  el </a:t>
            </a:r>
            <a:r>
              <a:rPr lang="es-ES_tradnl" sz="2800" dirty="0" err="1" smtClean="0"/>
              <a:t>Kriging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ordianario</a:t>
            </a:r>
            <a:r>
              <a:rPr lang="es-ES_tradnl" sz="2800" dirty="0" smtClean="0"/>
              <a:t> usando el modelo Gaussiano y los datos transformados.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32548296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60618"/>
            <a:ext cx="8967651" cy="1450757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Maestría en Biomatemática</a:t>
            </a:r>
            <a:endParaRPr lang="es-MX" sz="4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789" y="2357400"/>
            <a:ext cx="9666514" cy="519272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Trabajo final </a:t>
            </a:r>
            <a:r>
              <a:rPr lang="es-E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de </a:t>
            </a:r>
            <a:r>
              <a:rPr lang="es-E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Geoestadística</a:t>
            </a:r>
            <a:endParaRPr lang="es-ES" sz="24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31920" y="5221252"/>
            <a:ext cx="4624251" cy="9105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Universidad Agraria de La Habana</a:t>
            </a:r>
          </a:p>
          <a:p>
            <a:pPr algn="ctr"/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Enero 2018</a:t>
            </a: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4585" y="3231586"/>
            <a:ext cx="5618922" cy="230832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Autores:</a:t>
            </a:r>
          </a:p>
          <a:p>
            <a:pPr algn="ctr"/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Anaily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Rivero Villaverde</a:t>
            </a:r>
          </a:p>
          <a:p>
            <a:pPr algn="ctr"/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Leynier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Tuero Suárez</a:t>
            </a:r>
          </a:p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Ing. </a:t>
            </a:r>
            <a:r>
              <a:rPr lang="es-E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Maday</a:t>
            </a:r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Machado Aguiar</a:t>
            </a:r>
          </a:p>
          <a:p>
            <a:pPr algn="ctr"/>
            <a:r>
              <a:rPr lang="es-E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Lic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Alejandro Ruiz González</a:t>
            </a:r>
            <a:endParaRPr lang="es-E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s-E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2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3"/>
    </mc:Choice>
    <mc:Fallback>
      <p:transition spd="slow" advTm="2553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4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6368" y="282194"/>
            <a:ext cx="11523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/>
              <a:t>Análisis de la </a:t>
            </a:r>
            <a:r>
              <a:rPr lang="es-ES" sz="3600" dirty="0" smtClean="0"/>
              <a:t>variable</a:t>
            </a:r>
          </a:p>
          <a:p>
            <a:pPr algn="ctr"/>
            <a:r>
              <a:rPr lang="es-ES" sz="3600" dirty="0" smtClean="0"/>
              <a:t>conductividad </a:t>
            </a:r>
            <a:r>
              <a:rPr lang="es-ES" sz="3600" dirty="0"/>
              <a:t>eléctrica aparente del suelo </a:t>
            </a:r>
            <a:r>
              <a:rPr lang="es-ES" sz="3600" dirty="0" smtClean="0"/>
              <a:t>“</a:t>
            </a:r>
            <a:r>
              <a:rPr lang="es-ES" sz="3600" dirty="0" err="1" smtClean="0"/>
              <a:t>Eca</a:t>
            </a:r>
            <a:r>
              <a:rPr lang="es-ES" sz="3600" dirty="0" smtClean="0"/>
              <a:t>”</a:t>
            </a:r>
            <a:endParaRPr lang="es-ES" sz="3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62" y="1386170"/>
            <a:ext cx="5872766" cy="4989341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91249"/>
              </p:ext>
            </p:extLst>
          </p:nvPr>
        </p:nvGraphicFramePr>
        <p:xfrm>
          <a:off x="562140" y="1743780"/>
          <a:ext cx="4684877" cy="3962400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26696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52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Varianza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0.789787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Desviación</a:t>
                      </a:r>
                      <a:r>
                        <a:rPr lang="es-ES" sz="2000" baseline="0" dirty="0" smtClean="0"/>
                        <a:t> típica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0.8886996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1273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Coeficiente de variación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1.326656</a:t>
                      </a:r>
                      <a:endParaRPr lang="es-E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Longitud del vector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k3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0.0008196103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mínimo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0.388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máximo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6.089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Media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1.69315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Mediana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1.578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Rango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0.388 - 6.089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5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0" y="0"/>
            <a:ext cx="6219825" cy="621982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264" y="0"/>
            <a:ext cx="5448300" cy="621982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8868228" y="261257"/>
            <a:ext cx="1117601" cy="2612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Boxplot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307939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46913" y="20998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25%   </a:t>
            </a:r>
            <a:r>
              <a:rPr lang="es-ES" dirty="0" smtClean="0"/>
              <a:t>     </a:t>
            </a:r>
            <a:r>
              <a:rPr lang="es-ES" dirty="0"/>
              <a:t>50%    </a:t>
            </a:r>
            <a:r>
              <a:rPr lang="es-ES" dirty="0" smtClean="0"/>
              <a:t>   75</a:t>
            </a:r>
            <a:r>
              <a:rPr lang="es-ES" dirty="0"/>
              <a:t>% </a:t>
            </a:r>
          </a:p>
          <a:p>
            <a:r>
              <a:rPr lang="es-ES" dirty="0" smtClean="0"/>
              <a:t>1.0190   </a:t>
            </a:r>
            <a:r>
              <a:rPr lang="es-ES" dirty="0"/>
              <a:t>1.5780 </a:t>
            </a:r>
            <a:r>
              <a:rPr lang="es-ES" dirty="0" smtClean="0"/>
              <a:t>  2.1365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28035"/>
            <a:ext cx="6944139" cy="564094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96966" y="3348508"/>
            <a:ext cx="4783405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sz="2050" b="1" spc="-30" dirty="0">
                <a:latin typeface="Arial"/>
                <a:cs typeface="Arial"/>
              </a:rPr>
              <a:t>Primer </a:t>
            </a:r>
            <a:r>
              <a:rPr lang="es-ES_tradnl" sz="2050" b="1" spc="-50" dirty="0" err="1">
                <a:latin typeface="Arial"/>
                <a:cs typeface="Arial"/>
              </a:rPr>
              <a:t>c</a:t>
            </a:r>
            <a:r>
              <a:rPr lang="es-ES_tradnl" sz="2050" b="1" spc="-50" dirty="0" err="1" smtClean="0">
                <a:latin typeface="Arial"/>
                <a:cs typeface="Arial"/>
              </a:rPr>
              <a:t>uantil</a:t>
            </a:r>
            <a:r>
              <a:rPr sz="2050" b="1" spc="-50" dirty="0" smtClean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sz="2050" spc="-110" dirty="0">
                <a:latin typeface="Arial"/>
                <a:cs typeface="Arial"/>
              </a:rPr>
              <a:t>25</a:t>
            </a:r>
            <a:r>
              <a:rPr sz="2050" spc="165" dirty="0">
                <a:latin typeface="Arial"/>
                <a:cs typeface="Arial"/>
              </a:rPr>
              <a:t> </a:t>
            </a:r>
            <a:r>
              <a:rPr sz="2050" spc="-50" dirty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6966" y="4454724"/>
            <a:ext cx="4972091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lang="es-ES_tradnl" sz="2050" b="1" spc="-50" dirty="0" smtClean="0">
                <a:latin typeface="Arial"/>
                <a:cs typeface="Arial"/>
              </a:rPr>
              <a:t>Segundo</a:t>
            </a:r>
            <a:r>
              <a:rPr sz="2050" b="1" spc="-50" dirty="0" smtClean="0">
                <a:latin typeface="Arial"/>
                <a:cs typeface="Arial"/>
              </a:rPr>
              <a:t> </a:t>
            </a:r>
            <a:r>
              <a:rPr lang="es-ES_tradnl" sz="2050" b="1" spc="-50" dirty="0" smtClean="0">
                <a:latin typeface="Arial"/>
                <a:cs typeface="Arial"/>
              </a:rPr>
              <a:t>c</a:t>
            </a:r>
            <a:r>
              <a:rPr sz="2050" b="1" spc="-50" dirty="0" err="1" smtClean="0">
                <a:latin typeface="Arial"/>
                <a:cs typeface="Arial"/>
              </a:rPr>
              <a:t>ua</a:t>
            </a:r>
            <a:r>
              <a:rPr lang="es-ES_tradnl" sz="2050" b="1" spc="-50" dirty="0" smtClean="0">
                <a:latin typeface="Arial"/>
                <a:cs typeface="Arial"/>
              </a:rPr>
              <a:t>n</a:t>
            </a:r>
            <a:r>
              <a:rPr sz="2050" b="1" spc="-50" dirty="0" err="1" smtClean="0">
                <a:latin typeface="Arial"/>
                <a:cs typeface="Arial"/>
              </a:rPr>
              <a:t>til</a:t>
            </a:r>
            <a:r>
              <a:rPr sz="2050" b="1" spc="-50" dirty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lang="es-ES_tradnl" sz="2050" spc="-110" dirty="0" smtClean="0">
                <a:latin typeface="Arial"/>
                <a:cs typeface="Arial"/>
              </a:rPr>
              <a:t>50</a:t>
            </a:r>
            <a:r>
              <a:rPr sz="2050" spc="165" dirty="0" smtClean="0">
                <a:latin typeface="Arial"/>
                <a:cs typeface="Arial"/>
              </a:rPr>
              <a:t> </a:t>
            </a:r>
            <a:r>
              <a:rPr sz="2050" spc="-50" dirty="0" smtClean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6849794" y="5321759"/>
            <a:ext cx="4972091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sz="2050" b="1" spc="-50" dirty="0" err="1">
                <a:latin typeface="Arial"/>
                <a:cs typeface="Arial"/>
              </a:rPr>
              <a:t>Tercer</a:t>
            </a:r>
            <a:r>
              <a:rPr sz="2050" b="1" spc="-50" dirty="0">
                <a:latin typeface="Arial"/>
                <a:cs typeface="Arial"/>
              </a:rPr>
              <a:t> </a:t>
            </a:r>
            <a:r>
              <a:rPr lang="es-ES_tradnl" sz="2050" b="1" spc="-50" dirty="0" smtClean="0">
                <a:latin typeface="Arial"/>
                <a:cs typeface="Arial"/>
              </a:rPr>
              <a:t>c</a:t>
            </a:r>
            <a:r>
              <a:rPr sz="2050" b="1" spc="-50" dirty="0" err="1" smtClean="0">
                <a:latin typeface="Arial"/>
                <a:cs typeface="Arial"/>
              </a:rPr>
              <a:t>ua</a:t>
            </a:r>
            <a:r>
              <a:rPr lang="es-ES_tradnl" sz="2050" b="1" spc="-50" dirty="0" smtClean="0">
                <a:latin typeface="Arial"/>
                <a:cs typeface="Arial"/>
              </a:rPr>
              <a:t>n</a:t>
            </a:r>
            <a:r>
              <a:rPr sz="2050" b="1" spc="-50" dirty="0" err="1" smtClean="0">
                <a:latin typeface="Arial"/>
                <a:cs typeface="Arial"/>
              </a:rPr>
              <a:t>til</a:t>
            </a:r>
            <a:r>
              <a:rPr sz="2050" b="1" spc="-50" dirty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sz="2050" spc="-110" dirty="0">
                <a:latin typeface="Arial"/>
                <a:cs typeface="Arial"/>
              </a:rPr>
              <a:t>75</a:t>
            </a:r>
            <a:r>
              <a:rPr sz="2050" spc="165" dirty="0">
                <a:latin typeface="Arial"/>
                <a:cs typeface="Arial"/>
              </a:rPr>
              <a:t> </a:t>
            </a:r>
            <a:r>
              <a:rPr sz="2050" spc="-50" dirty="0" smtClean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6896965" y="816804"/>
            <a:ext cx="4924919" cy="968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lang="es-ES" sz="2050" b="1" spc="-40" dirty="0">
                <a:latin typeface="Arial"/>
                <a:cs typeface="Arial"/>
              </a:rPr>
              <a:t>Cuantil: </a:t>
            </a:r>
            <a:r>
              <a:rPr lang="es-ES" sz="2050" spc="-65" dirty="0">
                <a:latin typeface="Arial"/>
                <a:cs typeface="Arial"/>
              </a:rPr>
              <a:t>valor </a:t>
            </a:r>
            <a:r>
              <a:rPr lang="es-ES" sz="2050" i="1" spc="-60" dirty="0">
                <a:latin typeface="Georgia"/>
                <a:cs typeface="Georgia"/>
              </a:rPr>
              <a:t>q</a:t>
            </a:r>
            <a:r>
              <a:rPr lang="es-ES" sz="2050" spc="-60" dirty="0">
                <a:latin typeface="Georgia"/>
                <a:cs typeface="Georgia"/>
              </a:rPr>
              <a:t>(</a:t>
            </a:r>
            <a:r>
              <a:rPr lang="es-ES" sz="2050" i="1" spc="-60" dirty="0">
                <a:latin typeface="Georgia"/>
                <a:cs typeface="Georgia"/>
              </a:rPr>
              <a:t>p</a:t>
            </a:r>
            <a:r>
              <a:rPr lang="es-ES" sz="2050" spc="-60" dirty="0">
                <a:latin typeface="Georgia"/>
                <a:cs typeface="Georgia"/>
              </a:rPr>
              <a:t>) </a:t>
            </a:r>
            <a:r>
              <a:rPr lang="es-ES" sz="2050" spc="-150" dirty="0">
                <a:latin typeface="Arial"/>
                <a:cs typeface="Arial"/>
              </a:rPr>
              <a:t>de </a:t>
            </a:r>
            <a:r>
              <a:rPr lang="es-ES" sz="2050" spc="-60" dirty="0">
                <a:latin typeface="Arial"/>
                <a:cs typeface="Arial"/>
              </a:rPr>
              <a:t>la </a:t>
            </a:r>
            <a:r>
              <a:rPr lang="es-ES" sz="2050" spc="-85" dirty="0">
                <a:latin typeface="Arial"/>
                <a:cs typeface="Arial"/>
              </a:rPr>
              <a:t>variable  </a:t>
            </a:r>
            <a:r>
              <a:rPr lang="es-ES" sz="2050" spc="-105" dirty="0">
                <a:latin typeface="Arial"/>
                <a:cs typeface="Arial"/>
              </a:rPr>
              <a:t>para </a:t>
            </a:r>
            <a:r>
              <a:rPr lang="es-ES" sz="2050" spc="-95" dirty="0">
                <a:latin typeface="Arial"/>
                <a:cs typeface="Arial"/>
              </a:rPr>
              <a:t>el </a:t>
            </a:r>
            <a:r>
              <a:rPr lang="es-ES" sz="2050" spc="-75" dirty="0">
                <a:latin typeface="Arial"/>
                <a:cs typeface="Arial"/>
              </a:rPr>
              <a:t>cual </a:t>
            </a:r>
            <a:r>
              <a:rPr lang="es-ES" sz="2050" spc="-95" dirty="0">
                <a:latin typeface="Arial"/>
                <a:cs typeface="Arial"/>
              </a:rPr>
              <a:t>el </a:t>
            </a:r>
            <a:r>
              <a:rPr lang="es-ES" sz="2050" spc="-70" dirty="0">
                <a:latin typeface="Arial"/>
                <a:cs typeface="Arial"/>
              </a:rPr>
              <a:t>porcentaje </a:t>
            </a:r>
            <a:r>
              <a:rPr lang="es-ES" sz="2050" spc="-85" dirty="0" err="1">
                <a:latin typeface="Arial"/>
                <a:cs typeface="Arial"/>
              </a:rPr>
              <a:t>acumu</a:t>
            </a:r>
            <a:r>
              <a:rPr lang="es-ES" sz="2050" spc="-85" dirty="0">
                <a:latin typeface="Arial"/>
                <a:cs typeface="Arial"/>
              </a:rPr>
              <a:t>-  </a:t>
            </a:r>
            <a:r>
              <a:rPr lang="es-ES" sz="2050" spc="-80" dirty="0">
                <a:latin typeface="Arial"/>
                <a:cs typeface="Arial"/>
              </a:rPr>
              <a:t>lado </a:t>
            </a:r>
            <a:r>
              <a:rPr lang="es-ES" sz="2050" spc="-150" dirty="0">
                <a:latin typeface="Arial"/>
                <a:cs typeface="Arial"/>
              </a:rPr>
              <a:t>de </a:t>
            </a:r>
            <a:r>
              <a:rPr lang="es-ES" sz="2050" spc="-60" dirty="0">
                <a:latin typeface="Arial"/>
                <a:cs typeface="Arial"/>
              </a:rPr>
              <a:t>la </a:t>
            </a:r>
            <a:r>
              <a:rPr lang="es-ES" sz="2050" spc="-90" dirty="0">
                <a:latin typeface="Arial"/>
                <a:cs typeface="Arial"/>
              </a:rPr>
              <a:t>distribución </a:t>
            </a:r>
            <a:r>
              <a:rPr lang="es-ES" sz="2050" spc="-229" dirty="0">
                <a:latin typeface="Arial"/>
                <a:cs typeface="Arial"/>
              </a:rPr>
              <a:t>es  </a:t>
            </a:r>
            <a:r>
              <a:rPr lang="es-ES" sz="2050" spc="-55" dirty="0">
                <a:latin typeface="Arial"/>
                <a:cs typeface="Arial"/>
              </a:rPr>
              <a:t>igual </a:t>
            </a:r>
            <a:r>
              <a:rPr lang="es-ES" sz="2050" spc="-150" dirty="0">
                <a:latin typeface="Arial"/>
                <a:cs typeface="Arial"/>
              </a:rPr>
              <a:t>a  </a:t>
            </a:r>
            <a:r>
              <a:rPr lang="es-ES" sz="2050" i="1" spc="-75" dirty="0">
                <a:latin typeface="Georgia"/>
                <a:cs typeface="Georgia"/>
              </a:rPr>
              <a:t>p</a:t>
            </a:r>
            <a:r>
              <a:rPr lang="es-ES" sz="2050" spc="-75" dirty="0">
                <a:latin typeface="Arial"/>
                <a:cs typeface="Arial"/>
              </a:rPr>
              <a:t>.</a:t>
            </a:r>
            <a:endParaRPr lang="es-ES" sz="20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034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35516" y="385224"/>
            <a:ext cx="1984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/>
              <a:t>Normalidad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0"/>
            <a:ext cx="5448300" cy="62198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22" y="1157956"/>
            <a:ext cx="6426733" cy="47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9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3" y="798286"/>
            <a:ext cx="10662913" cy="528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5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8594</TotalTime>
  <Words>899</Words>
  <Application>Microsoft Office PowerPoint</Application>
  <PresentationFormat>Panorámica</PresentationFormat>
  <Paragraphs>206</Paragraphs>
  <Slides>44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44</vt:i4>
      </vt:variant>
    </vt:vector>
  </HeadingPairs>
  <TitlesOfParts>
    <vt:vector size="54" baseType="lpstr">
      <vt:lpstr>Arial</vt:lpstr>
      <vt:lpstr>Calibri</vt:lpstr>
      <vt:lpstr>Calibri Light</vt:lpstr>
      <vt:lpstr>Cambria</vt:lpstr>
      <vt:lpstr>Georgia</vt:lpstr>
      <vt:lpstr>Times New Roman</vt:lpstr>
      <vt:lpstr>Wingdings</vt:lpstr>
      <vt:lpstr>Retrospect</vt:lpstr>
      <vt:lpstr>Ecuación</vt:lpstr>
      <vt:lpstr>Microsoft Editor de ecuaciones 3.0</vt:lpstr>
      <vt:lpstr>Maestría en Biomatemática</vt:lpstr>
      <vt:lpstr>Materiales y métodos</vt:lpstr>
      <vt:lpstr>Objetivo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 </vt:lpstr>
      <vt:lpstr>Maestría en Biomatemática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de Comportamientos en Procesos de Negocio.</dc:title>
  <dc:creator>Luisito</dc:creator>
  <cp:lastModifiedBy>Ale</cp:lastModifiedBy>
  <cp:revision>566</cp:revision>
  <dcterms:created xsi:type="dcterms:W3CDTF">2016-04-05T23:56:06Z</dcterms:created>
  <dcterms:modified xsi:type="dcterms:W3CDTF">2018-01-30T08:00:25Z</dcterms:modified>
</cp:coreProperties>
</file>