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E1C41-22A4-4455-9F5D-6E3A19F03E21}" type="datetimeFigureOut">
              <a:rPr lang="es-ES" smtClean="0"/>
              <a:t>16/03/2017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A1B3-115B-4198-BB59-9488E95B4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0443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E1C41-22A4-4455-9F5D-6E3A19F03E21}" type="datetimeFigureOut">
              <a:rPr lang="es-ES" smtClean="0"/>
              <a:t>16/03/2017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A1B3-115B-4198-BB59-9488E95B4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5314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E1C41-22A4-4455-9F5D-6E3A19F03E21}" type="datetimeFigureOut">
              <a:rPr lang="es-ES" smtClean="0"/>
              <a:t>16/03/2017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A1B3-115B-4198-BB59-9488E95B4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0443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E1C41-22A4-4455-9F5D-6E3A19F03E21}" type="datetimeFigureOut">
              <a:rPr lang="es-ES" smtClean="0"/>
              <a:t>16/03/2017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A1B3-115B-4198-BB59-9488E95B4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8256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E1C41-22A4-4455-9F5D-6E3A19F03E21}" type="datetimeFigureOut">
              <a:rPr lang="es-ES" smtClean="0"/>
              <a:t>16/03/2017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A1B3-115B-4198-BB59-9488E95B4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7154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E1C41-22A4-4455-9F5D-6E3A19F03E21}" type="datetimeFigureOut">
              <a:rPr lang="es-ES" smtClean="0"/>
              <a:t>16/03/2017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A1B3-115B-4198-BB59-9488E95B4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4812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E1C41-22A4-4455-9F5D-6E3A19F03E21}" type="datetimeFigureOut">
              <a:rPr lang="es-ES" smtClean="0"/>
              <a:t>16/03/2017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A1B3-115B-4198-BB59-9488E95B4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9079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E1C41-22A4-4455-9F5D-6E3A19F03E21}" type="datetimeFigureOut">
              <a:rPr lang="es-ES" smtClean="0"/>
              <a:t>16/03/2017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A1B3-115B-4198-BB59-9488E95B4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1723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E1C41-22A4-4455-9F5D-6E3A19F03E21}" type="datetimeFigureOut">
              <a:rPr lang="es-ES" smtClean="0"/>
              <a:t>16/03/2017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A1B3-115B-4198-BB59-9488E95B4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7268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E1C41-22A4-4455-9F5D-6E3A19F03E21}" type="datetimeFigureOut">
              <a:rPr lang="es-ES" smtClean="0"/>
              <a:t>16/03/2017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A1B3-115B-4198-BB59-9488E95B4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215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E1C41-22A4-4455-9F5D-6E3A19F03E21}" type="datetimeFigureOut">
              <a:rPr lang="es-ES" smtClean="0"/>
              <a:t>16/03/2017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A1B3-115B-4198-BB59-9488E95B4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8027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E1C41-22A4-4455-9F5D-6E3A19F03E21}" type="datetimeFigureOut">
              <a:rPr lang="es-ES" smtClean="0"/>
              <a:t>16/03/2017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8DA1B3-115B-4198-BB59-9488E95B4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8780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b="1" dirty="0" smtClean="0"/>
              <a:t>Ejemplo de Árbol de problemas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415896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 noChangeAspect="1"/>
          </p:cNvGrpSpPr>
          <p:nvPr/>
        </p:nvGrpSpPr>
        <p:grpSpPr bwMode="auto">
          <a:xfrm>
            <a:off x="0" y="92510"/>
            <a:ext cx="9143999" cy="6765793"/>
            <a:chOff x="2429" y="3669"/>
            <a:chExt cx="11240" cy="10502"/>
          </a:xfrm>
        </p:grpSpPr>
        <p:sp>
          <p:nvSpPr>
            <p:cNvPr id="5123" name="AutoShape 3"/>
            <p:cNvSpPr>
              <a:spLocks noChangeAspect="1" noChangeArrowheads="1"/>
            </p:cNvSpPr>
            <p:nvPr/>
          </p:nvSpPr>
          <p:spPr bwMode="auto">
            <a:xfrm>
              <a:off x="2429" y="3669"/>
              <a:ext cx="11240" cy="105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7875" y="10767"/>
              <a:ext cx="2138" cy="1081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es-MX" sz="800">
                  <a:solidFill>
                    <a:srgbClr val="000000"/>
                  </a:solidFill>
                </a:rPr>
                <a:t>Desconocimiento de la din</a:t>
              </a:r>
              <a:r>
                <a:rPr lang="es-MX" sz="800">
                  <a:solidFill>
                    <a:srgbClr val="000000"/>
                  </a:solidFill>
                  <a:latin typeface="Times New Roman" pitchFamily="18" charset="0"/>
                </a:rPr>
                <a:t>á</a:t>
              </a:r>
              <a:r>
                <a:rPr lang="es-MX" sz="800">
                  <a:solidFill>
                    <a:srgbClr val="000000"/>
                  </a:solidFill>
                </a:rPr>
                <a:t>mica de la erosi</a:t>
              </a:r>
              <a:r>
                <a:rPr lang="es-MX" sz="800">
                  <a:solidFill>
                    <a:srgbClr val="000000"/>
                  </a:solidFill>
                  <a:latin typeface="Times New Roman" pitchFamily="18" charset="0"/>
                </a:rPr>
                <a:t>ó</a:t>
              </a:r>
              <a:r>
                <a:rPr lang="es-MX" sz="800">
                  <a:solidFill>
                    <a:srgbClr val="000000"/>
                  </a:solidFill>
                </a:rPr>
                <a:t>n en la cuenca</a:t>
              </a:r>
              <a:r>
                <a:rPr lang="es-ES" sz="8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10090" y="10116"/>
              <a:ext cx="2766" cy="914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nl-BE" sz="800">
                  <a:solidFill>
                    <a:srgbClr val="000000"/>
                  </a:solidFill>
                </a:rPr>
                <a:t>Falta de </a:t>
              </a:r>
              <a:r>
                <a:rPr lang="es-ES" sz="800">
                  <a:solidFill>
                    <a:srgbClr val="000000"/>
                  </a:solidFill>
                </a:rPr>
                <a:t>advertencia a los campesinos</a:t>
              </a:r>
            </a:p>
            <a:p>
              <a:pPr algn="ctr"/>
              <a:r>
                <a:rPr lang="es-ES" sz="800">
                  <a:solidFill>
                    <a:srgbClr val="000000"/>
                  </a:solidFill>
                </a:rPr>
                <a:t>sobre los problemas de erosi</a:t>
              </a:r>
              <a:r>
                <a:rPr lang="es-ES" sz="800">
                  <a:solidFill>
                    <a:srgbClr val="000000"/>
                  </a:solidFill>
                  <a:latin typeface="Times New Roman" pitchFamily="18" charset="0"/>
                </a:rPr>
                <a:t>ó</a:t>
              </a:r>
              <a:r>
                <a:rPr lang="es-ES" sz="800">
                  <a:solidFill>
                    <a:srgbClr val="000000"/>
                  </a:solidFill>
                </a:rPr>
                <a:t>n</a:t>
              </a:r>
              <a:endParaRPr lang="es-ES"/>
            </a:p>
          </p:txBody>
        </p:sp>
        <p:sp>
          <p:nvSpPr>
            <p:cNvPr id="5126" name="AutoShape 6"/>
            <p:cNvSpPr>
              <a:spLocks noChangeArrowheads="1"/>
            </p:cNvSpPr>
            <p:nvPr/>
          </p:nvSpPr>
          <p:spPr bwMode="auto">
            <a:xfrm>
              <a:off x="10552" y="9094"/>
              <a:ext cx="1763" cy="505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es-ES" sz="800">
                  <a:solidFill>
                    <a:srgbClr val="000000"/>
                  </a:solidFill>
                </a:rPr>
                <a:t>Labores agr</a:t>
              </a:r>
              <a:r>
                <a:rPr lang="es-ES" sz="800">
                  <a:solidFill>
                    <a:srgbClr val="000000"/>
                  </a:solidFill>
                  <a:latin typeface="Times New Roman" pitchFamily="18" charset="0"/>
                </a:rPr>
                <a:t>í</a:t>
              </a:r>
              <a:r>
                <a:rPr lang="es-ES" sz="800">
                  <a:solidFill>
                    <a:srgbClr val="000000"/>
                  </a:solidFill>
                </a:rPr>
                <a:t>colas inapropiadas </a:t>
              </a:r>
              <a:endParaRPr lang="es-ES"/>
            </a:p>
          </p:txBody>
        </p:sp>
        <p:sp>
          <p:nvSpPr>
            <p:cNvPr id="5127" name="AutoShape 7"/>
            <p:cNvSpPr>
              <a:spLocks noChangeArrowheads="1"/>
            </p:cNvSpPr>
            <p:nvPr/>
          </p:nvSpPr>
          <p:spPr bwMode="auto">
            <a:xfrm>
              <a:off x="6491" y="8372"/>
              <a:ext cx="3115" cy="275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es-ES" sz="800" b="1">
                  <a:solidFill>
                    <a:srgbClr val="000000"/>
                  </a:solidFill>
                </a:rPr>
                <a:t>Serios problemas de erosi</a:t>
              </a:r>
              <a:r>
                <a:rPr lang="es-ES" sz="800" b="1">
                  <a:solidFill>
                    <a:srgbClr val="000000"/>
                  </a:solidFill>
                  <a:latin typeface="Times New Roman" pitchFamily="18" charset="0"/>
                </a:rPr>
                <a:t>ó</a:t>
              </a:r>
              <a:r>
                <a:rPr lang="es-ES" sz="800" b="1">
                  <a:solidFill>
                    <a:srgbClr val="000000"/>
                  </a:solidFill>
                </a:rPr>
                <a:t>n </a:t>
              </a:r>
              <a:endParaRPr lang="es-ES"/>
            </a:p>
          </p:txBody>
        </p:sp>
        <p:sp>
          <p:nvSpPr>
            <p:cNvPr id="5128" name="AutoShape 8"/>
            <p:cNvSpPr>
              <a:spLocks noChangeArrowheads="1"/>
            </p:cNvSpPr>
            <p:nvPr/>
          </p:nvSpPr>
          <p:spPr bwMode="auto">
            <a:xfrm>
              <a:off x="7690" y="9094"/>
              <a:ext cx="2323" cy="710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es-ES" sz="800">
                  <a:solidFill>
                    <a:srgbClr val="000000"/>
                  </a:solidFill>
                </a:rPr>
                <a:t>Cambios en el uso de la tierra </a:t>
              </a:r>
              <a:r>
                <a:rPr lang="es-MX" sz="800">
                  <a:solidFill>
                    <a:srgbClr val="000000"/>
                  </a:solidFill>
                </a:rPr>
                <a:t>(en detrimento de la vegetaci</a:t>
              </a:r>
              <a:r>
                <a:rPr lang="es-ES" sz="800">
                  <a:solidFill>
                    <a:srgbClr val="000000"/>
                  </a:solidFill>
                  <a:latin typeface="Times New Roman" pitchFamily="18" charset="0"/>
                </a:rPr>
                <a:t>ó</a:t>
              </a:r>
              <a:r>
                <a:rPr lang="es-MX" sz="800">
                  <a:solidFill>
                    <a:srgbClr val="000000"/>
                  </a:solidFill>
                </a:rPr>
                <a:t>n natural)</a:t>
              </a:r>
              <a:endParaRPr lang="es-ES"/>
            </a:p>
          </p:txBody>
        </p:sp>
        <p:sp>
          <p:nvSpPr>
            <p:cNvPr id="5129" name="AutoShape 9"/>
            <p:cNvSpPr>
              <a:spLocks noChangeArrowheads="1"/>
            </p:cNvSpPr>
            <p:nvPr/>
          </p:nvSpPr>
          <p:spPr bwMode="auto">
            <a:xfrm>
              <a:off x="5475" y="9094"/>
              <a:ext cx="1558" cy="710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es-ES" sz="800">
                  <a:solidFill>
                    <a:srgbClr val="000000"/>
                  </a:solidFill>
                </a:rPr>
                <a:t>Topograf</a:t>
              </a:r>
              <a:r>
                <a:rPr lang="es-ES" sz="800">
                  <a:solidFill>
                    <a:srgbClr val="000000"/>
                  </a:solidFill>
                  <a:latin typeface="Times New Roman" pitchFamily="18" charset="0"/>
                </a:rPr>
                <a:t>í</a:t>
              </a:r>
              <a:r>
                <a:rPr lang="es-ES" sz="800">
                  <a:solidFill>
                    <a:srgbClr val="000000"/>
                  </a:solidFill>
                </a:rPr>
                <a:t>a</a:t>
              </a:r>
            </a:p>
            <a:p>
              <a:pPr algn="ctr"/>
              <a:r>
                <a:rPr lang="es-ES" sz="800">
                  <a:solidFill>
                    <a:srgbClr val="000000"/>
                  </a:solidFill>
                </a:rPr>
                <a:t> Favorable</a:t>
              </a:r>
              <a:endParaRPr lang="es-ES"/>
            </a:p>
          </p:txBody>
        </p:sp>
        <p:sp>
          <p:nvSpPr>
            <p:cNvPr id="5130" name="AutoShape 10"/>
            <p:cNvSpPr>
              <a:spLocks noChangeArrowheads="1"/>
            </p:cNvSpPr>
            <p:nvPr/>
          </p:nvSpPr>
          <p:spPr bwMode="auto">
            <a:xfrm>
              <a:off x="3260" y="7609"/>
              <a:ext cx="2284" cy="763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nl-BE" sz="800">
                  <a:solidFill>
                    <a:srgbClr val="000000"/>
                  </a:solidFill>
                </a:rPr>
                <a:t>Perdida de la  fertilidad de los suelos</a:t>
              </a:r>
              <a:endParaRPr lang="es-ES"/>
            </a:p>
          </p:txBody>
        </p:sp>
        <p:sp>
          <p:nvSpPr>
            <p:cNvPr id="5131" name="AutoShape 11"/>
            <p:cNvSpPr>
              <a:spLocks noChangeArrowheads="1"/>
            </p:cNvSpPr>
            <p:nvPr/>
          </p:nvSpPr>
          <p:spPr bwMode="auto">
            <a:xfrm>
              <a:off x="10090" y="7609"/>
              <a:ext cx="2902" cy="763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es-MX" sz="800">
                  <a:solidFill>
                    <a:srgbClr val="000000"/>
                  </a:solidFill>
                </a:rPr>
                <a:t>Incremento de los sedimentos arrastrados por el río</a:t>
              </a:r>
              <a:endParaRPr lang="es-ES"/>
            </a:p>
          </p:txBody>
        </p:sp>
        <p:sp>
          <p:nvSpPr>
            <p:cNvPr id="5132" name="AutoShape 12"/>
            <p:cNvSpPr>
              <a:spLocks noChangeArrowheads="1"/>
            </p:cNvSpPr>
            <p:nvPr/>
          </p:nvSpPr>
          <p:spPr bwMode="auto">
            <a:xfrm>
              <a:off x="2983" y="9094"/>
              <a:ext cx="1613" cy="710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es-ES" sz="800">
                  <a:solidFill>
                    <a:srgbClr val="000000"/>
                  </a:solidFill>
                </a:rPr>
                <a:t>Lluvias de alta intensidad</a:t>
              </a:r>
              <a:endParaRPr lang="es-ES"/>
            </a:p>
          </p:txBody>
        </p:sp>
        <p:cxnSp>
          <p:nvCxnSpPr>
            <p:cNvPr id="5133" name="AutoShape 13"/>
            <p:cNvCxnSpPr>
              <a:cxnSpLocks noChangeShapeType="1"/>
              <a:stCxn id="5132" idx="0"/>
              <a:endCxn id="5127" idx="2"/>
            </p:cNvCxnSpPr>
            <p:nvPr/>
          </p:nvCxnSpPr>
          <p:spPr bwMode="auto">
            <a:xfrm rot="16200000">
              <a:off x="5696" y="6741"/>
              <a:ext cx="447" cy="4259"/>
            </a:xfrm>
            <a:prstGeom prst="bentConnector3">
              <a:avLst>
                <a:gd name="adj1" fmla="val 49875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34" name="AutoShape 14"/>
            <p:cNvCxnSpPr>
              <a:cxnSpLocks noChangeShapeType="1"/>
              <a:stCxn id="5129" idx="0"/>
              <a:endCxn id="5127" idx="2"/>
            </p:cNvCxnSpPr>
            <p:nvPr/>
          </p:nvCxnSpPr>
          <p:spPr bwMode="auto">
            <a:xfrm rot="16200000">
              <a:off x="6928" y="7974"/>
              <a:ext cx="447" cy="1794"/>
            </a:xfrm>
            <a:prstGeom prst="bentConnector3">
              <a:avLst>
                <a:gd name="adj1" fmla="val 49875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35" name="AutoShape 15"/>
            <p:cNvCxnSpPr>
              <a:cxnSpLocks noChangeShapeType="1"/>
              <a:stCxn id="5128" idx="0"/>
              <a:endCxn id="5127" idx="2"/>
            </p:cNvCxnSpPr>
            <p:nvPr/>
          </p:nvCxnSpPr>
          <p:spPr bwMode="auto">
            <a:xfrm rot="5400000" flipH="1">
              <a:off x="8226" y="8470"/>
              <a:ext cx="447" cy="802"/>
            </a:xfrm>
            <a:prstGeom prst="bentConnector3">
              <a:avLst>
                <a:gd name="adj1" fmla="val 49875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36" name="AutoShape 16"/>
            <p:cNvCxnSpPr>
              <a:cxnSpLocks noChangeShapeType="1"/>
              <a:stCxn id="5126" idx="0"/>
              <a:endCxn id="5127" idx="2"/>
            </p:cNvCxnSpPr>
            <p:nvPr/>
          </p:nvCxnSpPr>
          <p:spPr bwMode="auto">
            <a:xfrm rot="5400000" flipH="1">
              <a:off x="9517" y="7179"/>
              <a:ext cx="447" cy="3384"/>
            </a:xfrm>
            <a:prstGeom prst="bentConnector3">
              <a:avLst>
                <a:gd name="adj1" fmla="val 49875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37" name="AutoShape 17"/>
            <p:cNvCxnSpPr>
              <a:cxnSpLocks noChangeShapeType="1"/>
              <a:stCxn id="5127" idx="0"/>
              <a:endCxn id="5130" idx="2"/>
            </p:cNvCxnSpPr>
            <p:nvPr/>
          </p:nvCxnSpPr>
          <p:spPr bwMode="auto">
            <a:xfrm rot="16200000" flipH="1" flipV="1">
              <a:off x="6225" y="6549"/>
              <a:ext cx="1" cy="3647"/>
            </a:xfrm>
            <a:prstGeom prst="bentConnector5">
              <a:avLst>
                <a:gd name="adj1" fmla="val -36000000"/>
                <a:gd name="adj2" fmla="val 55722"/>
                <a:gd name="adj3" fmla="val 3600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38" name="AutoShape 18"/>
            <p:cNvCxnSpPr>
              <a:cxnSpLocks noChangeShapeType="1"/>
              <a:stCxn id="5127" idx="0"/>
              <a:endCxn id="5131" idx="2"/>
            </p:cNvCxnSpPr>
            <p:nvPr/>
          </p:nvCxnSpPr>
          <p:spPr bwMode="auto">
            <a:xfrm rot="5400000" flipV="1">
              <a:off x="9795" y="6626"/>
              <a:ext cx="1" cy="3493"/>
            </a:xfrm>
            <a:prstGeom prst="bentConnector5">
              <a:avLst>
                <a:gd name="adj1" fmla="val -36000000"/>
                <a:gd name="adj2" fmla="val 51505"/>
                <a:gd name="adj3" fmla="val 3600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139" name="AutoShape 19"/>
            <p:cNvSpPr>
              <a:spLocks noChangeArrowheads="1"/>
            </p:cNvSpPr>
            <p:nvPr/>
          </p:nvSpPr>
          <p:spPr bwMode="auto">
            <a:xfrm>
              <a:off x="11638" y="5305"/>
              <a:ext cx="1468" cy="855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nl-BE" sz="800">
                  <a:solidFill>
                    <a:srgbClr val="000000"/>
                  </a:solidFill>
                </a:rPr>
                <a:t>Disminuci</a:t>
              </a:r>
              <a:r>
                <a:rPr lang="es-ES" sz="800">
                  <a:solidFill>
                    <a:srgbClr val="000000"/>
                  </a:solidFill>
                  <a:latin typeface="Times New Roman" pitchFamily="18" charset="0"/>
                </a:rPr>
                <a:t>ó</a:t>
              </a:r>
              <a:r>
                <a:rPr lang="nl-BE" sz="800">
                  <a:solidFill>
                    <a:srgbClr val="000000"/>
                  </a:solidFill>
                </a:rPr>
                <a:t>n de la capacidad de embalse</a:t>
              </a:r>
              <a:endParaRPr lang="es-ES"/>
            </a:p>
          </p:txBody>
        </p:sp>
        <p:sp>
          <p:nvSpPr>
            <p:cNvPr id="5140" name="AutoShape 20"/>
            <p:cNvSpPr>
              <a:spLocks noChangeArrowheads="1"/>
            </p:cNvSpPr>
            <p:nvPr/>
          </p:nvSpPr>
          <p:spPr bwMode="auto">
            <a:xfrm>
              <a:off x="4731" y="6327"/>
              <a:ext cx="1390" cy="817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nl-BE" sz="800">
                  <a:solidFill>
                    <a:srgbClr val="000000"/>
                  </a:solidFill>
                </a:rPr>
                <a:t>Reducci</a:t>
              </a:r>
              <a:r>
                <a:rPr lang="es-ES" sz="800">
                  <a:solidFill>
                    <a:srgbClr val="000000"/>
                  </a:solidFill>
                  <a:latin typeface="Times New Roman" pitchFamily="18" charset="0"/>
                </a:rPr>
                <a:t>ó</a:t>
              </a:r>
              <a:r>
                <a:rPr lang="nl-BE" sz="800">
                  <a:solidFill>
                    <a:srgbClr val="000000"/>
                  </a:solidFill>
                </a:rPr>
                <a:t>n de los rendimientos</a:t>
              </a:r>
              <a:endParaRPr lang="es-ES"/>
            </a:p>
          </p:txBody>
        </p:sp>
        <p:sp>
          <p:nvSpPr>
            <p:cNvPr id="5141" name="AutoShape 21"/>
            <p:cNvSpPr>
              <a:spLocks noChangeArrowheads="1"/>
            </p:cNvSpPr>
            <p:nvPr/>
          </p:nvSpPr>
          <p:spPr bwMode="auto">
            <a:xfrm>
              <a:off x="2429" y="6532"/>
              <a:ext cx="1625" cy="612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nl-BE" sz="800">
                  <a:solidFill>
                    <a:srgbClr val="000000"/>
                  </a:solidFill>
                </a:rPr>
                <a:t>Reducci</a:t>
              </a:r>
              <a:r>
                <a:rPr lang="es-ES" sz="800">
                  <a:solidFill>
                    <a:srgbClr val="000000"/>
                  </a:solidFill>
                  <a:latin typeface="Times New Roman" pitchFamily="18" charset="0"/>
                </a:rPr>
                <a:t>ó</a:t>
              </a:r>
              <a:r>
                <a:rPr lang="nl-BE" sz="800">
                  <a:solidFill>
                    <a:srgbClr val="000000"/>
                  </a:solidFill>
                </a:rPr>
                <a:t>n de la biodiversidad</a:t>
              </a:r>
              <a:r>
                <a:rPr lang="es-ES" sz="8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cxnSp>
          <p:nvCxnSpPr>
            <p:cNvPr id="5142" name="AutoShape 22"/>
            <p:cNvCxnSpPr>
              <a:cxnSpLocks noChangeShapeType="1"/>
              <a:stCxn id="5130" idx="0"/>
              <a:endCxn id="5141" idx="2"/>
            </p:cNvCxnSpPr>
            <p:nvPr/>
          </p:nvCxnSpPr>
          <p:spPr bwMode="auto">
            <a:xfrm rot="5400000" flipH="1">
              <a:off x="3589" y="6797"/>
              <a:ext cx="465" cy="1160"/>
            </a:xfrm>
            <a:prstGeom prst="bentConnector3">
              <a:avLst>
                <a:gd name="adj1" fmla="val 5012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43" name="AutoShape 23"/>
            <p:cNvCxnSpPr>
              <a:cxnSpLocks noChangeShapeType="1"/>
              <a:stCxn id="5130" idx="0"/>
              <a:endCxn id="5140" idx="2"/>
            </p:cNvCxnSpPr>
            <p:nvPr/>
          </p:nvCxnSpPr>
          <p:spPr bwMode="auto">
            <a:xfrm rot="16200000">
              <a:off x="4681" y="6865"/>
              <a:ext cx="465" cy="1024"/>
            </a:xfrm>
            <a:prstGeom prst="bentConnector3">
              <a:avLst>
                <a:gd name="adj1" fmla="val 5012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144" name="AutoShape 24"/>
            <p:cNvSpPr>
              <a:spLocks noChangeArrowheads="1"/>
            </p:cNvSpPr>
            <p:nvPr/>
          </p:nvSpPr>
          <p:spPr bwMode="auto">
            <a:xfrm>
              <a:off x="9907" y="5509"/>
              <a:ext cx="1595" cy="818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nl-BE" sz="800">
                  <a:solidFill>
                    <a:srgbClr val="000000"/>
                  </a:solidFill>
                </a:rPr>
                <a:t>Aumenta el riesgo de inundacion </a:t>
              </a:r>
              <a:endParaRPr lang="es-ES"/>
            </a:p>
          </p:txBody>
        </p:sp>
        <p:sp>
          <p:nvSpPr>
            <p:cNvPr id="5145" name="AutoShape 25"/>
            <p:cNvSpPr>
              <a:spLocks noChangeArrowheads="1"/>
            </p:cNvSpPr>
            <p:nvPr/>
          </p:nvSpPr>
          <p:spPr bwMode="auto">
            <a:xfrm>
              <a:off x="6952" y="5305"/>
              <a:ext cx="1165" cy="1022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nl-BE" sz="800">
                  <a:solidFill>
                    <a:srgbClr val="000000"/>
                  </a:solidFill>
                </a:rPr>
                <a:t>Afectaci</a:t>
              </a:r>
              <a:r>
                <a:rPr lang="es-ES" sz="800">
                  <a:solidFill>
                    <a:srgbClr val="000000"/>
                  </a:solidFill>
                  <a:latin typeface="Times New Roman" pitchFamily="18" charset="0"/>
                </a:rPr>
                <a:t>ó</a:t>
              </a:r>
              <a:r>
                <a:rPr lang="nl-BE" sz="800">
                  <a:solidFill>
                    <a:srgbClr val="000000"/>
                  </a:solidFill>
                </a:rPr>
                <a:t>n a los sistemas de riego</a:t>
              </a:r>
              <a:endParaRPr lang="es-ES"/>
            </a:p>
          </p:txBody>
        </p:sp>
        <p:sp>
          <p:nvSpPr>
            <p:cNvPr id="5146" name="AutoShape 26"/>
            <p:cNvSpPr>
              <a:spLocks noChangeArrowheads="1"/>
            </p:cNvSpPr>
            <p:nvPr/>
          </p:nvSpPr>
          <p:spPr bwMode="auto">
            <a:xfrm>
              <a:off x="4737" y="5305"/>
              <a:ext cx="1937" cy="724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es-MX" sz="800">
                  <a:solidFill>
                    <a:srgbClr val="000000"/>
                  </a:solidFill>
                </a:rPr>
                <a:t>Costos adicionales para el acondicionamiento sanitario del agua</a:t>
              </a:r>
              <a:endParaRPr lang="es-ES"/>
            </a:p>
          </p:txBody>
        </p:sp>
        <p:sp>
          <p:nvSpPr>
            <p:cNvPr id="5147" name="AutoShape 27"/>
            <p:cNvSpPr>
              <a:spLocks noChangeArrowheads="1"/>
            </p:cNvSpPr>
            <p:nvPr/>
          </p:nvSpPr>
          <p:spPr bwMode="auto">
            <a:xfrm>
              <a:off x="2891" y="5472"/>
              <a:ext cx="1705" cy="855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nl-BE" sz="800">
                  <a:solidFill>
                    <a:srgbClr val="000000"/>
                  </a:solidFill>
                </a:rPr>
                <a:t>Aumento de los problemas de salud</a:t>
              </a:r>
              <a:endParaRPr lang="es-ES"/>
            </a:p>
          </p:txBody>
        </p:sp>
        <p:sp>
          <p:nvSpPr>
            <p:cNvPr id="5148" name="AutoShape 28"/>
            <p:cNvSpPr>
              <a:spLocks noChangeArrowheads="1"/>
            </p:cNvSpPr>
            <p:nvPr/>
          </p:nvSpPr>
          <p:spPr bwMode="auto">
            <a:xfrm>
              <a:off x="6221" y="6532"/>
              <a:ext cx="1760" cy="1022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es-ES" sz="800">
                  <a:solidFill>
                    <a:srgbClr val="000000"/>
                  </a:solidFill>
                </a:rPr>
                <a:t>Disminuci</a:t>
              </a:r>
              <a:r>
                <a:rPr lang="es-ES" sz="800">
                  <a:solidFill>
                    <a:srgbClr val="000000"/>
                  </a:solidFill>
                  <a:latin typeface="Times New Roman" pitchFamily="18" charset="0"/>
                </a:rPr>
                <a:t>ó</a:t>
              </a:r>
              <a:r>
                <a:rPr lang="es-ES" sz="800">
                  <a:solidFill>
                    <a:srgbClr val="000000"/>
                  </a:solidFill>
                </a:rPr>
                <a:t>n de </a:t>
              </a:r>
              <a:r>
                <a:rPr lang="es-MX" sz="800">
                  <a:solidFill>
                    <a:srgbClr val="000000"/>
                  </a:solidFill>
                </a:rPr>
                <a:t>la </a:t>
              </a:r>
              <a:r>
                <a:rPr lang="es-ES" sz="800">
                  <a:solidFill>
                    <a:srgbClr val="000000"/>
                  </a:solidFill>
                </a:rPr>
                <a:t>calidad de las aguas para el </a:t>
              </a:r>
              <a:r>
                <a:rPr lang="es-MX" sz="800">
                  <a:solidFill>
                    <a:srgbClr val="000000"/>
                  </a:solidFill>
                </a:rPr>
                <a:t>consumo humano</a:t>
              </a:r>
              <a:endParaRPr lang="es-ES"/>
            </a:p>
          </p:txBody>
        </p:sp>
        <p:sp>
          <p:nvSpPr>
            <p:cNvPr id="5149" name="AutoShape 29"/>
            <p:cNvSpPr>
              <a:spLocks noChangeArrowheads="1"/>
            </p:cNvSpPr>
            <p:nvPr/>
          </p:nvSpPr>
          <p:spPr bwMode="auto">
            <a:xfrm>
              <a:off x="8060" y="6494"/>
              <a:ext cx="1384" cy="743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es-ES" sz="800">
                  <a:solidFill>
                    <a:srgbClr val="000000"/>
                  </a:solidFill>
                </a:rPr>
                <a:t>Disminuci</a:t>
              </a:r>
              <a:r>
                <a:rPr lang="es-ES" sz="800">
                  <a:solidFill>
                    <a:srgbClr val="000000"/>
                  </a:solidFill>
                  <a:latin typeface="Times New Roman" pitchFamily="18" charset="0"/>
                </a:rPr>
                <a:t>ó</a:t>
              </a:r>
              <a:r>
                <a:rPr lang="es-ES" sz="800">
                  <a:solidFill>
                    <a:srgbClr val="000000"/>
                  </a:solidFill>
                </a:rPr>
                <a:t>n de </a:t>
              </a:r>
              <a:r>
                <a:rPr lang="es-MX" sz="800">
                  <a:solidFill>
                    <a:srgbClr val="000000"/>
                  </a:solidFill>
                </a:rPr>
                <a:t>la </a:t>
              </a:r>
              <a:r>
                <a:rPr lang="es-ES" sz="800">
                  <a:solidFill>
                    <a:srgbClr val="000000"/>
                  </a:solidFill>
                </a:rPr>
                <a:t>calidad de las aguas </a:t>
              </a:r>
              <a:r>
                <a:rPr lang="es-MX" sz="800">
                  <a:solidFill>
                    <a:srgbClr val="000000"/>
                  </a:solidFill>
                </a:rPr>
                <a:t>de riego</a:t>
              </a:r>
              <a:endParaRPr lang="es-ES"/>
            </a:p>
          </p:txBody>
        </p:sp>
        <p:sp>
          <p:nvSpPr>
            <p:cNvPr id="5150" name="AutoShape 30"/>
            <p:cNvSpPr>
              <a:spLocks noChangeArrowheads="1"/>
            </p:cNvSpPr>
            <p:nvPr/>
          </p:nvSpPr>
          <p:spPr bwMode="auto">
            <a:xfrm>
              <a:off x="9721" y="6494"/>
              <a:ext cx="1375" cy="743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es-MX" sz="800">
                  <a:solidFill>
                    <a:srgbClr val="000000"/>
                  </a:solidFill>
                </a:rPr>
                <a:t>Acumulaci</a:t>
              </a:r>
              <a:r>
                <a:rPr lang="es-ES" sz="800">
                  <a:solidFill>
                    <a:srgbClr val="000000"/>
                  </a:solidFill>
                  <a:latin typeface="Times New Roman" pitchFamily="18" charset="0"/>
                </a:rPr>
                <a:t>ó</a:t>
              </a:r>
              <a:r>
                <a:rPr lang="es-MX" sz="800">
                  <a:solidFill>
                    <a:srgbClr val="000000"/>
                  </a:solidFill>
                </a:rPr>
                <a:t>n de sedimentos en el r</a:t>
              </a:r>
              <a:r>
                <a:rPr lang="es-MX" sz="800">
                  <a:solidFill>
                    <a:srgbClr val="000000"/>
                  </a:solidFill>
                  <a:latin typeface="Times New Roman" pitchFamily="18" charset="0"/>
                </a:rPr>
                <a:t>í</a:t>
              </a:r>
              <a:r>
                <a:rPr lang="es-MX" sz="800">
                  <a:solidFill>
                    <a:srgbClr val="000000"/>
                  </a:solidFill>
                </a:rPr>
                <a:t>o</a:t>
              </a:r>
              <a:r>
                <a:rPr lang="es-ES" sz="8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5151" name="AutoShape 31"/>
            <p:cNvSpPr>
              <a:spLocks noChangeArrowheads="1"/>
            </p:cNvSpPr>
            <p:nvPr/>
          </p:nvSpPr>
          <p:spPr bwMode="auto">
            <a:xfrm>
              <a:off x="11198" y="6494"/>
              <a:ext cx="1292" cy="743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es-MX" sz="800">
                  <a:solidFill>
                    <a:srgbClr val="000000"/>
                  </a:solidFill>
                </a:rPr>
                <a:t>Acumulaci</a:t>
              </a:r>
              <a:r>
                <a:rPr lang="es-ES" sz="800">
                  <a:solidFill>
                    <a:srgbClr val="000000"/>
                  </a:solidFill>
                  <a:latin typeface="Times New Roman" pitchFamily="18" charset="0"/>
                </a:rPr>
                <a:t>ó</a:t>
              </a:r>
              <a:r>
                <a:rPr lang="es-MX" sz="800">
                  <a:solidFill>
                    <a:srgbClr val="000000"/>
                  </a:solidFill>
                </a:rPr>
                <a:t>n de sedimentos en los embalses</a:t>
              </a:r>
              <a:endParaRPr lang="es-ES"/>
            </a:p>
          </p:txBody>
        </p:sp>
        <p:cxnSp>
          <p:nvCxnSpPr>
            <p:cNvPr id="5152" name="AutoShape 32"/>
            <p:cNvCxnSpPr>
              <a:cxnSpLocks noChangeShapeType="1"/>
              <a:stCxn id="5131" idx="0"/>
              <a:endCxn id="5148" idx="2"/>
            </p:cNvCxnSpPr>
            <p:nvPr/>
          </p:nvCxnSpPr>
          <p:spPr bwMode="auto">
            <a:xfrm rot="5400000" flipH="1">
              <a:off x="9294" y="5361"/>
              <a:ext cx="55" cy="4441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53" name="AutoShape 33"/>
            <p:cNvCxnSpPr>
              <a:cxnSpLocks noChangeShapeType="1"/>
              <a:stCxn id="5131" idx="0"/>
              <a:endCxn id="5149" idx="2"/>
            </p:cNvCxnSpPr>
            <p:nvPr/>
          </p:nvCxnSpPr>
          <p:spPr bwMode="auto">
            <a:xfrm rot="5400000" flipH="1">
              <a:off x="9961" y="6028"/>
              <a:ext cx="372" cy="2790"/>
            </a:xfrm>
            <a:prstGeom prst="bentConnector3">
              <a:avLst>
                <a:gd name="adj1" fmla="val 49847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54" name="AutoShape 34"/>
            <p:cNvCxnSpPr>
              <a:cxnSpLocks noChangeShapeType="1"/>
              <a:stCxn id="5131" idx="0"/>
              <a:endCxn id="5150" idx="2"/>
            </p:cNvCxnSpPr>
            <p:nvPr/>
          </p:nvCxnSpPr>
          <p:spPr bwMode="auto">
            <a:xfrm rot="5400000" flipH="1">
              <a:off x="10790" y="6856"/>
              <a:ext cx="372" cy="1133"/>
            </a:xfrm>
            <a:prstGeom prst="bentConnector3">
              <a:avLst>
                <a:gd name="adj1" fmla="val 49847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55" name="AutoShape 35"/>
            <p:cNvCxnSpPr>
              <a:cxnSpLocks noChangeShapeType="1"/>
              <a:stCxn id="5131" idx="0"/>
              <a:endCxn id="5151" idx="2"/>
            </p:cNvCxnSpPr>
            <p:nvPr/>
          </p:nvCxnSpPr>
          <p:spPr bwMode="auto">
            <a:xfrm rot="16200000">
              <a:off x="11507" y="7272"/>
              <a:ext cx="372" cy="302"/>
            </a:xfrm>
            <a:prstGeom prst="bentConnector3">
              <a:avLst>
                <a:gd name="adj1" fmla="val 49847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56" name="AutoShape 36"/>
            <p:cNvCxnSpPr>
              <a:cxnSpLocks noChangeShapeType="1"/>
              <a:stCxn id="5148" idx="0"/>
              <a:endCxn id="5147" idx="2"/>
            </p:cNvCxnSpPr>
            <p:nvPr/>
          </p:nvCxnSpPr>
          <p:spPr bwMode="auto">
            <a:xfrm rot="5400000" flipH="1">
              <a:off x="5320" y="4751"/>
              <a:ext cx="205" cy="3357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57" name="AutoShape 37"/>
            <p:cNvCxnSpPr>
              <a:cxnSpLocks noChangeShapeType="1"/>
              <a:stCxn id="5148" idx="0"/>
              <a:endCxn id="5146" idx="2"/>
            </p:cNvCxnSpPr>
            <p:nvPr/>
          </p:nvCxnSpPr>
          <p:spPr bwMode="auto">
            <a:xfrm rot="5400000" flipH="1">
              <a:off x="6152" y="5583"/>
              <a:ext cx="503" cy="1395"/>
            </a:xfrm>
            <a:prstGeom prst="bentConnector3">
              <a:avLst>
                <a:gd name="adj1" fmla="val 50111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58" name="AutoShape 38"/>
            <p:cNvCxnSpPr>
              <a:cxnSpLocks noChangeShapeType="1"/>
              <a:stCxn id="5151" idx="0"/>
              <a:endCxn id="5139" idx="2"/>
            </p:cNvCxnSpPr>
            <p:nvPr/>
          </p:nvCxnSpPr>
          <p:spPr bwMode="auto">
            <a:xfrm rot="16200000">
              <a:off x="11941" y="6063"/>
              <a:ext cx="334" cy="528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59" name="AutoShape 39"/>
            <p:cNvCxnSpPr>
              <a:cxnSpLocks noChangeShapeType="1"/>
              <a:stCxn id="5150" idx="0"/>
              <a:endCxn id="5144" idx="2"/>
            </p:cNvCxnSpPr>
            <p:nvPr/>
          </p:nvCxnSpPr>
          <p:spPr bwMode="auto">
            <a:xfrm rot="16200000">
              <a:off x="10473" y="6263"/>
              <a:ext cx="167" cy="295"/>
            </a:xfrm>
            <a:prstGeom prst="bentConnector3">
              <a:avLst>
                <a:gd name="adj1" fmla="val 49662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60" name="AutoShape 40"/>
            <p:cNvCxnSpPr>
              <a:cxnSpLocks noChangeShapeType="1"/>
              <a:stCxn id="5149" idx="0"/>
              <a:endCxn id="5145" idx="2"/>
            </p:cNvCxnSpPr>
            <p:nvPr/>
          </p:nvCxnSpPr>
          <p:spPr bwMode="auto">
            <a:xfrm rot="5400000" flipH="1">
              <a:off x="8059" y="5802"/>
              <a:ext cx="167" cy="1218"/>
            </a:xfrm>
            <a:prstGeom prst="bentConnector3">
              <a:avLst>
                <a:gd name="adj1" fmla="val 49662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161" name="AutoShape 41"/>
            <p:cNvSpPr>
              <a:spLocks noChangeArrowheads="1"/>
            </p:cNvSpPr>
            <p:nvPr/>
          </p:nvSpPr>
          <p:spPr bwMode="auto">
            <a:xfrm>
              <a:off x="8252" y="5472"/>
              <a:ext cx="1490" cy="855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es-MX" sz="800">
                  <a:solidFill>
                    <a:srgbClr val="000000"/>
                  </a:solidFill>
                </a:rPr>
                <a:t>Disminuci</a:t>
              </a:r>
              <a:r>
                <a:rPr lang="es-ES" sz="800">
                  <a:solidFill>
                    <a:srgbClr val="000000"/>
                  </a:solidFill>
                  <a:latin typeface="Times New Roman" pitchFamily="18" charset="0"/>
                </a:rPr>
                <a:t>ó</a:t>
              </a:r>
              <a:r>
                <a:rPr lang="es-MX" sz="800">
                  <a:solidFill>
                    <a:srgbClr val="000000"/>
                  </a:solidFill>
                </a:rPr>
                <a:t>n de los rendimientos</a:t>
              </a:r>
              <a:endParaRPr lang="es-ES"/>
            </a:p>
          </p:txBody>
        </p:sp>
        <p:cxnSp>
          <p:nvCxnSpPr>
            <p:cNvPr id="5162" name="AutoShape 42"/>
            <p:cNvCxnSpPr>
              <a:cxnSpLocks noChangeShapeType="1"/>
              <a:stCxn id="5149" idx="0"/>
              <a:endCxn id="5161" idx="2"/>
            </p:cNvCxnSpPr>
            <p:nvPr/>
          </p:nvCxnSpPr>
          <p:spPr bwMode="auto">
            <a:xfrm rot="16200000">
              <a:off x="8791" y="6288"/>
              <a:ext cx="167" cy="245"/>
            </a:xfrm>
            <a:prstGeom prst="bentConnector3">
              <a:avLst>
                <a:gd name="adj1" fmla="val 50338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163" name="AutoShape 43"/>
            <p:cNvSpPr>
              <a:spLocks noChangeArrowheads="1"/>
            </p:cNvSpPr>
            <p:nvPr/>
          </p:nvSpPr>
          <p:spPr bwMode="auto">
            <a:xfrm>
              <a:off x="9352" y="4487"/>
              <a:ext cx="1744" cy="520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es-MX" sz="800">
                  <a:solidFill>
                    <a:srgbClr val="000000"/>
                  </a:solidFill>
                </a:rPr>
                <a:t>Perdidas de cultivos</a:t>
              </a:r>
              <a:endParaRPr lang="es-ES"/>
            </a:p>
          </p:txBody>
        </p:sp>
        <p:sp>
          <p:nvSpPr>
            <p:cNvPr id="5164" name="AutoShape 44"/>
            <p:cNvSpPr>
              <a:spLocks noChangeArrowheads="1"/>
            </p:cNvSpPr>
            <p:nvPr/>
          </p:nvSpPr>
          <p:spPr bwMode="auto">
            <a:xfrm>
              <a:off x="7506" y="4487"/>
              <a:ext cx="1694" cy="520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es-MX" sz="800">
                  <a:solidFill>
                    <a:srgbClr val="000000"/>
                  </a:solidFill>
                </a:rPr>
                <a:t>Desastres naturales</a:t>
              </a:r>
              <a:endParaRPr lang="es-ES"/>
            </a:p>
          </p:txBody>
        </p:sp>
        <p:sp>
          <p:nvSpPr>
            <p:cNvPr id="5165" name="AutoShape 45"/>
            <p:cNvSpPr>
              <a:spLocks noChangeArrowheads="1"/>
            </p:cNvSpPr>
            <p:nvPr/>
          </p:nvSpPr>
          <p:spPr bwMode="auto">
            <a:xfrm>
              <a:off x="5815" y="4487"/>
              <a:ext cx="1506" cy="520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es-MX" sz="800">
                  <a:solidFill>
                    <a:srgbClr val="000000"/>
                  </a:solidFill>
                </a:rPr>
                <a:t>Perdidas de vidas </a:t>
              </a:r>
              <a:endParaRPr lang="es-ES"/>
            </a:p>
          </p:txBody>
        </p:sp>
        <p:sp>
          <p:nvSpPr>
            <p:cNvPr id="5166" name="AutoShape 46"/>
            <p:cNvSpPr>
              <a:spLocks noChangeArrowheads="1"/>
            </p:cNvSpPr>
            <p:nvPr/>
          </p:nvSpPr>
          <p:spPr bwMode="auto">
            <a:xfrm>
              <a:off x="4054" y="4487"/>
              <a:ext cx="1606" cy="520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es-MX" sz="800">
                  <a:solidFill>
                    <a:srgbClr val="000000"/>
                  </a:solidFill>
                </a:rPr>
                <a:t>Propagaci</a:t>
              </a:r>
              <a:r>
                <a:rPr lang="es-ES" sz="800">
                  <a:solidFill>
                    <a:srgbClr val="000000"/>
                  </a:solidFill>
                  <a:latin typeface="Times New Roman" pitchFamily="18" charset="0"/>
                </a:rPr>
                <a:t>ó</a:t>
              </a:r>
              <a:r>
                <a:rPr lang="es-MX" sz="800">
                  <a:solidFill>
                    <a:srgbClr val="000000"/>
                  </a:solidFill>
                </a:rPr>
                <a:t>n de enfermedades</a:t>
              </a:r>
              <a:endParaRPr lang="es-ES"/>
            </a:p>
          </p:txBody>
        </p:sp>
        <p:sp>
          <p:nvSpPr>
            <p:cNvPr id="5167" name="AutoShape 47"/>
            <p:cNvSpPr>
              <a:spLocks noChangeArrowheads="1"/>
            </p:cNvSpPr>
            <p:nvPr/>
          </p:nvSpPr>
          <p:spPr bwMode="auto">
            <a:xfrm>
              <a:off x="11290" y="4487"/>
              <a:ext cx="1702" cy="520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es-MX" sz="800">
                  <a:solidFill>
                    <a:srgbClr val="000000"/>
                  </a:solidFill>
                </a:rPr>
                <a:t>Destrucci</a:t>
              </a:r>
              <a:r>
                <a:rPr lang="es-ES" sz="800">
                  <a:solidFill>
                    <a:srgbClr val="000000"/>
                  </a:solidFill>
                  <a:latin typeface="Times New Roman" pitchFamily="18" charset="0"/>
                </a:rPr>
                <a:t>ó</a:t>
              </a:r>
              <a:r>
                <a:rPr lang="es-MX" sz="800">
                  <a:solidFill>
                    <a:srgbClr val="000000"/>
                  </a:solidFill>
                </a:rPr>
                <a:t>n de la infraestructura</a:t>
              </a:r>
              <a:endParaRPr lang="es-ES"/>
            </a:p>
          </p:txBody>
        </p:sp>
        <p:cxnSp>
          <p:nvCxnSpPr>
            <p:cNvPr id="5168" name="AutoShape 48"/>
            <p:cNvCxnSpPr>
              <a:cxnSpLocks noChangeShapeType="1"/>
              <a:stCxn id="5144" idx="0"/>
              <a:endCxn id="5166" idx="2"/>
            </p:cNvCxnSpPr>
            <p:nvPr/>
          </p:nvCxnSpPr>
          <p:spPr bwMode="auto">
            <a:xfrm rot="5400000" flipH="1">
              <a:off x="7530" y="2335"/>
              <a:ext cx="502" cy="5846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69" name="AutoShape 49"/>
            <p:cNvCxnSpPr>
              <a:cxnSpLocks noChangeShapeType="1"/>
              <a:stCxn id="5144" idx="0"/>
              <a:endCxn id="5165" idx="2"/>
            </p:cNvCxnSpPr>
            <p:nvPr/>
          </p:nvCxnSpPr>
          <p:spPr bwMode="auto">
            <a:xfrm rot="5400000" flipH="1">
              <a:off x="8385" y="3190"/>
              <a:ext cx="502" cy="4136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70" name="AutoShape 50"/>
            <p:cNvCxnSpPr>
              <a:cxnSpLocks noChangeShapeType="1"/>
              <a:stCxn id="5144" idx="0"/>
              <a:endCxn id="5164" idx="2"/>
            </p:cNvCxnSpPr>
            <p:nvPr/>
          </p:nvCxnSpPr>
          <p:spPr bwMode="auto">
            <a:xfrm rot="5400000" flipH="1">
              <a:off x="9278" y="4083"/>
              <a:ext cx="502" cy="235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71" name="AutoShape 51"/>
            <p:cNvCxnSpPr>
              <a:cxnSpLocks noChangeShapeType="1"/>
              <a:stCxn id="5144" idx="0"/>
              <a:endCxn id="5163" idx="2"/>
            </p:cNvCxnSpPr>
            <p:nvPr/>
          </p:nvCxnSpPr>
          <p:spPr bwMode="auto">
            <a:xfrm rot="5400000" flipH="1">
              <a:off x="10214" y="5018"/>
              <a:ext cx="502" cy="479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72" name="AutoShape 52"/>
            <p:cNvCxnSpPr>
              <a:cxnSpLocks noChangeShapeType="1"/>
              <a:stCxn id="5144" idx="0"/>
              <a:endCxn id="5167" idx="2"/>
            </p:cNvCxnSpPr>
            <p:nvPr/>
          </p:nvCxnSpPr>
          <p:spPr bwMode="auto">
            <a:xfrm rot="16200000">
              <a:off x="11172" y="4539"/>
              <a:ext cx="502" cy="1437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173" name="Text Box 53"/>
            <p:cNvSpPr txBox="1">
              <a:spLocks noChangeArrowheads="1"/>
            </p:cNvSpPr>
            <p:nvPr/>
          </p:nvSpPr>
          <p:spPr bwMode="auto">
            <a:xfrm>
              <a:off x="5137" y="3669"/>
              <a:ext cx="5816" cy="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2179" tIns="31090" rIns="62179" bIns="31090"/>
            <a:lstStyle/>
            <a:p>
              <a:pPr algn="ctr"/>
              <a:r>
                <a:rPr lang="es-MX" sz="1600" b="1">
                  <a:solidFill>
                    <a:srgbClr val="000000"/>
                  </a:solidFill>
                </a:rPr>
                <a:t>Árbol de problemas</a:t>
              </a:r>
              <a:endParaRPr lang="es-ES"/>
            </a:p>
          </p:txBody>
        </p:sp>
        <p:sp>
          <p:nvSpPr>
            <p:cNvPr id="5174" name="AutoShape 54"/>
            <p:cNvSpPr>
              <a:spLocks noChangeArrowheads="1"/>
            </p:cNvSpPr>
            <p:nvPr/>
          </p:nvSpPr>
          <p:spPr bwMode="auto">
            <a:xfrm>
              <a:off x="4921" y="10116"/>
              <a:ext cx="2789" cy="914"/>
            </a:xfrm>
            <a:prstGeom prst="flowChartProcess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2179" tIns="31090" rIns="62179" bIns="31090" anchor="ctr"/>
            <a:lstStyle/>
            <a:p>
              <a:pPr algn="ctr"/>
              <a:r>
                <a:rPr lang="nl-BE" sz="800">
                  <a:solidFill>
                    <a:srgbClr val="000000"/>
                  </a:solidFill>
                </a:rPr>
                <a:t>Falta de herramientas para el manejo de la cuenca tendiente a la disminuci</a:t>
              </a:r>
              <a:r>
                <a:rPr lang="es-ES" sz="800">
                  <a:solidFill>
                    <a:srgbClr val="000000"/>
                  </a:solidFill>
                  <a:latin typeface="Times New Roman" pitchFamily="18" charset="0"/>
                </a:rPr>
                <a:t>ó</a:t>
              </a:r>
              <a:r>
                <a:rPr lang="nl-BE" sz="800">
                  <a:solidFill>
                    <a:srgbClr val="000000"/>
                  </a:solidFill>
                </a:rPr>
                <a:t>n de la </a:t>
              </a:r>
              <a:r>
                <a:rPr lang="es-ES" sz="800">
                  <a:solidFill>
                    <a:srgbClr val="000000"/>
                  </a:solidFill>
                </a:rPr>
                <a:t>erosi</a:t>
              </a:r>
              <a:r>
                <a:rPr lang="es-ES" sz="800">
                  <a:solidFill>
                    <a:srgbClr val="000000"/>
                  </a:solidFill>
                  <a:latin typeface="Times New Roman" pitchFamily="18" charset="0"/>
                </a:rPr>
                <a:t>ó</a:t>
              </a:r>
              <a:r>
                <a:rPr lang="es-ES" sz="800">
                  <a:solidFill>
                    <a:srgbClr val="000000"/>
                  </a:solidFill>
                </a:rPr>
                <a:t>n</a:t>
              </a:r>
              <a:endParaRPr lang="es-ES"/>
            </a:p>
          </p:txBody>
        </p:sp>
        <p:cxnSp>
          <p:nvCxnSpPr>
            <p:cNvPr id="5175" name="AutoShape 55"/>
            <p:cNvCxnSpPr>
              <a:cxnSpLocks noChangeShapeType="1"/>
              <a:stCxn id="5174" idx="0"/>
              <a:endCxn id="5128" idx="2"/>
            </p:cNvCxnSpPr>
            <p:nvPr/>
          </p:nvCxnSpPr>
          <p:spPr bwMode="auto">
            <a:xfrm rot="16200000">
              <a:off x="7428" y="8692"/>
              <a:ext cx="312" cy="2535"/>
            </a:xfrm>
            <a:prstGeom prst="bentConnector3">
              <a:avLst>
                <a:gd name="adj1" fmla="val 50181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76" name="AutoShape 56"/>
            <p:cNvCxnSpPr>
              <a:cxnSpLocks noChangeShapeType="1"/>
              <a:stCxn id="5124" idx="1"/>
              <a:endCxn id="5174" idx="2"/>
            </p:cNvCxnSpPr>
            <p:nvPr/>
          </p:nvCxnSpPr>
          <p:spPr bwMode="auto">
            <a:xfrm rot="10800000">
              <a:off x="6316" y="11030"/>
              <a:ext cx="1559" cy="278"/>
            </a:xfrm>
            <a:prstGeom prst="bentConnector2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77" name="AutoShape 57"/>
            <p:cNvCxnSpPr>
              <a:cxnSpLocks noChangeShapeType="1"/>
              <a:stCxn id="5124" idx="3"/>
              <a:endCxn id="5125" idx="2"/>
            </p:cNvCxnSpPr>
            <p:nvPr/>
          </p:nvCxnSpPr>
          <p:spPr bwMode="auto">
            <a:xfrm flipV="1">
              <a:off x="10013" y="11030"/>
              <a:ext cx="1461" cy="278"/>
            </a:xfrm>
            <a:prstGeom prst="bentConnector2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78" name="AutoShape 58"/>
            <p:cNvCxnSpPr>
              <a:cxnSpLocks noChangeShapeType="1"/>
              <a:stCxn id="5125" idx="0"/>
              <a:endCxn id="5126" idx="2"/>
            </p:cNvCxnSpPr>
            <p:nvPr/>
          </p:nvCxnSpPr>
          <p:spPr bwMode="auto">
            <a:xfrm rot="5400000" flipH="1">
              <a:off x="11195" y="9837"/>
              <a:ext cx="517" cy="41"/>
            </a:xfrm>
            <a:prstGeom prst="bentConnector3">
              <a:avLst>
                <a:gd name="adj1" fmla="val 50111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84835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201</Words>
  <Application>Microsoft Office PowerPoint</Application>
  <PresentationFormat>Presentación en pantalla (4:3)</PresentationFormat>
  <Paragraphs>31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Ejemplo de Árbol de problemas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Ejemplo de Árbol de problemas</dc:title>
  <dc:creator>MER</dc:creator>
  <cp:lastModifiedBy>MER</cp:lastModifiedBy>
  <cp:revision>1</cp:revision>
  <dcterms:created xsi:type="dcterms:W3CDTF">2017-03-16T22:50:30Z</dcterms:created>
  <dcterms:modified xsi:type="dcterms:W3CDTF">2017-03-16T22:53:21Z</dcterms:modified>
</cp:coreProperties>
</file>