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8" r:id="rId2"/>
    <p:sldId id="257" r:id="rId3"/>
    <p:sldId id="266" r:id="rId4"/>
    <p:sldId id="259" r:id="rId5"/>
    <p:sldId id="260" r:id="rId6"/>
    <p:sldId id="261" r:id="rId7"/>
    <p:sldId id="264" r:id="rId8"/>
    <p:sldId id="262" r:id="rId9"/>
    <p:sldId id="263" r:id="rId1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40" d="100"/>
          <a:sy n="40" d="100"/>
        </p:scale>
        <p:origin x="-408"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E6342E-BA82-40D7-ACE4-5AB3E9089595}" type="datetimeFigureOut">
              <a:rPr lang="es-ES" smtClean="0"/>
              <a:pPr/>
              <a:t>22/01/2021</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DB8C08-E422-4929-9DCE-0FD926FDCA05}"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89DB8C08-E422-4929-9DCE-0FD926FDCA05}" type="slidenum">
              <a:rPr lang="es-ES" smtClean="0"/>
              <a:pPr/>
              <a:t>3</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89DB8C08-E422-4929-9DCE-0FD926FDCA05}" type="slidenum">
              <a:rPr lang="es-ES" smtClean="0"/>
              <a:pPr/>
              <a:t>8</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22/01/2021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132FADFE-3B8F-471C-ABF0-DBC7717ECBBC}"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A847CFC-816F-41D0-AAC0-9BF4FEBC753E}" type="datetimeFigureOut">
              <a:rPr lang="es-ES" smtClean="0"/>
              <a:pPr/>
              <a:t>22/01/2021</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32FADFE-3B8F-471C-ABF0-DBC7717ECBBC}"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file:///C:\Users\AlexAri\Desktop\pptArticulo\Audio%201.mp3"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audio" Target="file:///C:\Users\AlexAri\Desktop\pptArticulo\Audio2.mp3" TargetMode="Externa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audio" Target="file:///C:\Users\AlexAri\Desktop\pptArticulo\Audio3.mp3"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audio" Target="file:///C:\Users\AlexAri\Desktop\pptArticulo\Audio4.mp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audio" Target="file:///C:\Users\AlexAri\Desktop\pptArticulo\Audio5.mp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audio" Target="file:///C:\Users\AlexAri\Desktop\pptArticulo\Audio6.mp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file:///C:\Users\AlexAri\Desktop\pptArticulo\Audio7.mp3"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audio" Target="file:///C:\Users\AlexAri\Desktop\pptArticulo\Audio8.mp3"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audio" Target="file:///C:\Users\AlexAri\Desktop\pptArticulo\Audio9.mp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p:cNvPicPr/>
          <p:nvPr/>
        </p:nvPicPr>
        <p:blipFill>
          <a:blip r:embed="rId3"/>
          <a:stretch>
            <a:fillRect/>
          </a:stretch>
        </p:blipFill>
        <p:spPr>
          <a:xfrm>
            <a:off x="3428992" y="1071546"/>
            <a:ext cx="1798690" cy="1095972"/>
          </a:xfrm>
          <a:prstGeom prst="rect">
            <a:avLst/>
          </a:prstGeom>
          <a:ln>
            <a:noFill/>
          </a:ln>
          <a:effectLst>
            <a:softEdge rad="112500"/>
          </a:effectLst>
        </p:spPr>
      </p:pic>
      <p:sp>
        <p:nvSpPr>
          <p:cNvPr id="7" name="Rectangle 1"/>
          <p:cNvSpPr>
            <a:spLocks noChangeArrowheads="1"/>
          </p:cNvSpPr>
          <p:nvPr/>
        </p:nvSpPr>
        <p:spPr bwMode="auto">
          <a:xfrm>
            <a:off x="2000232" y="2357430"/>
            <a:ext cx="471490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Revisión bibliográfica</a:t>
            </a:r>
            <a:endParaRPr kumimoji="0" lang="es-E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2"/>
          <p:cNvSpPr>
            <a:spLocks noChangeArrowheads="1"/>
          </p:cNvSpPr>
          <p:nvPr/>
        </p:nvSpPr>
        <p:spPr bwMode="auto">
          <a:xfrm>
            <a:off x="1000100" y="3000372"/>
            <a:ext cx="735811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8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Título:</a:t>
            </a:r>
            <a:r>
              <a:rPr kumimoji="0" lang="es-ES" sz="2800" b="1" i="0" u="none" strike="noStrike" cap="none" normalizeH="0" dirty="0" smtClean="0">
                <a:ln>
                  <a:noFill/>
                </a:ln>
                <a:solidFill>
                  <a:srgbClr val="000000"/>
                </a:solidFill>
                <a:effectLst/>
                <a:latin typeface="Arial" pitchFamily="34" charset="0"/>
                <a:ea typeface="Calibri" pitchFamily="34" charset="0"/>
                <a:cs typeface="Arial" pitchFamily="34" charset="0"/>
              </a:rPr>
              <a:t> </a:t>
            </a:r>
            <a:r>
              <a:rPr kumimoji="0" lang="es-ES" sz="28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MODELOS DE SIMULACIÓN DE CULTIVOS DE TOMATE</a:t>
            </a:r>
            <a:endParaRPr kumimoji="0" lang="es-ES" sz="4000" b="1"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3"/>
          <p:cNvSpPr>
            <a:spLocks noChangeArrowheads="1"/>
          </p:cNvSpPr>
          <p:nvPr/>
        </p:nvSpPr>
        <p:spPr bwMode="auto">
          <a:xfrm>
            <a:off x="0" y="4429132"/>
            <a:ext cx="850112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kumimoji="0" lang="es-ES" sz="2000" b="1" i="0" u="none" strike="noStrike" cap="none" normalizeH="0" baseline="0" dirty="0" smtClean="0">
                <a:ln>
                  <a:noFill/>
                </a:ln>
                <a:effectLst/>
                <a:latin typeface="Arial" pitchFamily="34" charset="0"/>
                <a:ea typeface="Calibri" pitchFamily="34" charset="0"/>
                <a:cs typeface="Arial" pitchFamily="34" charset="0"/>
              </a:rPr>
              <a:t>Autores:</a:t>
            </a:r>
            <a:r>
              <a:rPr kumimoji="0" lang="es-ES" sz="2000" b="1" i="0" u="none" strike="noStrike" cap="none" normalizeH="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smtClean="0">
                <a:ln>
                  <a:noFill/>
                </a:ln>
                <a:effectLst/>
                <a:latin typeface="Arial" pitchFamily="34" charset="0"/>
                <a:ea typeface="Calibri" pitchFamily="34" charset="0"/>
                <a:cs typeface="Arial" pitchFamily="34" charset="0"/>
              </a:rPr>
              <a:t>Ing.</a:t>
            </a:r>
            <a:r>
              <a:rPr kumimoji="0" lang="es-ES" sz="2000" b="1" i="0" u="none" strike="noStrike" cap="none" normalizeH="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smtClean="0">
                <a:ln>
                  <a:noFill/>
                </a:ln>
                <a:effectLst/>
                <a:latin typeface="Arial" pitchFamily="34" charset="0"/>
                <a:ea typeface="Calibri" pitchFamily="34" charset="0"/>
                <a:cs typeface="Arial" pitchFamily="34" charset="0"/>
              </a:rPr>
              <a:t>Sergio León Matos</a:t>
            </a:r>
            <a:endParaRPr kumimoji="0" lang="es-ES" sz="2000" b="1" i="0" u="sng" strike="noStrike" cap="none" normalizeH="0" dirty="0" smtClean="0">
              <a:ln>
                <a:noFill/>
              </a:ln>
              <a:effectLst/>
              <a:latin typeface="Arial" pitchFamily="34" charset="0"/>
              <a:ea typeface="Calibri" pitchFamily="34" charset="0"/>
              <a:cs typeface="Arial" pitchFamily="34" charset="0"/>
            </a:endParaRPr>
          </a:p>
          <a:p>
            <a:pPr algn="ctr" fontAlgn="base">
              <a:spcBef>
                <a:spcPct val="0"/>
              </a:spcBef>
              <a:spcAft>
                <a:spcPct val="0"/>
              </a:spcAft>
            </a:pPr>
            <a:r>
              <a:rPr kumimoji="0" lang="es-ES" sz="2000" b="1" i="0" u="none" strike="noStrike" cap="none" normalizeH="0" baseline="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Dr.C</a:t>
            </a:r>
            <a:r>
              <a:rPr kumimoji="0" lang="es-ES" sz="2000" b="1" i="0" u="none" strike="noStrike" cap="none" normalizeH="0" baseline="0" dirty="0" smtClean="0">
                <a:ln>
                  <a:noFill/>
                </a:ln>
                <a:effectLst/>
                <a:latin typeface="Arial" pitchFamily="34" charset="0"/>
                <a:ea typeface="Calibri" pitchFamily="34" charset="0"/>
                <a:cs typeface="Arial" pitchFamily="34" charset="0"/>
              </a:rPr>
              <a:t> René Florido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Bacallao</a:t>
            </a:r>
            <a:endParaRPr kumimoji="0" lang="es-ES" sz="2400" b="0" i="0" u="none" strike="noStrike" cap="none" normalizeH="0" baseline="0" dirty="0" smtClean="0">
              <a:ln>
                <a:noFill/>
              </a:ln>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2000" b="1" i="0" u="none" strike="noStrike" cap="none" normalizeH="0" baseline="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Dra.C</a:t>
            </a:r>
            <a:r>
              <a:rPr kumimoji="0" lang="es-ES" sz="2000" b="1" i="0" u="none" strike="noStrike" cap="none" normalizeH="0" baseline="0" dirty="0" smtClean="0">
                <a:ln>
                  <a:noFill/>
                </a:ln>
                <a:effectLst/>
                <a:latin typeface="Arial" pitchFamily="34" charset="0"/>
                <a:ea typeface="Calibri" pitchFamily="34" charset="0"/>
                <a:cs typeface="Arial" pitchFamily="34" charset="0"/>
              </a:rPr>
              <a:t>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Marilyn</a:t>
            </a:r>
            <a:r>
              <a:rPr kumimoji="0" lang="es-ES" sz="2000" b="1" i="0" u="none" strike="noStrike" cap="none" normalizeH="0" baseline="0" dirty="0" smtClean="0">
                <a:ln>
                  <a:noFill/>
                </a:ln>
                <a:effectLst/>
                <a:latin typeface="Arial" pitchFamily="34" charset="0"/>
                <a:ea typeface="Calibri" pitchFamily="34" charset="0"/>
                <a:cs typeface="Arial" pitchFamily="34" charset="0"/>
              </a:rPr>
              <a:t> Florido </a:t>
            </a:r>
            <a:r>
              <a:rPr kumimoji="0" lang="es-ES" sz="2000" b="1" i="0" u="none" strike="noStrike" cap="none" normalizeH="0" baseline="0" dirty="0" err="1" smtClean="0">
                <a:ln>
                  <a:noFill/>
                </a:ln>
                <a:effectLst/>
                <a:latin typeface="Arial" pitchFamily="34" charset="0"/>
                <a:ea typeface="Calibri" pitchFamily="34" charset="0"/>
                <a:cs typeface="Arial" pitchFamily="34" charset="0"/>
              </a:rPr>
              <a:t>Bacallao</a:t>
            </a:r>
            <a:endParaRPr kumimoji="0" lang="es-ES" sz="2000" b="1" i="0" u="none" strike="noStrike" cap="none" normalizeH="0" baseline="0" dirty="0" smtClean="0">
              <a:ln>
                <a:noFill/>
              </a:ln>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s-ES" sz="1600" b="1" dirty="0" smtClean="0">
              <a:latin typeface="Arial" pitchFamily="34" charset="0"/>
              <a:cs typeface="Arial" pitchFamily="34" charset="0"/>
            </a:endParaRPr>
          </a:p>
          <a:p>
            <a:pPr lvl="0" algn="ctr" eaLnBrk="0" fontAlgn="base" hangingPunct="0">
              <a:spcBef>
                <a:spcPct val="0"/>
              </a:spcBef>
              <a:spcAft>
                <a:spcPct val="0"/>
              </a:spcAft>
            </a:pPr>
            <a:r>
              <a:rPr lang="es-ES" sz="2000" b="1" dirty="0" smtClean="0">
                <a:latin typeface="Arial" pitchFamily="34" charset="0"/>
                <a:ea typeface="Calibri" pitchFamily="34" charset="0"/>
                <a:cs typeface="Arial" pitchFamily="34" charset="0"/>
              </a:rPr>
              <a:t>Autor para correspondencia: </a:t>
            </a:r>
            <a:r>
              <a:rPr lang="es-ES" sz="2000" b="1" u="sng" dirty="0" smtClean="0">
                <a:solidFill>
                  <a:srgbClr val="002060"/>
                </a:solidFill>
                <a:latin typeface="Arial" pitchFamily="34" charset="0"/>
                <a:ea typeface="Calibri" pitchFamily="34" charset="0"/>
                <a:cs typeface="Arial" pitchFamily="34" charset="0"/>
              </a:rPr>
              <a:t>serleo@inca.edu.cu</a:t>
            </a:r>
            <a:endParaRPr kumimoji="0" lang="es-ES" sz="2000" b="0" i="0" u="none" strike="noStrike" cap="none" normalizeH="0" baseline="0" dirty="0" smtClean="0">
              <a:ln>
                <a:noFill/>
              </a:ln>
              <a:solidFill>
                <a:srgbClr val="002060"/>
              </a:solidFill>
              <a:effectLst/>
              <a:latin typeface="Arial" pitchFamily="34" charset="0"/>
              <a:cs typeface="Arial" pitchFamily="34" charset="0"/>
            </a:endParaRPr>
          </a:p>
        </p:txBody>
      </p:sp>
      <p:pic>
        <p:nvPicPr>
          <p:cNvPr id="11" name="Audio 1.mp3">
            <a:hlinkClick r:id="" action="ppaction://media"/>
          </p:cNvPr>
          <p:cNvPicPr>
            <a:picLocks noRot="1" noChangeAspect="1"/>
          </p:cNvPicPr>
          <p:nvPr>
            <a:audioFile r:link="rId1"/>
          </p:nvPr>
        </p:nvPicPr>
        <p:blipFill>
          <a:blip r:embed="rId4"/>
          <a:stretch>
            <a:fillRect/>
          </a:stretch>
        </p:blipFill>
        <p:spPr>
          <a:xfrm>
            <a:off x="4448175" y="3305175"/>
            <a:ext cx="244475" cy="244475"/>
          </a:xfrm>
          <a:prstGeom prst="rect">
            <a:avLst/>
          </a:prstGeom>
        </p:spPr>
      </p:pic>
    </p:spTree>
  </p:cSld>
  <p:clrMapOvr>
    <a:masterClrMapping/>
  </p:clrMapOvr>
  <p:transition advClick="0" advTm="19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04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643042" y="642918"/>
            <a:ext cx="321471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Introducción</a:t>
            </a:r>
            <a:endParaRPr lang="es-ES" sz="3200" b="1" dirty="0">
              <a:latin typeface="Arial" pitchFamily="34" charset="0"/>
              <a:cs typeface="Arial" pitchFamily="34" charset="0"/>
            </a:endParaRPr>
          </a:p>
        </p:txBody>
      </p:sp>
      <p:sp>
        <p:nvSpPr>
          <p:cNvPr id="8" name="7 Rectángulo"/>
          <p:cNvSpPr/>
          <p:nvPr/>
        </p:nvSpPr>
        <p:spPr>
          <a:xfrm>
            <a:off x="785786" y="3214686"/>
            <a:ext cx="2133918"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Larín</a:t>
            </a:r>
            <a:r>
              <a:rPr lang="es-ES" b="1" dirty="0" smtClean="0">
                <a:latin typeface="Arial" pitchFamily="34" charset="0"/>
                <a:cs typeface="Arial" pitchFamily="34" charset="0"/>
              </a:rPr>
              <a:t> et al., 2018)</a:t>
            </a:r>
            <a:endParaRPr lang="es-ES" b="1" dirty="0">
              <a:latin typeface="Arial" pitchFamily="34" charset="0"/>
              <a:cs typeface="Arial" pitchFamily="34" charset="0"/>
            </a:endParaRPr>
          </a:p>
        </p:txBody>
      </p:sp>
      <p:sp>
        <p:nvSpPr>
          <p:cNvPr id="10" name="9 Rectángulo"/>
          <p:cNvSpPr/>
          <p:nvPr/>
        </p:nvSpPr>
        <p:spPr>
          <a:xfrm>
            <a:off x="5786446" y="3357562"/>
            <a:ext cx="2531462"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Peart</a:t>
            </a:r>
            <a:r>
              <a:rPr lang="es-ES" b="1" dirty="0" smtClean="0">
                <a:latin typeface="Arial" pitchFamily="34" charset="0"/>
                <a:cs typeface="Arial" pitchFamily="34" charset="0"/>
              </a:rPr>
              <a:t> y Bruce, 1998)</a:t>
            </a:r>
            <a:endParaRPr lang="es-ES" b="1" dirty="0">
              <a:latin typeface="Arial" pitchFamily="34" charset="0"/>
              <a:cs typeface="Arial" pitchFamily="34" charset="0"/>
            </a:endParaRPr>
          </a:p>
        </p:txBody>
      </p:sp>
      <p:sp>
        <p:nvSpPr>
          <p:cNvPr id="11" name="10 Flecha abajo"/>
          <p:cNvSpPr/>
          <p:nvPr/>
        </p:nvSpPr>
        <p:spPr>
          <a:xfrm rot="19647555">
            <a:off x="3107532" y="3424892"/>
            <a:ext cx="493402" cy="8327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CuadroTexto"/>
          <p:cNvSpPr txBox="1"/>
          <p:nvPr/>
        </p:nvSpPr>
        <p:spPr>
          <a:xfrm>
            <a:off x="3357554" y="4429132"/>
            <a:ext cx="150019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TOMSIM</a:t>
            </a:r>
            <a:endParaRPr lang="es-ES" b="1" dirty="0">
              <a:latin typeface="Arial" pitchFamily="34" charset="0"/>
              <a:cs typeface="Arial" pitchFamily="34" charset="0"/>
            </a:endParaRPr>
          </a:p>
        </p:txBody>
      </p:sp>
      <p:sp>
        <p:nvSpPr>
          <p:cNvPr id="18" name="17 CuadroTexto"/>
          <p:cNvSpPr txBox="1"/>
          <p:nvPr/>
        </p:nvSpPr>
        <p:spPr>
          <a:xfrm>
            <a:off x="3357554" y="5072074"/>
            <a:ext cx="1500198"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b="1" dirty="0" smtClean="0"/>
              <a:t>T</a:t>
            </a:r>
            <a:r>
              <a:rPr lang="es-ES" b="1" dirty="0" smtClean="0">
                <a:latin typeface="Arial" pitchFamily="34" charset="0"/>
                <a:cs typeface="Arial" pitchFamily="34" charset="0"/>
              </a:rPr>
              <a:t>OMGRO</a:t>
            </a:r>
            <a:endParaRPr lang="es-ES" b="1" dirty="0">
              <a:latin typeface="Arial" pitchFamily="34" charset="0"/>
              <a:cs typeface="Arial" pitchFamily="34" charset="0"/>
            </a:endParaRPr>
          </a:p>
        </p:txBody>
      </p:sp>
      <p:sp>
        <p:nvSpPr>
          <p:cNvPr id="19" name="18 Flecha abajo"/>
          <p:cNvSpPr/>
          <p:nvPr/>
        </p:nvSpPr>
        <p:spPr>
          <a:xfrm rot="2401266">
            <a:off x="4725859" y="3490129"/>
            <a:ext cx="493402" cy="8327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20 Rectángulo"/>
          <p:cNvSpPr/>
          <p:nvPr/>
        </p:nvSpPr>
        <p:spPr>
          <a:xfrm>
            <a:off x="857224" y="5000636"/>
            <a:ext cx="2236510" cy="369332"/>
          </a:xfrm>
          <a:prstGeom prst="rect">
            <a:avLst/>
          </a:prstGeom>
        </p:spPr>
        <p:txBody>
          <a:bodyPr wrap="none">
            <a:spAutoFit/>
          </a:bodyPr>
          <a:lstStyle/>
          <a:p>
            <a:r>
              <a:rPr lang="es-ES" b="1" dirty="0" smtClean="0">
                <a:latin typeface="Arial" pitchFamily="34" charset="0"/>
                <a:cs typeface="Arial" pitchFamily="34" charset="0"/>
              </a:rPr>
              <a:t>(Jones et al., 1991)</a:t>
            </a:r>
            <a:endParaRPr lang="es-ES" b="1" dirty="0">
              <a:latin typeface="Arial" pitchFamily="34" charset="0"/>
              <a:cs typeface="Arial" pitchFamily="34" charset="0"/>
            </a:endParaRPr>
          </a:p>
        </p:txBody>
      </p:sp>
      <p:sp>
        <p:nvSpPr>
          <p:cNvPr id="22" name="21 Rectángulo"/>
          <p:cNvSpPr/>
          <p:nvPr/>
        </p:nvSpPr>
        <p:spPr>
          <a:xfrm>
            <a:off x="857224" y="4429132"/>
            <a:ext cx="2428870" cy="369332"/>
          </a:xfrm>
          <a:prstGeom prst="rect">
            <a:avLst/>
          </a:prstGeom>
        </p:spPr>
        <p:txBody>
          <a:bodyPr wrap="none">
            <a:spAutoFit/>
          </a:bodyPr>
          <a:lstStyle/>
          <a:p>
            <a:r>
              <a:rPr lang="es-ES" b="1" dirty="0" smtClean="0">
                <a:latin typeface="Arial" pitchFamily="34" charset="0"/>
                <a:cs typeface="Arial" pitchFamily="34" charset="0"/>
              </a:rPr>
              <a:t>(</a:t>
            </a:r>
            <a:r>
              <a:rPr lang="en-US" b="1" dirty="0" err="1" smtClean="0">
                <a:latin typeface="Arial" pitchFamily="34" charset="0"/>
                <a:cs typeface="Arial" pitchFamily="34" charset="0"/>
              </a:rPr>
              <a:t>Spitters</a:t>
            </a:r>
            <a:r>
              <a:rPr lang="es-ES" b="1" dirty="0" smtClean="0">
                <a:latin typeface="Arial" pitchFamily="34" charset="0"/>
                <a:cs typeface="Arial" pitchFamily="34" charset="0"/>
              </a:rPr>
              <a:t> et al., 1989)</a:t>
            </a:r>
            <a:endParaRPr lang="es-ES" b="1" dirty="0">
              <a:latin typeface="Arial" pitchFamily="34" charset="0"/>
              <a:cs typeface="Arial" pitchFamily="34" charset="0"/>
            </a:endParaRPr>
          </a:p>
        </p:txBody>
      </p:sp>
      <p:sp>
        <p:nvSpPr>
          <p:cNvPr id="23" name="22 CuadroTexto"/>
          <p:cNvSpPr txBox="1"/>
          <p:nvPr/>
        </p:nvSpPr>
        <p:spPr>
          <a:xfrm>
            <a:off x="1857356" y="5786454"/>
            <a:ext cx="5429288" cy="400110"/>
          </a:xfrm>
          <a:prstGeom prst="rect">
            <a:avLst/>
          </a:prstGeom>
          <a:noFill/>
        </p:spPr>
        <p:txBody>
          <a:bodyPr wrap="square" rtlCol="0">
            <a:spAutoFit/>
          </a:bodyPr>
          <a:lstStyle/>
          <a:p>
            <a:pPr algn="ctr"/>
            <a:r>
              <a:rPr lang="es-ES" sz="2000" dirty="0" smtClean="0">
                <a:latin typeface="Arial" pitchFamily="34" charset="0"/>
                <a:cs typeface="Arial" pitchFamily="34" charset="0"/>
              </a:rPr>
              <a:t>Modelos dinámicos de simulación para tomate</a:t>
            </a:r>
            <a:endParaRPr lang="es-ES" sz="2000" dirty="0">
              <a:latin typeface="Arial" pitchFamily="34" charset="0"/>
              <a:cs typeface="Arial" pitchFamily="34" charset="0"/>
            </a:endParaRPr>
          </a:p>
        </p:txBody>
      </p:sp>
      <p:sp>
        <p:nvSpPr>
          <p:cNvPr id="25" name="24 Rectángulo"/>
          <p:cNvSpPr/>
          <p:nvPr/>
        </p:nvSpPr>
        <p:spPr>
          <a:xfrm>
            <a:off x="3000364" y="6143644"/>
            <a:ext cx="3050835" cy="369332"/>
          </a:xfrm>
          <a:prstGeom prst="rect">
            <a:avLst/>
          </a:prstGeom>
        </p:spPr>
        <p:txBody>
          <a:bodyPr wrap="none">
            <a:spAutoFit/>
          </a:bodyPr>
          <a:lstStyle/>
          <a:p>
            <a:r>
              <a:rPr lang="es-ES" b="1" dirty="0" smtClean="0">
                <a:latin typeface="Arial" pitchFamily="34" charset="0"/>
                <a:cs typeface="Arial" pitchFamily="34" charset="0"/>
              </a:rPr>
              <a:t>(</a:t>
            </a:r>
            <a:r>
              <a:rPr lang="en-US" b="1" dirty="0" err="1" smtClean="0">
                <a:latin typeface="Arial" pitchFamily="34" charset="0"/>
                <a:cs typeface="Arial" pitchFamily="34" charset="0"/>
              </a:rPr>
              <a:t>Heuvelink</a:t>
            </a:r>
            <a:r>
              <a:rPr lang="en-US" dirty="0" smtClean="0"/>
              <a:t> </a:t>
            </a:r>
            <a:r>
              <a:rPr lang="es-ES" b="1" dirty="0" smtClean="0">
                <a:latin typeface="Arial" pitchFamily="34" charset="0"/>
                <a:cs typeface="Arial" pitchFamily="34" charset="0"/>
              </a:rPr>
              <a:t>y </a:t>
            </a:r>
            <a:r>
              <a:rPr lang="es-ES" b="1" dirty="0" err="1" smtClean="0">
                <a:latin typeface="Arial" pitchFamily="34" charset="0"/>
                <a:cs typeface="Arial" pitchFamily="34" charset="0"/>
              </a:rPr>
              <a:t>Bertin</a:t>
            </a:r>
            <a:r>
              <a:rPr lang="es-ES" b="1" dirty="0" smtClean="0">
                <a:latin typeface="Arial" pitchFamily="34" charset="0"/>
                <a:cs typeface="Arial" pitchFamily="34" charset="0"/>
              </a:rPr>
              <a:t>, 1994)</a:t>
            </a:r>
            <a:endParaRPr lang="es-ES" b="1" dirty="0">
              <a:latin typeface="Arial" pitchFamily="34" charset="0"/>
              <a:cs typeface="Arial" pitchFamily="34" charset="0"/>
            </a:endParaRPr>
          </a:p>
        </p:txBody>
      </p:sp>
      <p:pic>
        <p:nvPicPr>
          <p:cNvPr id="13318" name="Picture 6" descr="ᐈ Tomates imágenes de stock, fotos tomate | descargar en Depositphotos®"/>
          <p:cNvPicPr>
            <a:picLocks noChangeAspect="1" noChangeArrowheads="1"/>
          </p:cNvPicPr>
          <p:nvPr/>
        </p:nvPicPr>
        <p:blipFill>
          <a:blip r:embed="rId3"/>
          <a:srcRect l="15957" r="10638" b="5120"/>
          <a:stretch>
            <a:fillRect/>
          </a:stretch>
        </p:blipFill>
        <p:spPr bwMode="auto">
          <a:xfrm>
            <a:off x="1357290" y="1571612"/>
            <a:ext cx="1643074" cy="1500198"/>
          </a:xfrm>
          <a:prstGeom prst="rect">
            <a:avLst/>
          </a:prstGeom>
          <a:noFill/>
        </p:spPr>
      </p:pic>
      <p:pic>
        <p:nvPicPr>
          <p:cNvPr id="13320" name="Picture 8" descr="Modelacion y simulacion matematica by ADRIANA - issuu"/>
          <p:cNvPicPr>
            <a:picLocks noChangeAspect="1" noChangeArrowheads="1"/>
          </p:cNvPicPr>
          <p:nvPr/>
        </p:nvPicPr>
        <p:blipFill>
          <a:blip r:embed="rId4"/>
          <a:srcRect l="19178" t="27941" b="22059"/>
          <a:stretch>
            <a:fillRect/>
          </a:stretch>
        </p:blipFill>
        <p:spPr bwMode="auto">
          <a:xfrm>
            <a:off x="5072066" y="1000108"/>
            <a:ext cx="2428892" cy="2286016"/>
          </a:xfrm>
          <a:prstGeom prst="rect">
            <a:avLst/>
          </a:prstGeom>
          <a:noFill/>
        </p:spPr>
      </p:pic>
      <p:pic>
        <p:nvPicPr>
          <p:cNvPr id="17" name="Audio2.mp3">
            <a:hlinkClick r:id="" action="ppaction://media"/>
          </p:cNvPr>
          <p:cNvPicPr>
            <a:picLocks noRot="1" noChangeAspect="1"/>
          </p:cNvPicPr>
          <p:nvPr>
            <a:audioFile r:link="rId1"/>
          </p:nvPr>
        </p:nvPicPr>
        <p:blipFill>
          <a:blip r:embed="rId5"/>
          <a:stretch>
            <a:fillRect/>
          </a:stretch>
        </p:blipFill>
        <p:spPr>
          <a:xfrm>
            <a:off x="4448175" y="3305175"/>
            <a:ext cx="244475" cy="244475"/>
          </a:xfrm>
          <a:prstGeom prst="rect">
            <a:avLst/>
          </a:prstGeom>
        </p:spPr>
      </p:pic>
    </p:spTree>
  </p:cSld>
  <p:clrMapOvr>
    <a:masterClrMapping/>
  </p:clrMapOvr>
  <p:transition advClick="0" advTm="6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57"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571736" y="857232"/>
            <a:ext cx="3714776"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Objetivo</a:t>
            </a:r>
            <a:endParaRPr lang="es-ES" sz="3200" b="1" dirty="0">
              <a:latin typeface="Arial" pitchFamily="34" charset="0"/>
              <a:cs typeface="Arial" pitchFamily="34" charset="0"/>
            </a:endParaRPr>
          </a:p>
        </p:txBody>
      </p:sp>
      <p:sp>
        <p:nvSpPr>
          <p:cNvPr id="5" name="4 Rectángulo"/>
          <p:cNvSpPr/>
          <p:nvPr/>
        </p:nvSpPr>
        <p:spPr>
          <a:xfrm>
            <a:off x="928662" y="1928802"/>
            <a:ext cx="7500990" cy="2343655"/>
          </a:xfrm>
          <a:prstGeom prst="rect">
            <a:avLst/>
          </a:prstGeom>
        </p:spPr>
        <p:txBody>
          <a:bodyPr wrap="square">
            <a:spAutoFit/>
          </a:bodyPr>
          <a:lstStyle/>
          <a:p>
            <a:pPr algn="just">
              <a:lnSpc>
                <a:spcPct val="150000"/>
              </a:lnSpc>
            </a:pPr>
            <a:r>
              <a:rPr lang="es-ES" sz="2000" dirty="0" smtClean="0">
                <a:latin typeface="Arial" pitchFamily="34" charset="0"/>
                <a:cs typeface="Arial" pitchFamily="34" charset="0"/>
              </a:rPr>
              <a:t>Dar a conocer las características e importancia del uso de la modelación y simulación de cultivos de tomate, como herramienta principal en los procesos de toma de decisiones, para lograr aplicar estos en la estimación de la capacidad productiva en distintas condiciones climáticas y de manejo </a:t>
            </a:r>
            <a:endParaRPr lang="es-ES" sz="2000" dirty="0">
              <a:latin typeface="Arial" pitchFamily="34" charset="0"/>
              <a:cs typeface="Arial" pitchFamily="34" charset="0"/>
            </a:endParaRPr>
          </a:p>
        </p:txBody>
      </p:sp>
      <p:pic>
        <p:nvPicPr>
          <p:cNvPr id="6" name="Audio3.mp3">
            <a:hlinkClick r:id="" action="ppaction://media"/>
          </p:cNvPr>
          <p:cNvPicPr>
            <a:picLocks noRot="1" noChangeAspect="1"/>
          </p:cNvPicPr>
          <p:nvPr>
            <a:audioFile r:link="rId1"/>
          </p:nvPr>
        </p:nvPicPr>
        <p:blipFill>
          <a:blip r:embed="rId4"/>
          <a:stretch>
            <a:fillRect/>
          </a:stretch>
        </p:blipFill>
        <p:spPr>
          <a:xfrm>
            <a:off x="4448175" y="3305175"/>
            <a:ext cx="244475" cy="244475"/>
          </a:xfrm>
          <a:prstGeom prst="rect">
            <a:avLst/>
          </a:prstGeom>
        </p:spPr>
      </p:pic>
    </p:spTree>
  </p:cSld>
  <p:clrMapOvr>
    <a:masterClrMapping/>
  </p:clrMapOvr>
  <p:transition advClick="0" advTm="2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7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28794" y="642918"/>
            <a:ext cx="464347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Definición de Modelo</a:t>
            </a:r>
            <a:endParaRPr lang="es-ES" sz="3200" b="1" dirty="0">
              <a:latin typeface="Arial" pitchFamily="34" charset="0"/>
              <a:cs typeface="Arial" pitchFamily="34" charset="0"/>
            </a:endParaRPr>
          </a:p>
        </p:txBody>
      </p:sp>
      <p:sp>
        <p:nvSpPr>
          <p:cNvPr id="5" name="4 CuadroTexto"/>
          <p:cNvSpPr txBox="1"/>
          <p:nvPr/>
        </p:nvSpPr>
        <p:spPr>
          <a:xfrm>
            <a:off x="428596" y="2214554"/>
            <a:ext cx="8286776" cy="646331"/>
          </a:xfrm>
          <a:prstGeom prst="rect">
            <a:avLst/>
          </a:prstGeom>
          <a:noFill/>
        </p:spPr>
        <p:txBody>
          <a:bodyPr wrap="square" rtlCol="0">
            <a:spAutoFit/>
          </a:bodyPr>
          <a:lstStyle/>
          <a:p>
            <a:pPr algn="ctr"/>
            <a:r>
              <a:rPr lang="es-ES" dirty="0" smtClean="0">
                <a:latin typeface="Arial" pitchFamily="34" charset="0"/>
                <a:cs typeface="Arial" pitchFamily="34" charset="0"/>
              </a:rPr>
              <a:t>Bosquejo que representa un conjunto real con cierto grado de precisión y en la forma más completa posible</a:t>
            </a:r>
            <a:endParaRPr lang="es-ES" dirty="0">
              <a:latin typeface="Arial" pitchFamily="34" charset="0"/>
              <a:cs typeface="Arial" pitchFamily="34" charset="0"/>
            </a:endParaRPr>
          </a:p>
        </p:txBody>
      </p:sp>
      <p:sp>
        <p:nvSpPr>
          <p:cNvPr id="6" name="5 Rectángulo"/>
          <p:cNvSpPr/>
          <p:nvPr/>
        </p:nvSpPr>
        <p:spPr>
          <a:xfrm>
            <a:off x="1357290" y="4071942"/>
            <a:ext cx="6000776" cy="646331"/>
          </a:xfrm>
          <a:prstGeom prst="rect">
            <a:avLst/>
          </a:prstGeom>
        </p:spPr>
        <p:txBody>
          <a:bodyPr wrap="square">
            <a:spAutoFit/>
          </a:bodyPr>
          <a:lstStyle/>
          <a:p>
            <a:pPr algn="ctr"/>
            <a:r>
              <a:rPr lang="es-ES" dirty="0" smtClean="0">
                <a:latin typeface="Arial" pitchFamily="34" charset="0"/>
                <a:cs typeface="Arial" pitchFamily="34" charset="0"/>
              </a:rPr>
              <a:t>Facilitan la toma de decisiones, para seleccionar la mejor alternativa </a:t>
            </a:r>
            <a:endParaRPr lang="es-ES" dirty="0">
              <a:latin typeface="Arial" pitchFamily="34" charset="0"/>
              <a:cs typeface="Arial" pitchFamily="34" charset="0"/>
            </a:endParaRPr>
          </a:p>
        </p:txBody>
      </p:sp>
      <p:sp>
        <p:nvSpPr>
          <p:cNvPr id="7" name="6 Rectángulo"/>
          <p:cNvSpPr/>
          <p:nvPr/>
        </p:nvSpPr>
        <p:spPr>
          <a:xfrm>
            <a:off x="5929322" y="1714488"/>
            <a:ext cx="2279214"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Wadsworth</a:t>
            </a:r>
            <a:r>
              <a:rPr lang="es-ES" b="1" dirty="0" smtClean="0">
                <a:latin typeface="Arial" pitchFamily="34" charset="0"/>
                <a:cs typeface="Arial" pitchFamily="34" charset="0"/>
              </a:rPr>
              <a:t>, 2008)</a:t>
            </a:r>
            <a:endParaRPr lang="es-ES" b="1" dirty="0">
              <a:latin typeface="Arial" pitchFamily="34" charset="0"/>
              <a:cs typeface="Arial" pitchFamily="34" charset="0"/>
            </a:endParaRPr>
          </a:p>
        </p:txBody>
      </p:sp>
      <p:sp>
        <p:nvSpPr>
          <p:cNvPr id="8" name="7 Rectángulo"/>
          <p:cNvSpPr/>
          <p:nvPr/>
        </p:nvSpPr>
        <p:spPr>
          <a:xfrm>
            <a:off x="6215074" y="3643314"/>
            <a:ext cx="2031325"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Holmann</a:t>
            </a:r>
            <a:r>
              <a:rPr lang="es-ES" b="1" dirty="0" smtClean="0">
                <a:latin typeface="Arial" pitchFamily="34" charset="0"/>
                <a:cs typeface="Arial" pitchFamily="34" charset="0"/>
              </a:rPr>
              <a:t>, 2000)</a:t>
            </a:r>
            <a:endParaRPr lang="es-ES" b="1" dirty="0">
              <a:latin typeface="Arial" pitchFamily="34" charset="0"/>
              <a:cs typeface="Arial" pitchFamily="34" charset="0"/>
            </a:endParaRPr>
          </a:p>
        </p:txBody>
      </p:sp>
      <p:sp>
        <p:nvSpPr>
          <p:cNvPr id="9" name="8 Rectángulo"/>
          <p:cNvSpPr/>
          <p:nvPr/>
        </p:nvSpPr>
        <p:spPr>
          <a:xfrm>
            <a:off x="6163697" y="5429264"/>
            <a:ext cx="2980303" cy="369332"/>
          </a:xfrm>
          <a:prstGeom prst="rect">
            <a:avLst/>
          </a:prstGeom>
        </p:spPr>
        <p:txBody>
          <a:bodyPr wrap="none">
            <a:spAutoFit/>
          </a:bodyPr>
          <a:lstStyle/>
          <a:p>
            <a:r>
              <a:rPr lang="es-ES" b="1" dirty="0" smtClean="0">
                <a:latin typeface="Arial" pitchFamily="34" charset="0"/>
                <a:cs typeface="Arial" pitchFamily="34" charset="0"/>
              </a:rPr>
              <a:t>(Gálvez y </a:t>
            </a:r>
            <a:r>
              <a:rPr lang="es-ES" b="1" dirty="0" err="1" smtClean="0">
                <a:latin typeface="Arial" pitchFamily="34" charset="0"/>
                <a:cs typeface="Arial" pitchFamily="34" charset="0"/>
              </a:rPr>
              <a:t>Sigarroa</a:t>
            </a:r>
            <a:r>
              <a:rPr lang="es-ES" b="1" dirty="0" smtClean="0">
                <a:latin typeface="Arial" pitchFamily="34" charset="0"/>
                <a:cs typeface="Arial" pitchFamily="34" charset="0"/>
              </a:rPr>
              <a:t>, 2010)</a:t>
            </a:r>
            <a:endParaRPr lang="es-ES" b="1" dirty="0">
              <a:latin typeface="Arial" pitchFamily="34" charset="0"/>
              <a:cs typeface="Arial" pitchFamily="34" charset="0"/>
            </a:endParaRPr>
          </a:p>
        </p:txBody>
      </p:sp>
      <p:sp>
        <p:nvSpPr>
          <p:cNvPr id="10" name="9 Rectángulo"/>
          <p:cNvSpPr/>
          <p:nvPr/>
        </p:nvSpPr>
        <p:spPr>
          <a:xfrm>
            <a:off x="1428728" y="5857892"/>
            <a:ext cx="5214942" cy="646331"/>
          </a:xfrm>
          <a:prstGeom prst="rect">
            <a:avLst/>
          </a:prstGeom>
        </p:spPr>
        <p:txBody>
          <a:bodyPr wrap="square">
            <a:spAutoFit/>
          </a:bodyPr>
          <a:lstStyle/>
          <a:p>
            <a:pPr algn="ctr"/>
            <a:r>
              <a:rPr lang="es-ES" dirty="0" smtClean="0">
                <a:latin typeface="Arial" pitchFamily="34" charset="0"/>
                <a:cs typeface="Arial" pitchFamily="34" charset="0"/>
              </a:rPr>
              <a:t>Integra de los diferentes componentes productivos </a:t>
            </a:r>
            <a:endParaRPr lang="es-ES" dirty="0">
              <a:latin typeface="Arial" pitchFamily="34" charset="0"/>
              <a:cs typeface="Arial" pitchFamily="34" charset="0"/>
            </a:endParaRPr>
          </a:p>
        </p:txBody>
      </p:sp>
      <p:sp>
        <p:nvSpPr>
          <p:cNvPr id="11" name="10 CuadroTexto"/>
          <p:cNvSpPr txBox="1"/>
          <p:nvPr/>
        </p:nvSpPr>
        <p:spPr>
          <a:xfrm>
            <a:off x="2214546" y="5429264"/>
            <a:ext cx="392909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b="1" dirty="0" smtClean="0">
                <a:latin typeface="Arial" pitchFamily="34" charset="0"/>
                <a:cs typeface="Arial" pitchFamily="34" charset="0"/>
              </a:rPr>
              <a:t>Simulación de Sistemas Agrícolas</a:t>
            </a:r>
            <a:endParaRPr lang="es-ES" b="1" dirty="0">
              <a:latin typeface="Arial" pitchFamily="34" charset="0"/>
              <a:cs typeface="Arial" pitchFamily="34" charset="0"/>
            </a:endParaRPr>
          </a:p>
        </p:txBody>
      </p:sp>
      <p:sp>
        <p:nvSpPr>
          <p:cNvPr id="12" name="11 CuadroTexto"/>
          <p:cNvSpPr txBox="1"/>
          <p:nvPr/>
        </p:nvSpPr>
        <p:spPr>
          <a:xfrm>
            <a:off x="2500298" y="3643314"/>
            <a:ext cx="321471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b="1" dirty="0" smtClean="0">
                <a:latin typeface="Arial" pitchFamily="34" charset="0"/>
                <a:cs typeface="Arial" pitchFamily="34" charset="0"/>
              </a:rPr>
              <a:t>Modelos de Simulación</a:t>
            </a:r>
            <a:endParaRPr lang="es-ES" b="1" dirty="0">
              <a:latin typeface="Arial" pitchFamily="34" charset="0"/>
              <a:cs typeface="Arial" pitchFamily="34" charset="0"/>
            </a:endParaRPr>
          </a:p>
        </p:txBody>
      </p:sp>
      <p:sp>
        <p:nvSpPr>
          <p:cNvPr id="13" name="12 CuadroTexto"/>
          <p:cNvSpPr txBox="1"/>
          <p:nvPr/>
        </p:nvSpPr>
        <p:spPr>
          <a:xfrm>
            <a:off x="3286116" y="1714488"/>
            <a:ext cx="150019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a:t>
            </a:r>
            <a:endParaRPr lang="es-ES" b="1" dirty="0">
              <a:latin typeface="Arial" pitchFamily="34" charset="0"/>
              <a:cs typeface="Arial" pitchFamily="34" charset="0"/>
            </a:endParaRPr>
          </a:p>
        </p:txBody>
      </p:sp>
      <p:sp>
        <p:nvSpPr>
          <p:cNvPr id="14" name="13 Flecha abajo"/>
          <p:cNvSpPr/>
          <p:nvPr/>
        </p:nvSpPr>
        <p:spPr>
          <a:xfrm>
            <a:off x="3857620" y="2928934"/>
            <a:ext cx="493402"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Flecha abajo"/>
          <p:cNvSpPr/>
          <p:nvPr/>
        </p:nvSpPr>
        <p:spPr>
          <a:xfrm>
            <a:off x="3857620" y="4786322"/>
            <a:ext cx="493402"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7" name="Audio4.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ransition advClick="0" advTm="5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607"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28794" y="642918"/>
            <a:ext cx="464347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Tipos de Modelo</a:t>
            </a:r>
            <a:endParaRPr lang="es-ES" sz="3200" b="1" dirty="0">
              <a:latin typeface="Arial" pitchFamily="34" charset="0"/>
              <a:cs typeface="Arial" pitchFamily="34" charset="0"/>
            </a:endParaRPr>
          </a:p>
        </p:txBody>
      </p:sp>
      <p:sp>
        <p:nvSpPr>
          <p:cNvPr id="5" name="4 Rectángulo"/>
          <p:cNvSpPr/>
          <p:nvPr/>
        </p:nvSpPr>
        <p:spPr>
          <a:xfrm>
            <a:off x="2357422" y="3143248"/>
            <a:ext cx="3207032" cy="369332"/>
          </a:xfrm>
          <a:prstGeom prst="rect">
            <a:avLst/>
          </a:prstGeom>
        </p:spPr>
        <p:txBody>
          <a:bodyPr wrap="none">
            <a:spAutoFit/>
          </a:bodyPr>
          <a:lstStyle/>
          <a:p>
            <a:r>
              <a:rPr lang="es-ES" b="1" dirty="0" smtClean="0">
                <a:latin typeface="Arial" pitchFamily="34" charset="0"/>
                <a:cs typeface="Arial" pitchFamily="34" charset="0"/>
              </a:rPr>
              <a:t>(Vargas-</a:t>
            </a:r>
            <a:r>
              <a:rPr lang="es-ES" b="1" dirty="0" err="1" smtClean="0">
                <a:latin typeface="Arial" pitchFamily="34" charset="0"/>
                <a:cs typeface="Arial" pitchFamily="34" charset="0"/>
              </a:rPr>
              <a:t>Villami</a:t>
            </a:r>
            <a:r>
              <a:rPr lang="es-ES" dirty="0" err="1" smtClean="0"/>
              <a:t>l</a:t>
            </a:r>
            <a:r>
              <a:rPr lang="es-ES" b="1" dirty="0" smtClean="0">
                <a:latin typeface="Arial" pitchFamily="34" charset="0"/>
                <a:cs typeface="Arial" pitchFamily="34" charset="0"/>
              </a:rPr>
              <a:t> et al., 2004)</a:t>
            </a:r>
            <a:endParaRPr lang="es-ES" b="1" dirty="0">
              <a:latin typeface="Arial" pitchFamily="34" charset="0"/>
              <a:cs typeface="Arial" pitchFamily="34" charset="0"/>
            </a:endParaRPr>
          </a:p>
        </p:txBody>
      </p:sp>
      <p:sp>
        <p:nvSpPr>
          <p:cNvPr id="6" name="5 Rectángulo"/>
          <p:cNvSpPr/>
          <p:nvPr/>
        </p:nvSpPr>
        <p:spPr>
          <a:xfrm>
            <a:off x="3357554" y="5857892"/>
            <a:ext cx="2146742"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Bindi</a:t>
            </a:r>
            <a:r>
              <a:rPr lang="es-ES" b="1" dirty="0" smtClean="0">
                <a:latin typeface="Arial" pitchFamily="34" charset="0"/>
                <a:cs typeface="Arial" pitchFamily="34" charset="0"/>
              </a:rPr>
              <a:t> et al., 2013)</a:t>
            </a:r>
            <a:endParaRPr lang="es-ES" b="1" dirty="0">
              <a:latin typeface="Arial" pitchFamily="34" charset="0"/>
              <a:cs typeface="Arial" pitchFamily="34" charset="0"/>
            </a:endParaRPr>
          </a:p>
        </p:txBody>
      </p:sp>
      <p:sp>
        <p:nvSpPr>
          <p:cNvPr id="7" name="6 Rectángulo"/>
          <p:cNvSpPr/>
          <p:nvPr/>
        </p:nvSpPr>
        <p:spPr>
          <a:xfrm>
            <a:off x="6572264" y="5857892"/>
            <a:ext cx="1749197" cy="369332"/>
          </a:xfrm>
          <a:prstGeom prst="rect">
            <a:avLst/>
          </a:prstGeom>
        </p:spPr>
        <p:txBody>
          <a:bodyPr wrap="none">
            <a:spAutoFit/>
          </a:bodyPr>
          <a:lstStyle/>
          <a:p>
            <a:r>
              <a:rPr lang="es-ES" b="1" dirty="0" smtClean="0">
                <a:latin typeface="Arial" pitchFamily="34" charset="0"/>
                <a:cs typeface="Arial" pitchFamily="34" charset="0"/>
              </a:rPr>
              <a:t>(Forjan, 2002)</a:t>
            </a:r>
            <a:endParaRPr lang="es-ES" b="1" dirty="0">
              <a:latin typeface="Arial" pitchFamily="34" charset="0"/>
              <a:cs typeface="Arial" pitchFamily="34" charset="0"/>
            </a:endParaRPr>
          </a:p>
        </p:txBody>
      </p:sp>
      <p:sp>
        <p:nvSpPr>
          <p:cNvPr id="8" name="7 CuadroTexto"/>
          <p:cNvSpPr txBox="1"/>
          <p:nvPr/>
        </p:nvSpPr>
        <p:spPr>
          <a:xfrm>
            <a:off x="571472" y="1571612"/>
            <a:ext cx="292895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Modelos </a:t>
            </a:r>
            <a:r>
              <a:rPr lang="es-ES" sz="2000" b="1" dirty="0" err="1" smtClean="0">
                <a:latin typeface="Arial" pitchFamily="34" charset="0"/>
                <a:cs typeface="Arial" pitchFamily="34" charset="0"/>
              </a:rPr>
              <a:t>Mecanísticos</a:t>
            </a:r>
            <a:endParaRPr lang="es-ES" b="1" dirty="0">
              <a:latin typeface="Arial" pitchFamily="34" charset="0"/>
              <a:cs typeface="Arial" pitchFamily="34" charset="0"/>
            </a:endParaRPr>
          </a:p>
        </p:txBody>
      </p:sp>
      <p:sp>
        <p:nvSpPr>
          <p:cNvPr id="9" name="8 CuadroTexto"/>
          <p:cNvSpPr txBox="1"/>
          <p:nvPr/>
        </p:nvSpPr>
        <p:spPr>
          <a:xfrm>
            <a:off x="4929190" y="1571612"/>
            <a:ext cx="257176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Modelos Empíricos </a:t>
            </a:r>
            <a:endParaRPr lang="es-ES" b="1" dirty="0">
              <a:latin typeface="Arial" pitchFamily="34" charset="0"/>
              <a:cs typeface="Arial" pitchFamily="34" charset="0"/>
            </a:endParaRPr>
          </a:p>
        </p:txBody>
      </p:sp>
      <p:sp>
        <p:nvSpPr>
          <p:cNvPr id="10" name="9 Rectángulo"/>
          <p:cNvSpPr/>
          <p:nvPr/>
        </p:nvSpPr>
        <p:spPr>
          <a:xfrm>
            <a:off x="214282" y="2143116"/>
            <a:ext cx="2857488" cy="1200329"/>
          </a:xfrm>
          <a:prstGeom prst="rect">
            <a:avLst/>
          </a:prstGeom>
        </p:spPr>
        <p:txBody>
          <a:bodyPr wrap="square">
            <a:spAutoFit/>
          </a:bodyPr>
          <a:lstStyle/>
          <a:p>
            <a:pPr algn="ctr"/>
            <a:r>
              <a:rPr lang="es-ES" dirty="0" smtClean="0">
                <a:latin typeface="Arial" pitchFamily="34" charset="0"/>
                <a:cs typeface="Arial" pitchFamily="34" charset="0"/>
              </a:rPr>
              <a:t>Estudian las relaciones biológicas para describir el comportamiento de un sistema </a:t>
            </a:r>
            <a:endParaRPr lang="es-ES" dirty="0">
              <a:latin typeface="Arial" pitchFamily="34" charset="0"/>
              <a:cs typeface="Arial" pitchFamily="34" charset="0"/>
            </a:endParaRPr>
          </a:p>
        </p:txBody>
      </p:sp>
      <p:sp>
        <p:nvSpPr>
          <p:cNvPr id="11" name="10 Rectángulo"/>
          <p:cNvSpPr/>
          <p:nvPr/>
        </p:nvSpPr>
        <p:spPr>
          <a:xfrm>
            <a:off x="4714876" y="2285992"/>
            <a:ext cx="3428992" cy="646331"/>
          </a:xfrm>
          <a:prstGeom prst="rect">
            <a:avLst/>
          </a:prstGeom>
        </p:spPr>
        <p:txBody>
          <a:bodyPr wrap="square">
            <a:spAutoFit/>
          </a:bodyPr>
          <a:lstStyle/>
          <a:p>
            <a:pPr algn="ctr"/>
            <a:r>
              <a:rPr lang="es-ES" dirty="0" smtClean="0">
                <a:latin typeface="Arial" pitchFamily="34" charset="0"/>
                <a:cs typeface="Arial" pitchFamily="34" charset="0"/>
              </a:rPr>
              <a:t>Describen las relaciones matemáticas entre los datos</a:t>
            </a:r>
            <a:endParaRPr lang="es-ES" dirty="0">
              <a:latin typeface="Arial" pitchFamily="34" charset="0"/>
              <a:cs typeface="Arial" pitchFamily="34" charset="0"/>
            </a:endParaRPr>
          </a:p>
        </p:txBody>
      </p:sp>
      <p:sp>
        <p:nvSpPr>
          <p:cNvPr id="12" name="11 Rectángulo"/>
          <p:cNvSpPr/>
          <p:nvPr/>
        </p:nvSpPr>
        <p:spPr>
          <a:xfrm>
            <a:off x="3000364" y="4572008"/>
            <a:ext cx="2786082" cy="1200329"/>
          </a:xfrm>
          <a:prstGeom prst="rect">
            <a:avLst/>
          </a:prstGeom>
        </p:spPr>
        <p:txBody>
          <a:bodyPr wrap="square">
            <a:spAutoFit/>
          </a:bodyPr>
          <a:lstStyle/>
          <a:p>
            <a:pPr algn="ctr"/>
            <a:r>
              <a:rPr lang="es-ES" dirty="0" smtClean="0"/>
              <a:t> </a:t>
            </a:r>
            <a:r>
              <a:rPr lang="es-ES" dirty="0" smtClean="0">
                <a:latin typeface="Arial" pitchFamily="34" charset="0"/>
                <a:cs typeface="Arial" pitchFamily="34" charset="0"/>
              </a:rPr>
              <a:t>Describen de un modo simplificado el comportamiento de un cultivo</a:t>
            </a:r>
            <a:endParaRPr lang="es-ES" dirty="0">
              <a:latin typeface="Arial" pitchFamily="34" charset="0"/>
              <a:cs typeface="Arial" pitchFamily="34" charset="0"/>
            </a:endParaRPr>
          </a:p>
        </p:txBody>
      </p:sp>
      <p:sp>
        <p:nvSpPr>
          <p:cNvPr id="13" name="12 Rectángulo"/>
          <p:cNvSpPr/>
          <p:nvPr/>
        </p:nvSpPr>
        <p:spPr>
          <a:xfrm>
            <a:off x="6072198" y="4643446"/>
            <a:ext cx="2714612" cy="1200329"/>
          </a:xfrm>
          <a:prstGeom prst="rect">
            <a:avLst/>
          </a:prstGeom>
        </p:spPr>
        <p:txBody>
          <a:bodyPr wrap="square">
            <a:spAutoFit/>
          </a:bodyPr>
          <a:lstStyle/>
          <a:p>
            <a:pPr algn="ctr"/>
            <a:r>
              <a:rPr lang="es-ES" dirty="0" smtClean="0">
                <a:latin typeface="Arial" pitchFamily="34" charset="0"/>
                <a:cs typeface="Arial" pitchFamily="34" charset="0"/>
              </a:rPr>
              <a:t>Aumentan la comprensión y la gestión del sistema agrícola de una manera holística</a:t>
            </a:r>
            <a:endParaRPr lang="es-ES" dirty="0">
              <a:latin typeface="Arial" pitchFamily="34" charset="0"/>
              <a:cs typeface="Arial" pitchFamily="34" charset="0"/>
            </a:endParaRPr>
          </a:p>
        </p:txBody>
      </p:sp>
      <p:sp>
        <p:nvSpPr>
          <p:cNvPr id="14" name="13 Flecha abajo"/>
          <p:cNvSpPr/>
          <p:nvPr/>
        </p:nvSpPr>
        <p:spPr>
          <a:xfrm rot="2155535">
            <a:off x="5350341" y="3170329"/>
            <a:ext cx="535017" cy="13655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Flecha abajo"/>
          <p:cNvSpPr/>
          <p:nvPr/>
        </p:nvSpPr>
        <p:spPr>
          <a:xfrm rot="19527730">
            <a:off x="6769331" y="3174578"/>
            <a:ext cx="535017" cy="13655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7" name="Audio5.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ransition advClick="0" advTm="57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98"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214414" y="642918"/>
            <a:ext cx="5572164"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Simulación de Cultivos</a:t>
            </a:r>
            <a:endParaRPr lang="es-ES" sz="3200" b="1" dirty="0">
              <a:latin typeface="Arial" pitchFamily="34" charset="0"/>
              <a:cs typeface="Arial" pitchFamily="34" charset="0"/>
            </a:endParaRPr>
          </a:p>
        </p:txBody>
      </p:sp>
      <p:sp>
        <p:nvSpPr>
          <p:cNvPr id="5" name="4 Rectángulo"/>
          <p:cNvSpPr/>
          <p:nvPr/>
        </p:nvSpPr>
        <p:spPr>
          <a:xfrm>
            <a:off x="6143636" y="2857496"/>
            <a:ext cx="2614818" cy="369332"/>
          </a:xfrm>
          <a:prstGeom prst="rect">
            <a:avLst/>
          </a:prstGeom>
        </p:spPr>
        <p:txBody>
          <a:bodyPr wrap="none">
            <a:spAutoFit/>
          </a:bodyPr>
          <a:lstStyle/>
          <a:p>
            <a:r>
              <a:rPr lang="es-ES" b="1" dirty="0" smtClean="0">
                <a:latin typeface="Arial" pitchFamily="34" charset="0"/>
                <a:cs typeface="Arial" pitchFamily="34" charset="0"/>
              </a:rPr>
              <a:t>(Cárdenas</a:t>
            </a:r>
            <a:r>
              <a:rPr lang="es-ES" dirty="0" smtClean="0"/>
              <a:t> </a:t>
            </a:r>
            <a:r>
              <a:rPr lang="es-ES" b="1" dirty="0" smtClean="0">
                <a:latin typeface="Arial" pitchFamily="34" charset="0"/>
                <a:cs typeface="Arial" pitchFamily="34" charset="0"/>
              </a:rPr>
              <a:t>et al., 2002)</a:t>
            </a:r>
            <a:endParaRPr lang="es-ES" b="1" dirty="0">
              <a:latin typeface="Arial" pitchFamily="34" charset="0"/>
              <a:cs typeface="Arial" pitchFamily="34" charset="0"/>
            </a:endParaRPr>
          </a:p>
        </p:txBody>
      </p:sp>
      <p:sp>
        <p:nvSpPr>
          <p:cNvPr id="6" name="5 Rectángulo"/>
          <p:cNvSpPr/>
          <p:nvPr/>
        </p:nvSpPr>
        <p:spPr>
          <a:xfrm>
            <a:off x="1000100" y="2214554"/>
            <a:ext cx="6357950" cy="642942"/>
          </a:xfrm>
          <a:prstGeom prst="rect">
            <a:avLst/>
          </a:prstGeom>
        </p:spPr>
        <p:txBody>
          <a:bodyPr wrap="square">
            <a:spAutoFit/>
          </a:bodyPr>
          <a:lstStyle/>
          <a:p>
            <a:pPr algn="ctr"/>
            <a:r>
              <a:rPr lang="es-ES" dirty="0" smtClean="0">
                <a:latin typeface="Arial" pitchFamily="34" charset="0"/>
                <a:cs typeface="Arial" pitchFamily="34" charset="0"/>
              </a:rPr>
              <a:t>Técnica numérica para la realización de experimentos con determinados tipos de modelos matemáticos</a:t>
            </a:r>
            <a:endParaRPr lang="es-ES" b="1" dirty="0">
              <a:latin typeface="Arial" pitchFamily="34" charset="0"/>
              <a:cs typeface="Arial" pitchFamily="34" charset="0"/>
            </a:endParaRPr>
          </a:p>
        </p:txBody>
      </p:sp>
      <p:sp>
        <p:nvSpPr>
          <p:cNvPr id="7" name="6 Rectángulo"/>
          <p:cNvSpPr/>
          <p:nvPr/>
        </p:nvSpPr>
        <p:spPr>
          <a:xfrm>
            <a:off x="6286512" y="5715016"/>
            <a:ext cx="1992853" cy="369332"/>
          </a:xfrm>
          <a:prstGeom prst="rect">
            <a:avLst/>
          </a:prstGeom>
        </p:spPr>
        <p:txBody>
          <a:bodyPr wrap="non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Sau</a:t>
            </a:r>
            <a:r>
              <a:rPr lang="es-ES" b="1" dirty="0" smtClean="0">
                <a:latin typeface="Arial" pitchFamily="34" charset="0"/>
                <a:cs typeface="Arial" pitchFamily="34" charset="0"/>
              </a:rPr>
              <a:t> et al., 2012)</a:t>
            </a:r>
            <a:endParaRPr lang="es-ES" b="1" dirty="0">
              <a:latin typeface="Arial" pitchFamily="34" charset="0"/>
              <a:cs typeface="Arial" pitchFamily="34" charset="0"/>
            </a:endParaRPr>
          </a:p>
        </p:txBody>
      </p:sp>
      <p:sp>
        <p:nvSpPr>
          <p:cNvPr id="8" name="7 CuadroTexto"/>
          <p:cNvSpPr txBox="1"/>
          <p:nvPr/>
        </p:nvSpPr>
        <p:spPr>
          <a:xfrm>
            <a:off x="3000364" y="1643050"/>
            <a:ext cx="1571636"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Simulación</a:t>
            </a:r>
            <a:endParaRPr lang="es-ES" b="1" dirty="0">
              <a:latin typeface="Arial" pitchFamily="34" charset="0"/>
              <a:cs typeface="Arial" pitchFamily="34" charset="0"/>
            </a:endParaRPr>
          </a:p>
        </p:txBody>
      </p:sp>
      <p:sp>
        <p:nvSpPr>
          <p:cNvPr id="9" name="8 CuadroTexto"/>
          <p:cNvSpPr txBox="1"/>
          <p:nvPr/>
        </p:nvSpPr>
        <p:spPr>
          <a:xfrm>
            <a:off x="1714480" y="4143380"/>
            <a:ext cx="4286280"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 de Simulación de Cultivo</a:t>
            </a:r>
            <a:endParaRPr lang="es-ES" b="1" dirty="0">
              <a:latin typeface="Arial" pitchFamily="34" charset="0"/>
              <a:cs typeface="Arial" pitchFamily="34" charset="0"/>
            </a:endParaRPr>
          </a:p>
        </p:txBody>
      </p:sp>
      <p:sp>
        <p:nvSpPr>
          <p:cNvPr id="10" name="9 Rectángulo"/>
          <p:cNvSpPr/>
          <p:nvPr/>
        </p:nvSpPr>
        <p:spPr>
          <a:xfrm>
            <a:off x="714348" y="5000636"/>
            <a:ext cx="7643866" cy="646331"/>
          </a:xfrm>
          <a:prstGeom prst="rect">
            <a:avLst/>
          </a:prstGeom>
        </p:spPr>
        <p:txBody>
          <a:bodyPr wrap="square">
            <a:spAutoFit/>
          </a:bodyPr>
          <a:lstStyle/>
          <a:p>
            <a:pPr algn="ctr"/>
            <a:r>
              <a:rPr lang="es-ES" dirty="0" smtClean="0">
                <a:latin typeface="Arial" pitchFamily="34" charset="0"/>
                <a:cs typeface="Arial" pitchFamily="34" charset="0"/>
              </a:rPr>
              <a:t>Colección de algoritmos que describe matemáticamente la respuesta de un sistema de cultivo a su entorno</a:t>
            </a:r>
            <a:endParaRPr lang="es-ES" dirty="0">
              <a:latin typeface="Arial" pitchFamily="34" charset="0"/>
              <a:cs typeface="Arial" pitchFamily="34" charset="0"/>
            </a:endParaRPr>
          </a:p>
        </p:txBody>
      </p:sp>
      <p:sp>
        <p:nvSpPr>
          <p:cNvPr id="16" name="15 Flecha abajo"/>
          <p:cNvSpPr/>
          <p:nvPr/>
        </p:nvSpPr>
        <p:spPr>
          <a:xfrm>
            <a:off x="3428992" y="3071810"/>
            <a:ext cx="571504" cy="857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 name="Audio6.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ransition advClick="0" advTm="3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523"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500166" y="642918"/>
            <a:ext cx="5572164"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Simulación de Cultivos</a:t>
            </a:r>
            <a:endParaRPr lang="es-ES" sz="3200" b="1" dirty="0">
              <a:latin typeface="Arial" pitchFamily="34" charset="0"/>
              <a:cs typeface="Arial" pitchFamily="34" charset="0"/>
            </a:endParaRPr>
          </a:p>
        </p:txBody>
      </p:sp>
      <p:sp>
        <p:nvSpPr>
          <p:cNvPr id="3" name="2 CuadroTexto"/>
          <p:cNvSpPr txBox="1"/>
          <p:nvPr/>
        </p:nvSpPr>
        <p:spPr>
          <a:xfrm>
            <a:off x="928662" y="1714488"/>
            <a:ext cx="1785950" cy="400110"/>
          </a:xfrm>
          <a:prstGeom prst="rect">
            <a:avLst/>
          </a:prstGeom>
          <a:noFill/>
        </p:spPr>
        <p:txBody>
          <a:bodyPr wrap="square" rtlCol="0">
            <a:spAutoFit/>
          </a:bodyPr>
          <a:lstStyle/>
          <a:p>
            <a:pPr algn="ctr"/>
            <a:r>
              <a:rPr lang="es-ES" sz="2000" b="1" dirty="0" smtClean="0">
                <a:latin typeface="Arial" pitchFamily="34" charset="0"/>
                <a:cs typeface="Arial" pitchFamily="34" charset="0"/>
              </a:rPr>
              <a:t>Ventajas</a:t>
            </a:r>
            <a:endParaRPr lang="es-ES" sz="2000" b="1" dirty="0">
              <a:latin typeface="Arial" pitchFamily="34" charset="0"/>
              <a:cs typeface="Arial" pitchFamily="34" charset="0"/>
            </a:endParaRPr>
          </a:p>
        </p:txBody>
      </p:sp>
      <p:sp>
        <p:nvSpPr>
          <p:cNvPr id="5" name="4 Rectángulo"/>
          <p:cNvSpPr/>
          <p:nvPr/>
        </p:nvSpPr>
        <p:spPr>
          <a:xfrm>
            <a:off x="4857752" y="4857760"/>
            <a:ext cx="1851789" cy="369332"/>
          </a:xfrm>
          <a:prstGeom prst="rect">
            <a:avLst/>
          </a:prstGeom>
        </p:spPr>
        <p:txBody>
          <a:bodyPr wrap="none">
            <a:spAutoFit/>
          </a:bodyPr>
          <a:lstStyle/>
          <a:p>
            <a:r>
              <a:rPr lang="es-ES" b="1" dirty="0" smtClean="0">
                <a:latin typeface="Arial" pitchFamily="34" charset="0"/>
                <a:cs typeface="Arial" pitchFamily="34" charset="0"/>
              </a:rPr>
              <a:t>(Dorado, 2007)</a:t>
            </a:r>
            <a:endParaRPr lang="es-ES" b="1" dirty="0">
              <a:latin typeface="Arial" pitchFamily="34" charset="0"/>
              <a:cs typeface="Arial" pitchFamily="34" charset="0"/>
            </a:endParaRPr>
          </a:p>
        </p:txBody>
      </p:sp>
      <p:sp>
        <p:nvSpPr>
          <p:cNvPr id="6" name="5 Rectángulo"/>
          <p:cNvSpPr/>
          <p:nvPr/>
        </p:nvSpPr>
        <p:spPr>
          <a:xfrm>
            <a:off x="785786" y="2143117"/>
            <a:ext cx="7429552" cy="3416320"/>
          </a:xfrm>
          <a:prstGeom prst="rect">
            <a:avLst/>
          </a:prstGeom>
        </p:spPr>
        <p:txBody>
          <a:bodyPr wrap="square">
            <a:spAutoFit/>
          </a:bodyPr>
          <a:lstStyle/>
          <a:p>
            <a:pPr algn="just">
              <a:lnSpc>
                <a:spcPct val="150000"/>
              </a:lnSpc>
              <a:buFont typeface="Wingdings" pitchFamily="2" charset="2"/>
              <a:buChar char="Ø"/>
            </a:pPr>
            <a:r>
              <a:rPr lang="es-ES" dirty="0" smtClean="0">
                <a:latin typeface="Arial" pitchFamily="34" charset="0"/>
                <a:cs typeface="Arial" pitchFamily="34" charset="0"/>
              </a:rPr>
              <a:t>Estudiar sistemas reales que no se pueden evaluar analíticamente</a:t>
            </a:r>
          </a:p>
          <a:p>
            <a:pPr algn="just">
              <a:lnSpc>
                <a:spcPct val="150000"/>
              </a:lnSpc>
              <a:buFont typeface="Wingdings" pitchFamily="2" charset="2"/>
              <a:buChar char="Ø"/>
            </a:pPr>
            <a:r>
              <a:rPr lang="es-ES" dirty="0" smtClean="0">
                <a:latin typeface="Arial" pitchFamily="34" charset="0"/>
                <a:cs typeface="Arial" pitchFamily="34" charset="0"/>
              </a:rPr>
              <a:t>Estimar el comportamiento de un sistema existente, si se modifican algunas de las condiciones de funcionamiento actuales</a:t>
            </a:r>
          </a:p>
          <a:p>
            <a:pPr algn="just">
              <a:lnSpc>
                <a:spcPct val="150000"/>
              </a:lnSpc>
              <a:buFont typeface="Wingdings" pitchFamily="2" charset="2"/>
              <a:buChar char="Ø"/>
            </a:pPr>
            <a:r>
              <a:rPr lang="es-ES" dirty="0" smtClean="0">
                <a:latin typeface="Arial" pitchFamily="34" charset="0"/>
                <a:cs typeface="Arial" pitchFamily="34" charset="0"/>
              </a:rPr>
              <a:t>Estudiar en poco tiempo la evolución de un sistema en un período largo de tiempo</a:t>
            </a:r>
          </a:p>
          <a:p>
            <a:pPr algn="just">
              <a:lnSpc>
                <a:spcPct val="150000"/>
              </a:lnSpc>
              <a:buFont typeface="Wingdings" pitchFamily="2" charset="2"/>
              <a:buChar char="Ø"/>
            </a:pPr>
            <a:r>
              <a:rPr lang="es-ES" dirty="0" smtClean="0">
                <a:latin typeface="Arial" pitchFamily="34" charset="0"/>
                <a:cs typeface="Arial" pitchFamily="34" charset="0"/>
              </a:rPr>
              <a:t>Comparar distintas alternativas de diseño antes de construirlo</a:t>
            </a:r>
          </a:p>
          <a:p>
            <a:endParaRPr lang="es-ES" dirty="0" smtClean="0">
              <a:latin typeface="Arial" pitchFamily="34" charset="0"/>
              <a:cs typeface="Arial" pitchFamily="34" charset="0"/>
            </a:endParaRPr>
          </a:p>
          <a:p>
            <a:endParaRPr lang="es-ES" dirty="0" smtClean="0">
              <a:latin typeface="Arial" pitchFamily="34" charset="0"/>
              <a:cs typeface="Arial" pitchFamily="34" charset="0"/>
            </a:endParaRPr>
          </a:p>
          <a:p>
            <a:endParaRPr lang="es-ES" dirty="0">
              <a:latin typeface="Arial" pitchFamily="34" charset="0"/>
              <a:cs typeface="Arial" pitchFamily="34" charset="0"/>
            </a:endParaRPr>
          </a:p>
        </p:txBody>
      </p:sp>
      <p:pic>
        <p:nvPicPr>
          <p:cNvPr id="8" name="Audio7.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ransition advClick="0"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52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928662" y="642918"/>
            <a:ext cx="750099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Modelos en los cultivos del tomate</a:t>
            </a:r>
            <a:endParaRPr lang="es-ES" sz="3200" b="1" dirty="0">
              <a:latin typeface="Arial" pitchFamily="34" charset="0"/>
              <a:cs typeface="Arial" pitchFamily="34" charset="0"/>
            </a:endParaRPr>
          </a:p>
        </p:txBody>
      </p:sp>
      <p:sp>
        <p:nvSpPr>
          <p:cNvPr id="6" name="5 CuadroTexto"/>
          <p:cNvSpPr txBox="1"/>
          <p:nvPr/>
        </p:nvSpPr>
        <p:spPr>
          <a:xfrm>
            <a:off x="2643174" y="1428736"/>
            <a:ext cx="2357454"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b="1" dirty="0" smtClean="0">
                <a:latin typeface="Arial" pitchFamily="34" charset="0"/>
                <a:cs typeface="Arial" pitchFamily="34" charset="0"/>
              </a:rPr>
              <a:t>Modelo de cultivo</a:t>
            </a:r>
            <a:endParaRPr lang="es-ES" b="1" dirty="0">
              <a:latin typeface="Arial" pitchFamily="34" charset="0"/>
              <a:cs typeface="Arial" pitchFamily="34" charset="0"/>
            </a:endParaRPr>
          </a:p>
        </p:txBody>
      </p:sp>
      <p:sp>
        <p:nvSpPr>
          <p:cNvPr id="7" name="6 Rectángulo"/>
          <p:cNvSpPr/>
          <p:nvPr/>
        </p:nvSpPr>
        <p:spPr>
          <a:xfrm>
            <a:off x="5099303" y="1500174"/>
            <a:ext cx="4095993" cy="369332"/>
          </a:xfrm>
          <a:prstGeom prst="rect">
            <a:avLst/>
          </a:prstGeom>
        </p:spPr>
        <p:txBody>
          <a:bodyPr wrap="none">
            <a:spAutoFit/>
          </a:bodyPr>
          <a:lstStyle/>
          <a:p>
            <a:r>
              <a:rPr lang="es-ES" dirty="0" smtClean="0">
                <a:latin typeface="Arial" pitchFamily="34" charset="0"/>
                <a:cs typeface="Arial" pitchFamily="34" charset="0"/>
              </a:rPr>
              <a:t>Obtener un estimado de la producción</a:t>
            </a:r>
            <a:endParaRPr lang="es-ES" dirty="0">
              <a:latin typeface="Arial" pitchFamily="34" charset="0"/>
              <a:cs typeface="Arial" pitchFamily="34" charset="0"/>
            </a:endParaRPr>
          </a:p>
        </p:txBody>
      </p:sp>
      <p:sp>
        <p:nvSpPr>
          <p:cNvPr id="10" name="9 Flecha abajo"/>
          <p:cNvSpPr/>
          <p:nvPr/>
        </p:nvSpPr>
        <p:spPr>
          <a:xfrm>
            <a:off x="3286116" y="1928802"/>
            <a:ext cx="493402"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Rectángulo"/>
          <p:cNvSpPr/>
          <p:nvPr/>
        </p:nvSpPr>
        <p:spPr>
          <a:xfrm>
            <a:off x="3857620" y="2000240"/>
            <a:ext cx="1364476" cy="369332"/>
          </a:xfrm>
          <a:prstGeom prst="rect">
            <a:avLst/>
          </a:prstGeom>
        </p:spPr>
        <p:txBody>
          <a:bodyPr wrap="none">
            <a:spAutoFit/>
          </a:bodyPr>
          <a:lstStyle/>
          <a:p>
            <a:r>
              <a:rPr lang="es-ES" dirty="0" smtClean="0">
                <a:latin typeface="Arial" pitchFamily="34" charset="0"/>
                <a:cs typeface="Arial" pitchFamily="34" charset="0"/>
              </a:rPr>
              <a:t>Desarrollan</a:t>
            </a:r>
            <a:endParaRPr lang="es-ES" dirty="0">
              <a:latin typeface="Arial" pitchFamily="34" charset="0"/>
              <a:cs typeface="Arial" pitchFamily="34" charset="0"/>
            </a:endParaRPr>
          </a:p>
        </p:txBody>
      </p:sp>
      <p:sp>
        <p:nvSpPr>
          <p:cNvPr id="14" name="13 Rectángulo"/>
          <p:cNvSpPr/>
          <p:nvPr/>
        </p:nvSpPr>
        <p:spPr>
          <a:xfrm>
            <a:off x="6643702" y="2714620"/>
            <a:ext cx="2059218" cy="369332"/>
          </a:xfrm>
          <a:prstGeom prst="rect">
            <a:avLst/>
          </a:prstGeom>
        </p:spPr>
        <p:txBody>
          <a:bodyPr wrap="none">
            <a:spAutoFit/>
          </a:bodyPr>
          <a:lstStyle/>
          <a:p>
            <a:r>
              <a:rPr lang="es-ES" b="1" dirty="0" smtClean="0">
                <a:latin typeface="Arial" pitchFamily="34" charset="0"/>
                <a:cs typeface="Arial" pitchFamily="34" charset="0"/>
              </a:rPr>
              <a:t>(</a:t>
            </a:r>
            <a:r>
              <a:rPr lang="en-US" b="1" dirty="0" smtClean="0">
                <a:latin typeface="Arial" pitchFamily="34" charset="0"/>
                <a:cs typeface="Arial" pitchFamily="34" charset="0"/>
              </a:rPr>
              <a:t>Wolf</a:t>
            </a:r>
            <a:r>
              <a:rPr lang="es-ES" dirty="0" smtClean="0"/>
              <a:t> </a:t>
            </a:r>
            <a:r>
              <a:rPr lang="es-ES" b="1" dirty="0" smtClean="0">
                <a:latin typeface="Arial" pitchFamily="34" charset="0"/>
                <a:cs typeface="Arial" pitchFamily="34" charset="0"/>
              </a:rPr>
              <a:t>et al., 1986)</a:t>
            </a:r>
            <a:endParaRPr lang="es-ES" b="1" dirty="0">
              <a:latin typeface="Arial" pitchFamily="34" charset="0"/>
              <a:cs typeface="Arial" pitchFamily="34" charset="0"/>
            </a:endParaRPr>
          </a:p>
        </p:txBody>
      </p:sp>
      <p:sp>
        <p:nvSpPr>
          <p:cNvPr id="15" name="14 Rectángulo"/>
          <p:cNvSpPr/>
          <p:nvPr/>
        </p:nvSpPr>
        <p:spPr>
          <a:xfrm>
            <a:off x="6529182" y="4643446"/>
            <a:ext cx="2441694" cy="369332"/>
          </a:xfrm>
          <a:prstGeom prst="rect">
            <a:avLst/>
          </a:prstGeom>
        </p:spPr>
        <p:txBody>
          <a:bodyPr wrap="none">
            <a:spAutoFit/>
          </a:bodyPr>
          <a:lstStyle/>
          <a:p>
            <a:r>
              <a:rPr lang="es-ES" b="1" dirty="0" smtClean="0">
                <a:latin typeface="Arial" pitchFamily="34" charset="0"/>
                <a:cs typeface="Arial" pitchFamily="34" charset="0"/>
              </a:rPr>
              <a:t>(</a:t>
            </a:r>
            <a:r>
              <a:rPr lang="en-US" b="1" dirty="0" smtClean="0">
                <a:latin typeface="Arial" pitchFamily="34" charset="0"/>
                <a:cs typeface="Arial" pitchFamily="34" charset="0"/>
              </a:rPr>
              <a:t>Kano y Gavel</a:t>
            </a:r>
            <a:r>
              <a:rPr lang="es-ES" b="1" dirty="0" smtClean="0">
                <a:latin typeface="Arial" pitchFamily="34" charset="0"/>
                <a:cs typeface="Arial" pitchFamily="34" charset="0"/>
              </a:rPr>
              <a:t>, 1988)</a:t>
            </a:r>
            <a:endParaRPr lang="es-ES" b="1" dirty="0">
              <a:latin typeface="Arial" pitchFamily="34" charset="0"/>
              <a:cs typeface="Arial" pitchFamily="34" charset="0"/>
            </a:endParaRPr>
          </a:p>
        </p:txBody>
      </p:sp>
      <p:sp>
        <p:nvSpPr>
          <p:cNvPr id="16" name="15 Rectángulo"/>
          <p:cNvSpPr/>
          <p:nvPr/>
        </p:nvSpPr>
        <p:spPr>
          <a:xfrm>
            <a:off x="6529182" y="3786190"/>
            <a:ext cx="2255746" cy="369332"/>
          </a:xfrm>
          <a:prstGeom prst="rect">
            <a:avLst/>
          </a:prstGeom>
        </p:spPr>
        <p:txBody>
          <a:bodyPr wrap="none">
            <a:spAutoFit/>
          </a:bodyPr>
          <a:lstStyle/>
          <a:p>
            <a:r>
              <a:rPr lang="es-ES" b="1" dirty="0" smtClean="0">
                <a:latin typeface="Arial" pitchFamily="34" charset="0"/>
                <a:cs typeface="Arial" pitchFamily="34" charset="0"/>
              </a:rPr>
              <a:t>(</a:t>
            </a:r>
            <a:r>
              <a:rPr lang="en-US" b="1" dirty="0" err="1" smtClean="0">
                <a:latin typeface="Arial" pitchFamily="34" charset="0"/>
                <a:cs typeface="Arial" pitchFamily="34" charset="0"/>
              </a:rPr>
              <a:t>Acock</a:t>
            </a:r>
            <a:r>
              <a:rPr lang="es-ES" dirty="0" smtClean="0"/>
              <a:t> </a:t>
            </a:r>
            <a:r>
              <a:rPr lang="es-ES" b="1" dirty="0" smtClean="0">
                <a:latin typeface="Arial" pitchFamily="34" charset="0"/>
                <a:cs typeface="Arial" pitchFamily="34" charset="0"/>
              </a:rPr>
              <a:t>et al., 1978)</a:t>
            </a:r>
            <a:endParaRPr lang="es-ES" b="1" dirty="0">
              <a:latin typeface="Arial" pitchFamily="34" charset="0"/>
              <a:cs typeface="Arial" pitchFamily="34" charset="0"/>
            </a:endParaRPr>
          </a:p>
        </p:txBody>
      </p:sp>
      <p:sp>
        <p:nvSpPr>
          <p:cNvPr id="17" name="16 Rectángulo"/>
          <p:cNvSpPr/>
          <p:nvPr/>
        </p:nvSpPr>
        <p:spPr>
          <a:xfrm>
            <a:off x="6529182" y="5715016"/>
            <a:ext cx="2236510" cy="369332"/>
          </a:xfrm>
          <a:prstGeom prst="rect">
            <a:avLst/>
          </a:prstGeom>
        </p:spPr>
        <p:txBody>
          <a:bodyPr wrap="none">
            <a:spAutoFit/>
          </a:bodyPr>
          <a:lstStyle/>
          <a:p>
            <a:r>
              <a:rPr lang="es-ES" b="1" dirty="0" smtClean="0">
                <a:latin typeface="Arial" pitchFamily="34" charset="0"/>
                <a:cs typeface="Arial" pitchFamily="34" charset="0"/>
              </a:rPr>
              <a:t>(</a:t>
            </a:r>
            <a:r>
              <a:rPr lang="en-US" b="1" dirty="0" smtClean="0">
                <a:latin typeface="Arial" pitchFamily="34" charset="0"/>
                <a:cs typeface="Arial" pitchFamily="34" charset="0"/>
              </a:rPr>
              <a:t>Jones et al</a:t>
            </a:r>
            <a:r>
              <a:rPr lang="es-ES" b="1" dirty="0" smtClean="0">
                <a:latin typeface="Arial" pitchFamily="34" charset="0"/>
                <a:cs typeface="Arial" pitchFamily="34" charset="0"/>
              </a:rPr>
              <a:t>., 1991)</a:t>
            </a:r>
            <a:endParaRPr lang="es-ES" b="1" dirty="0">
              <a:latin typeface="Arial" pitchFamily="34" charset="0"/>
              <a:cs typeface="Arial" pitchFamily="34" charset="0"/>
            </a:endParaRPr>
          </a:p>
        </p:txBody>
      </p:sp>
      <p:sp>
        <p:nvSpPr>
          <p:cNvPr id="19" name="18 Rectángulo"/>
          <p:cNvSpPr/>
          <p:nvPr/>
        </p:nvSpPr>
        <p:spPr>
          <a:xfrm>
            <a:off x="5572132" y="1857364"/>
            <a:ext cx="2500298" cy="369332"/>
          </a:xfrm>
          <a:prstGeom prst="rect">
            <a:avLst/>
          </a:prstGeom>
        </p:spPr>
        <p:txBody>
          <a:bodyPr wrap="square">
            <a:spAutoFit/>
          </a:bodyPr>
          <a:lstStyle/>
          <a:p>
            <a:r>
              <a:rPr lang="es-ES" b="1" dirty="0" smtClean="0">
                <a:latin typeface="Arial" pitchFamily="34" charset="0"/>
                <a:cs typeface="Arial" pitchFamily="34" charset="0"/>
              </a:rPr>
              <a:t>(</a:t>
            </a:r>
            <a:r>
              <a:rPr lang="es-ES" b="1" dirty="0" err="1" smtClean="0">
                <a:latin typeface="Arial" pitchFamily="34" charset="0"/>
                <a:cs typeface="Arial" pitchFamily="34" charset="0"/>
              </a:rPr>
              <a:t>Peart</a:t>
            </a:r>
            <a:r>
              <a:rPr lang="es-ES" b="1" dirty="0" smtClean="0">
                <a:latin typeface="Arial" pitchFamily="34" charset="0"/>
                <a:cs typeface="Arial" pitchFamily="34" charset="0"/>
              </a:rPr>
              <a:t> y Bruce, 1998)</a:t>
            </a:r>
            <a:endParaRPr lang="es-ES" b="1" dirty="0">
              <a:latin typeface="Arial" pitchFamily="34" charset="0"/>
              <a:cs typeface="Arial" pitchFamily="34" charset="0"/>
            </a:endParaRPr>
          </a:p>
        </p:txBody>
      </p:sp>
      <p:sp>
        <p:nvSpPr>
          <p:cNvPr id="21" name="20 Rectángulo"/>
          <p:cNvSpPr/>
          <p:nvPr/>
        </p:nvSpPr>
        <p:spPr>
          <a:xfrm>
            <a:off x="500034" y="2643182"/>
            <a:ext cx="6000792"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dirty="0" smtClean="0">
                <a:latin typeface="Arial" pitchFamily="34" charset="0"/>
                <a:cs typeface="Arial" pitchFamily="34" charset="0"/>
              </a:rPr>
              <a:t>Modelo para predecir el desarrollo fenológico de la planta de tomate </a:t>
            </a:r>
            <a:endParaRPr lang="es-ES" dirty="0">
              <a:latin typeface="Arial" pitchFamily="34" charset="0"/>
              <a:cs typeface="Arial" pitchFamily="34" charset="0"/>
            </a:endParaRPr>
          </a:p>
        </p:txBody>
      </p:sp>
      <p:sp>
        <p:nvSpPr>
          <p:cNvPr id="22" name="21 Rectángulo"/>
          <p:cNvSpPr/>
          <p:nvPr/>
        </p:nvSpPr>
        <p:spPr>
          <a:xfrm>
            <a:off x="500034" y="3571876"/>
            <a:ext cx="607223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dirty="0" smtClean="0">
                <a:latin typeface="Arial" pitchFamily="34" charset="0"/>
                <a:cs typeface="Arial" pitchFamily="34" charset="0"/>
              </a:rPr>
              <a:t>Modelo de fotosíntesis de dosel dependiente de la luz y el CO</a:t>
            </a:r>
            <a:r>
              <a:rPr lang="es-ES" baseline="-25000" dirty="0" smtClean="0">
                <a:latin typeface="Arial" pitchFamily="34" charset="0"/>
                <a:cs typeface="Arial" pitchFamily="34" charset="0"/>
              </a:rPr>
              <a:t>2</a:t>
            </a:r>
            <a:endParaRPr lang="es-ES" dirty="0">
              <a:latin typeface="Arial" pitchFamily="34" charset="0"/>
              <a:cs typeface="Arial" pitchFamily="34" charset="0"/>
            </a:endParaRPr>
          </a:p>
        </p:txBody>
      </p:sp>
      <p:sp>
        <p:nvSpPr>
          <p:cNvPr id="23" name="22 Rectángulo"/>
          <p:cNvSpPr/>
          <p:nvPr/>
        </p:nvSpPr>
        <p:spPr>
          <a:xfrm>
            <a:off x="500034" y="4572008"/>
            <a:ext cx="607223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dirty="0" smtClean="0">
                <a:latin typeface="Arial" pitchFamily="34" charset="0"/>
                <a:cs typeface="Arial" pitchFamily="34" charset="0"/>
              </a:rPr>
              <a:t>Modelo determinista para tomates de invernadero</a:t>
            </a:r>
            <a:endParaRPr lang="es-ES" dirty="0">
              <a:latin typeface="Arial" pitchFamily="34" charset="0"/>
              <a:cs typeface="Arial" pitchFamily="34" charset="0"/>
            </a:endParaRPr>
          </a:p>
        </p:txBody>
      </p:sp>
      <p:sp>
        <p:nvSpPr>
          <p:cNvPr id="24" name="23 Rectángulo"/>
          <p:cNvSpPr/>
          <p:nvPr/>
        </p:nvSpPr>
        <p:spPr>
          <a:xfrm>
            <a:off x="500034" y="5286388"/>
            <a:ext cx="6072230"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dirty="0" smtClean="0">
                <a:latin typeface="Arial" pitchFamily="34" charset="0"/>
                <a:cs typeface="Arial" pitchFamily="34" charset="0"/>
              </a:rPr>
              <a:t>(TOMGRO) modelo para responder a cambios dinámicos de temperatura, radiación solar y concentración de CO</a:t>
            </a:r>
            <a:r>
              <a:rPr lang="es-ES" baseline="-25000" dirty="0" smtClean="0">
                <a:latin typeface="Arial" pitchFamily="34" charset="0"/>
                <a:cs typeface="Arial" pitchFamily="34" charset="0"/>
              </a:rPr>
              <a:t>2</a:t>
            </a:r>
            <a:r>
              <a:rPr lang="es-ES" dirty="0" smtClean="0">
                <a:latin typeface="Arial" pitchFamily="34" charset="0"/>
                <a:cs typeface="Arial" pitchFamily="34" charset="0"/>
              </a:rPr>
              <a:t> dentro del invernadero</a:t>
            </a:r>
            <a:endParaRPr lang="es-ES" dirty="0">
              <a:latin typeface="Arial" pitchFamily="34" charset="0"/>
              <a:cs typeface="Arial" pitchFamily="34" charset="0"/>
            </a:endParaRPr>
          </a:p>
        </p:txBody>
      </p:sp>
      <p:pic>
        <p:nvPicPr>
          <p:cNvPr id="25" name="Audio8.mp3">
            <a:hlinkClick r:id="" action="ppaction://media"/>
          </p:cNvPr>
          <p:cNvPicPr>
            <a:picLocks noRot="1" noChangeAspect="1"/>
          </p:cNvPicPr>
          <p:nvPr>
            <a:audioFile r:link="rId1"/>
          </p:nvPr>
        </p:nvPicPr>
        <p:blipFill>
          <a:blip r:embed="rId4"/>
          <a:stretch>
            <a:fillRect/>
          </a:stretch>
        </p:blipFill>
        <p:spPr>
          <a:xfrm>
            <a:off x="4448175" y="3305175"/>
            <a:ext cx="244475" cy="244475"/>
          </a:xfrm>
          <a:prstGeom prst="rect">
            <a:avLst/>
          </a:prstGeom>
        </p:spPr>
      </p:pic>
    </p:spTree>
  </p:cSld>
  <p:clrMapOvr>
    <a:masterClrMapping/>
  </p:clrMapOvr>
  <p:transition advClick="0" advTm="6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292"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2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28794" y="642918"/>
            <a:ext cx="4643470" cy="584775"/>
          </a:xfrm>
          <a:prstGeom prst="rect">
            <a:avLst/>
          </a:prstGeom>
          <a:noFill/>
        </p:spPr>
        <p:txBody>
          <a:bodyPr wrap="square" rtlCol="0">
            <a:spAutoFit/>
          </a:bodyPr>
          <a:lstStyle/>
          <a:p>
            <a:pPr algn="ctr"/>
            <a:r>
              <a:rPr lang="es-ES" sz="3200" b="1" dirty="0" smtClean="0">
                <a:latin typeface="Arial" pitchFamily="34" charset="0"/>
                <a:cs typeface="Arial" pitchFamily="34" charset="0"/>
              </a:rPr>
              <a:t>Conclusiones</a:t>
            </a:r>
            <a:endParaRPr lang="es-ES" sz="3200" b="1" dirty="0">
              <a:latin typeface="Arial" pitchFamily="34" charset="0"/>
              <a:cs typeface="Arial" pitchFamily="34" charset="0"/>
            </a:endParaRPr>
          </a:p>
        </p:txBody>
      </p:sp>
      <p:sp>
        <p:nvSpPr>
          <p:cNvPr id="8" name="7 CuadroTexto"/>
          <p:cNvSpPr txBox="1"/>
          <p:nvPr/>
        </p:nvSpPr>
        <p:spPr>
          <a:xfrm>
            <a:off x="785786" y="1571612"/>
            <a:ext cx="7929618" cy="4062651"/>
          </a:xfrm>
          <a:prstGeom prst="rect">
            <a:avLst/>
          </a:prstGeom>
          <a:noFill/>
        </p:spPr>
        <p:txBody>
          <a:bodyPr wrap="square" rtlCol="0">
            <a:spAutoFit/>
          </a:bodyPr>
          <a:lstStyle/>
          <a:p>
            <a:pPr algn="just">
              <a:lnSpc>
                <a:spcPct val="150000"/>
              </a:lnSpc>
            </a:pPr>
            <a:r>
              <a:rPr lang="es-ES" sz="2000" dirty="0" smtClean="0">
                <a:latin typeface="Arial" pitchFamily="34" charset="0"/>
                <a:cs typeface="Arial" pitchFamily="34" charset="0"/>
              </a:rPr>
              <a:t>El avance de los sistemas de información en la agricultura, unido al desarrollo de la computación ha permitido un desarrollo acelerado de la modelación de cultivos agrícolas. Estos constituyen una herramienta útil para poder predecir el comportamiento de los cultivos de tomate en condiciones específicas; integrando conocimientos de fisiología, ciencias del suelo y datos meteorológicos. Además, permiten el desarrollo de una agricultura eficiente.</a:t>
            </a:r>
          </a:p>
          <a:p>
            <a:endParaRPr lang="es-ES" dirty="0"/>
          </a:p>
        </p:txBody>
      </p:sp>
      <p:pic>
        <p:nvPicPr>
          <p:cNvPr id="6" name="Audio9.mp3">
            <a:hlinkClick r:id="" action="ppaction://media"/>
          </p:cNvPr>
          <p:cNvPicPr>
            <a:picLocks noRot="1" noChangeAspect="1"/>
          </p:cNvPicPr>
          <p:nvPr>
            <a:audioFile r:link="rId1"/>
          </p:nvPr>
        </p:nvPicPr>
        <p:blipFill>
          <a:blip r:embed="rId3"/>
          <a:stretch>
            <a:fillRect/>
          </a:stretch>
        </p:blipFill>
        <p:spPr>
          <a:xfrm>
            <a:off x="4448175" y="3305175"/>
            <a:ext cx="244475" cy="244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Personalizado 5">
      <a:dk1>
        <a:sysClr val="windowText" lastClr="000000"/>
      </a:dk1>
      <a:lt1>
        <a:sysClr val="window" lastClr="FFFFFF"/>
      </a:lt1>
      <a:dk2>
        <a:srgbClr val="FFFFFF"/>
      </a:dk2>
      <a:lt2>
        <a:srgbClr val="DBF5F9"/>
      </a:lt2>
      <a:accent1>
        <a:srgbClr val="0B9B74"/>
      </a:accent1>
      <a:accent2>
        <a:srgbClr val="054D39"/>
      </a:accent2>
      <a:accent3>
        <a:srgbClr val="00B050"/>
      </a:accent3>
      <a:accent4>
        <a:srgbClr val="92D050"/>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530</TotalTime>
  <Words>542</Words>
  <PresentationFormat>Presentación en pantalla (4:3)</PresentationFormat>
  <Paragraphs>70</Paragraphs>
  <Slides>9</Slides>
  <Notes>2</Notes>
  <HiddenSlides>0</HiddenSlides>
  <MMClips>9</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Flujo</vt:lpstr>
      <vt:lpstr>Diapositiva 1</vt:lpstr>
      <vt:lpstr>Diapositiva 2</vt:lpstr>
      <vt:lpstr>Diapositiva 3</vt:lpstr>
      <vt:lpstr>Diapositiva 4</vt:lpstr>
      <vt:lpstr>Diapositiva 5</vt:lpstr>
      <vt:lpstr>Diapositiva 6</vt:lpstr>
      <vt:lpstr>Diapositiva 7</vt:lpstr>
      <vt:lpstr>Diapositiva 8</vt:lpstr>
      <vt:lpstr>Diapositiva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AlexAri</dc:creator>
  <cp:lastModifiedBy>AlexAri</cp:lastModifiedBy>
  <cp:revision>81</cp:revision>
  <dcterms:created xsi:type="dcterms:W3CDTF">2021-01-21T21:38:59Z</dcterms:created>
  <dcterms:modified xsi:type="dcterms:W3CDTF">2021-01-22T14:11:15Z</dcterms:modified>
</cp:coreProperties>
</file>