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C1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8F588-6856-491F-94DC-D68485CF7D7D}" type="datetimeFigureOut">
              <a:rPr lang="es-ES" smtClean="0"/>
              <a:t>06/03/2020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5F486-7D73-41CC-ACC7-AD745BE2EE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369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707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058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919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595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40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84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904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335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250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810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933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BE962-1E98-4CD3-BC45-6817115C556A}" type="datetimeFigureOut">
              <a:rPr lang="es-MX" smtClean="0"/>
              <a:t>06/03/2020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97A4C-D296-4525-AF1C-D55E5578A44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414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smtClean="0">
                <a:latin typeface="Calibri" pitchFamily="34" charset="0"/>
              </a:rPr>
              <a:t>Información </a:t>
            </a:r>
            <a:r>
              <a:rPr lang="es-ES" sz="3600" dirty="0">
                <a:latin typeface="Calibri" pitchFamily="34" charset="0"/>
              </a:rPr>
              <a:t>de los suelos </a:t>
            </a:r>
            <a:r>
              <a:rPr lang="es-ES" sz="3600" dirty="0" smtClean="0">
                <a:latin typeface="Calibri" pitchFamily="34" charset="0"/>
              </a:rPr>
              <a:t>necesaria para calcular </a:t>
            </a:r>
            <a:r>
              <a:rPr lang="es-ES" sz="3600" dirty="0">
                <a:latin typeface="Calibri" pitchFamily="34" charset="0"/>
              </a:rPr>
              <a:t>los </a:t>
            </a:r>
            <a:r>
              <a:rPr lang="es-ES" sz="3600" dirty="0" smtClean="0">
                <a:latin typeface="Calibri" pitchFamily="34" charset="0"/>
              </a:rPr>
              <a:t>indicadores a </a:t>
            </a:r>
            <a:r>
              <a:rPr lang="es-ES" sz="3600" dirty="0">
                <a:latin typeface="Calibri" pitchFamily="34" charset="0"/>
              </a:rPr>
              <a:t>introducir en el </a:t>
            </a:r>
            <a:r>
              <a:rPr lang="es-ES" sz="3600" dirty="0" smtClean="0">
                <a:latin typeface="Calibri" pitchFamily="34" charset="0"/>
              </a:rPr>
              <a:t>modelo</a:t>
            </a:r>
            <a:endParaRPr lang="es-MX" sz="3600" dirty="0">
              <a:solidFill>
                <a:srgbClr val="7AC14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sz="2400" dirty="0">
                <a:latin typeface="Calibri" pitchFamily="34" charset="0"/>
              </a:rPr>
              <a:t>SLB   ---- Profundidad.</a:t>
            </a:r>
          </a:p>
          <a:p>
            <a:r>
              <a:rPr lang="es-ES" sz="2400" u="sng" dirty="0">
                <a:latin typeface="Calibri" pitchFamily="34" charset="0"/>
              </a:rPr>
              <a:t>SLDR</a:t>
            </a:r>
            <a:r>
              <a:rPr lang="es-ES" sz="2400" dirty="0">
                <a:latin typeface="Calibri" pitchFamily="34" charset="0"/>
              </a:rPr>
              <a:t> --- Infiltración básica (m/día)</a:t>
            </a:r>
          </a:p>
          <a:p>
            <a:r>
              <a:rPr lang="es-ES" sz="2400" u="sng" dirty="0">
                <a:latin typeface="Calibri" pitchFamily="34" charset="0"/>
              </a:rPr>
              <a:t>SLLL</a:t>
            </a:r>
            <a:r>
              <a:rPr lang="es-ES" sz="2400" dirty="0">
                <a:latin typeface="Calibri" pitchFamily="34" charset="0"/>
              </a:rPr>
              <a:t> --- Límite inferior de la RFU</a:t>
            </a:r>
          </a:p>
          <a:p>
            <a:r>
              <a:rPr lang="es-ES" sz="2400" u="sng" dirty="0">
                <a:latin typeface="Calibri" pitchFamily="34" charset="0"/>
              </a:rPr>
              <a:t>SDUL</a:t>
            </a:r>
            <a:r>
              <a:rPr lang="es-ES" sz="2400" dirty="0">
                <a:latin typeface="Calibri" pitchFamily="34" charset="0"/>
              </a:rPr>
              <a:t> -- Límite superior de la RFU</a:t>
            </a:r>
          </a:p>
          <a:p>
            <a:r>
              <a:rPr lang="es-ES" sz="2400" u="sng" dirty="0">
                <a:latin typeface="Calibri" pitchFamily="34" charset="0"/>
              </a:rPr>
              <a:t>SSAT</a:t>
            </a:r>
            <a:r>
              <a:rPr lang="es-ES" sz="2400" dirty="0">
                <a:latin typeface="Calibri" pitchFamily="34" charset="0"/>
              </a:rPr>
              <a:t>---  Suelo saturado</a:t>
            </a:r>
          </a:p>
          <a:p>
            <a:r>
              <a:rPr lang="es-ES" sz="2400" u="sng" dirty="0">
                <a:latin typeface="Calibri" pitchFamily="34" charset="0"/>
              </a:rPr>
              <a:t>SSKS </a:t>
            </a:r>
            <a:r>
              <a:rPr lang="es-ES" sz="2400" dirty="0">
                <a:latin typeface="Calibri" pitchFamily="34" charset="0"/>
              </a:rPr>
              <a:t>--- Conductividad hidráulica saturada.</a:t>
            </a:r>
          </a:p>
          <a:p>
            <a:r>
              <a:rPr lang="es-ES" sz="2400" u="sng" dirty="0">
                <a:latin typeface="Calibri" pitchFamily="34" charset="0"/>
              </a:rPr>
              <a:t>SBDM</a:t>
            </a:r>
            <a:r>
              <a:rPr lang="es-ES" sz="2400" dirty="0">
                <a:latin typeface="Calibri" pitchFamily="34" charset="0"/>
              </a:rPr>
              <a:t> – Densidad aparente.</a:t>
            </a:r>
          </a:p>
          <a:p>
            <a:r>
              <a:rPr lang="es-ES" sz="2400" u="sng" dirty="0">
                <a:latin typeface="Calibri" pitchFamily="34" charset="0"/>
              </a:rPr>
              <a:t>SLCL</a:t>
            </a:r>
            <a:r>
              <a:rPr lang="es-ES" sz="2400" dirty="0">
                <a:latin typeface="Calibri" pitchFamily="34" charset="0"/>
              </a:rPr>
              <a:t> --- Arcilla.</a:t>
            </a:r>
          </a:p>
          <a:p>
            <a:r>
              <a:rPr lang="es-ES" sz="2400" u="sng" dirty="0">
                <a:latin typeface="Calibri" pitchFamily="34" charset="0"/>
              </a:rPr>
              <a:t>SLSI</a:t>
            </a:r>
            <a:r>
              <a:rPr lang="es-ES" sz="2400" dirty="0">
                <a:latin typeface="Calibri" pitchFamily="34" charset="0"/>
              </a:rPr>
              <a:t> --- Limo.</a:t>
            </a:r>
          </a:p>
          <a:p>
            <a:r>
              <a:rPr lang="es-ES" sz="2400" u="sng" dirty="0">
                <a:latin typeface="Calibri" pitchFamily="34" charset="0"/>
              </a:rPr>
              <a:t>SLCF</a:t>
            </a:r>
            <a:r>
              <a:rPr lang="es-ES" sz="2400" dirty="0">
                <a:latin typeface="Calibri" pitchFamily="34" charset="0"/>
              </a:rPr>
              <a:t> – Arena.</a:t>
            </a:r>
          </a:p>
          <a:p>
            <a:r>
              <a:rPr lang="es-ES" sz="2400" dirty="0">
                <a:latin typeface="Calibri" pitchFamily="34" charset="0"/>
              </a:rPr>
              <a:t>SCOM – Color suelo húmedo.</a:t>
            </a:r>
          </a:p>
          <a:p>
            <a:r>
              <a:rPr lang="es-ES" sz="2400" dirty="0">
                <a:latin typeface="Calibri" pitchFamily="34" charset="0"/>
              </a:rPr>
              <a:t>SALB --- Albedo.</a:t>
            </a:r>
          </a:p>
          <a:p>
            <a:r>
              <a:rPr lang="es-ES" sz="2400" dirty="0">
                <a:latin typeface="Calibri" pitchFamily="34" charset="0"/>
              </a:rPr>
              <a:t>SLU1 ---- Límite de evaporación.</a:t>
            </a:r>
          </a:p>
          <a:p>
            <a:r>
              <a:rPr lang="en-US" sz="2400" dirty="0">
                <a:latin typeface="Calibri" pitchFamily="34" charset="0"/>
              </a:rPr>
              <a:t>SLDR --- </a:t>
            </a:r>
            <a:r>
              <a:rPr lang="en-US" sz="2400" dirty="0" err="1">
                <a:latin typeface="Calibri" pitchFamily="34" charset="0"/>
              </a:rPr>
              <a:t>Tasa</a:t>
            </a:r>
            <a:r>
              <a:rPr lang="en-US" sz="2400" dirty="0">
                <a:latin typeface="Calibri" pitchFamily="34" charset="0"/>
              </a:rPr>
              <a:t> de </a:t>
            </a:r>
            <a:r>
              <a:rPr lang="en-US" sz="2400" dirty="0" err="1">
                <a:latin typeface="Calibri" pitchFamily="34" charset="0"/>
              </a:rPr>
              <a:t>drenaje</a:t>
            </a:r>
            <a:r>
              <a:rPr lang="en-US" sz="2400" dirty="0">
                <a:latin typeface="Calibri" pitchFamily="34" charset="0"/>
              </a:rPr>
              <a:t>.</a:t>
            </a:r>
            <a:endParaRPr lang="es-ES" sz="2400" dirty="0">
              <a:latin typeface="Calibri" pitchFamily="34" charset="0"/>
            </a:endParaRPr>
          </a:p>
          <a:p>
            <a:r>
              <a:rPr lang="en-GB" sz="2400" dirty="0">
                <a:latin typeface="Calibri" pitchFamily="34" charset="0"/>
              </a:rPr>
              <a:t>SLRO --- Run off curve number.</a:t>
            </a:r>
            <a:endParaRPr lang="es-ES" sz="2400" dirty="0">
              <a:latin typeface="Calibri" pitchFamily="34" charset="0"/>
            </a:endParaRPr>
          </a:p>
          <a:p>
            <a:r>
              <a:rPr lang="es-MX" sz="2400" dirty="0">
                <a:latin typeface="Calibri" pitchFamily="34" charset="0"/>
              </a:rPr>
              <a:t>SLNF --- Factor de mineralización.</a:t>
            </a:r>
            <a:endParaRPr lang="es-ES" sz="2400" dirty="0">
              <a:latin typeface="Calibri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sz="2400" dirty="0">
                <a:latin typeface="Calibri" pitchFamily="34" charset="0"/>
              </a:rPr>
              <a:t>SLOC --- Carbono orgánico (%)</a:t>
            </a:r>
          </a:p>
          <a:p>
            <a:r>
              <a:rPr lang="es-ES" sz="2400" dirty="0">
                <a:latin typeface="Calibri" pitchFamily="34" charset="0"/>
              </a:rPr>
              <a:t>SLNI ---- Nitrógeno total (%).</a:t>
            </a:r>
          </a:p>
          <a:p>
            <a:r>
              <a:rPr lang="es-ES" sz="2400" dirty="0">
                <a:latin typeface="Calibri" pitchFamily="34" charset="0"/>
              </a:rPr>
              <a:t>SLHW – pH en agua.</a:t>
            </a:r>
          </a:p>
          <a:p>
            <a:r>
              <a:rPr lang="es-ES" sz="2400" dirty="0">
                <a:latin typeface="Calibri" pitchFamily="34" charset="0"/>
              </a:rPr>
              <a:t>SLHB – pH en buffer.</a:t>
            </a:r>
          </a:p>
          <a:p>
            <a:r>
              <a:rPr lang="es-ES" sz="2400" dirty="0">
                <a:latin typeface="Calibri" pitchFamily="34" charset="0"/>
              </a:rPr>
              <a:t>SCEC – Capacidad de intercambio catiónico (valor T)</a:t>
            </a:r>
          </a:p>
          <a:p>
            <a:r>
              <a:rPr lang="es-ES" sz="2400" dirty="0">
                <a:latin typeface="Calibri" pitchFamily="34" charset="0"/>
              </a:rPr>
              <a:t>SADC – Capacidad de </a:t>
            </a:r>
            <a:r>
              <a:rPr lang="es-ES" sz="2400" dirty="0" err="1">
                <a:latin typeface="Calibri" pitchFamily="34" charset="0"/>
              </a:rPr>
              <a:t>inetrcambioanionico</a:t>
            </a:r>
            <a:r>
              <a:rPr lang="es-ES" sz="2400" dirty="0">
                <a:latin typeface="Calibri" pitchFamily="34" charset="0"/>
              </a:rPr>
              <a:t>. </a:t>
            </a:r>
          </a:p>
          <a:p>
            <a:r>
              <a:rPr lang="es-ES" sz="2400" dirty="0">
                <a:latin typeface="Calibri" pitchFamily="34" charset="0"/>
              </a:rPr>
              <a:t>SLPF --- Factor de fertilidad del suelo.</a:t>
            </a:r>
          </a:p>
          <a:p>
            <a:r>
              <a:rPr lang="es-ES" sz="2400" dirty="0">
                <a:latin typeface="Calibri" pitchFamily="34" charset="0"/>
              </a:rPr>
              <a:t>SMNB – Método de determinación de pH en buffer.</a:t>
            </a:r>
          </a:p>
          <a:p>
            <a:r>
              <a:rPr lang="es-ES" sz="2400" dirty="0">
                <a:latin typeface="Calibri" pitchFamily="34" charset="0"/>
              </a:rPr>
              <a:t>SMPX – Método de determinación de P extraíble.</a:t>
            </a:r>
          </a:p>
          <a:p>
            <a:r>
              <a:rPr lang="es-ES" sz="2400" dirty="0">
                <a:latin typeface="Calibri" pitchFamily="34" charset="0"/>
              </a:rPr>
              <a:t>SMKE – Método de determinación de K.</a:t>
            </a:r>
          </a:p>
          <a:p>
            <a:r>
              <a:rPr lang="es-ES" sz="2400" dirty="0">
                <a:latin typeface="Calibri" pitchFamily="34" charset="0"/>
              </a:rPr>
              <a:t>SLMH – Horizonte de muestreo (número consecutivo).</a:t>
            </a:r>
          </a:p>
          <a:p>
            <a:r>
              <a:rPr lang="es-ES" sz="2400" dirty="0">
                <a:latin typeface="Calibri" pitchFamily="34" charset="0"/>
              </a:rPr>
              <a:t>SRGF --- Factor de crecimiento de la raíz.</a:t>
            </a:r>
          </a:p>
        </p:txBody>
      </p:sp>
    </p:spTree>
    <p:extLst>
      <p:ext uri="{BB962C8B-B14F-4D97-AF65-F5344CB8AC3E}">
        <p14:creationId xmlns:p14="http://schemas.microsoft.com/office/powerpoint/2010/main" val="139962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399A46"/>
      </a:dk1>
      <a:lt1>
        <a:srgbClr val="7AC143"/>
      </a:lt1>
      <a:dk2>
        <a:srgbClr val="757070"/>
      </a:dk2>
      <a:lt2>
        <a:srgbClr val="3A383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2">
      <a:majorFont>
        <a:latin typeface="Montserrat Light"/>
        <a:ea typeface=""/>
        <a:cs typeface=""/>
      </a:majorFont>
      <a:minorFont>
        <a:latin typeface="ITC Officina Serif Std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</TotalTime>
  <Words>192</Words>
  <Application>Microsoft Office PowerPoint</Application>
  <PresentationFormat>Panorámica</PresentationFormat>
  <Paragraphs>29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ITC Officina Serif Std Book</vt:lpstr>
      <vt:lpstr>Montserrat Light</vt:lpstr>
      <vt:lpstr>Tema de Office</vt:lpstr>
      <vt:lpstr>Información de los suelos necesaria para calcular los indicadores a introducir en el modelo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lhidalgo</dc:creator>
  <cp:lastModifiedBy>Florido</cp:lastModifiedBy>
  <cp:revision>32</cp:revision>
  <dcterms:created xsi:type="dcterms:W3CDTF">2017-03-19T19:26:43Z</dcterms:created>
  <dcterms:modified xsi:type="dcterms:W3CDTF">2020-03-06T15:41:39Z</dcterms:modified>
</cp:coreProperties>
</file>