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22"/>
  </p:notesMasterIdLst>
  <p:sldIdLst>
    <p:sldId id="257" r:id="rId2"/>
    <p:sldId id="258" r:id="rId3"/>
    <p:sldId id="260" r:id="rId4"/>
    <p:sldId id="264" r:id="rId5"/>
    <p:sldId id="267" r:id="rId6"/>
    <p:sldId id="268" r:id="rId7"/>
    <p:sldId id="269" r:id="rId8"/>
    <p:sldId id="270" r:id="rId9"/>
    <p:sldId id="273" r:id="rId10"/>
    <p:sldId id="277" r:id="rId11"/>
    <p:sldId id="307" r:id="rId12"/>
    <p:sldId id="294" r:id="rId13"/>
    <p:sldId id="300" r:id="rId14"/>
    <p:sldId id="319" r:id="rId15"/>
    <p:sldId id="325" r:id="rId16"/>
    <p:sldId id="326" r:id="rId17"/>
    <p:sldId id="320" r:id="rId18"/>
    <p:sldId id="327" r:id="rId19"/>
    <p:sldId id="328" r:id="rId20"/>
    <p:sldId id="329" r:id="rId2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2A08"/>
    <a:srgbClr val="F85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68" autoAdjust="0"/>
    <p:restoredTop sz="94660"/>
  </p:normalViewPr>
  <p:slideViewPr>
    <p:cSldViewPr>
      <p:cViewPr varScale="1">
        <p:scale>
          <a:sx n="112" d="100"/>
          <a:sy n="112" d="100"/>
        </p:scale>
        <p:origin x="14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45733-F048-4ED5-B077-E412B50A4CA3}" type="datetimeFigureOut">
              <a:rPr lang="es-ES" smtClean="0"/>
              <a:pPr/>
              <a:t>19/03/2020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6DD0AD-3F61-46C8-BAD3-E9C4B0B620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7432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DD0AD-3F61-46C8-BAD3-E9C4B0B6205E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B48A-87C1-4E68-8119-D3230836C32E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7691F-EB55-4BB8-B6D6-F869A135C81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CDE2-5C08-4C3F-9E52-5F51775A1B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CE0E6F1-B461-497D-BCB3-42E487B3305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F12B436-DB8C-4D44-BE7A-5710C5DCFA3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8A092FC-DFF2-431D-9C6C-D1AFA16580E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0438F-9719-4447-BBA1-00B3705626C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B724-90ED-40A5-B18E-17284370744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11DF6-CEED-4060-BE84-8FFE878A705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88EA9-7600-4FD9-83C6-221A868CCB91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6BE7E-9ECF-46CE-8ADC-F5CF70526AB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D8884-2A6D-4C08-820A-D9FA55753B1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E5947-E5FC-4997-A9B6-E5423C9A4B59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18F75-E250-4542-93CF-67BFA97E989E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79AB10F-83EC-4DD8-BC22-8D49D9679DE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tero.org/support/word_processor_plugin_installatio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zotero.org/support/screencast_tutorials/zotero_and_word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3.png"/><Relationship Id="rId7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597" y="1189496"/>
            <a:ext cx="197334" cy="21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1504058" y="2409665"/>
            <a:ext cx="1328955" cy="1274848"/>
            <a:chOff x="1504058" y="2409665"/>
            <a:chExt cx="1328955" cy="1274848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409665"/>
              <a:ext cx="521666" cy="575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3 CuadroTexto"/>
            <p:cNvSpPr txBox="1"/>
            <p:nvPr/>
          </p:nvSpPr>
          <p:spPr>
            <a:xfrm>
              <a:off x="1504058" y="3068960"/>
              <a:ext cx="132895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 err="1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  <a:r>
                <a:rPr lang="es-ES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otero</a:t>
              </a:r>
              <a:endPara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s-ES" sz="1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Versión 5.0.22</a:t>
              </a:r>
              <a:endParaRPr lang="es-E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5553158" y="2337657"/>
            <a:ext cx="2542170" cy="1441812"/>
            <a:chOff x="5607232" y="2337657"/>
            <a:chExt cx="2542170" cy="1441812"/>
          </a:xfrm>
        </p:grpSpPr>
        <p:pic>
          <p:nvPicPr>
            <p:cNvPr id="11571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660" y="2337657"/>
              <a:ext cx="491313" cy="515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5 CuadroTexto"/>
            <p:cNvSpPr txBox="1"/>
            <p:nvPr/>
          </p:nvSpPr>
          <p:spPr>
            <a:xfrm>
              <a:off x="5607232" y="2917695"/>
              <a:ext cx="2542170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 err="1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  <a:r>
                <a:rPr lang="es-E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otero</a:t>
              </a:r>
              <a:endPara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Word </a:t>
              </a:r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Wndows</a:t>
              </a:r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Integration</a:t>
              </a:r>
              <a:endParaRPr lang="es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s-ES" sz="1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Versión 4.00.01</a:t>
              </a:r>
              <a:endParaRPr lang="es-E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3196347" y="2132856"/>
            <a:ext cx="2311757" cy="2965053"/>
            <a:chOff x="3196347" y="2132856"/>
            <a:chExt cx="2311757" cy="2965053"/>
          </a:xfrm>
        </p:grpSpPr>
        <p:pic>
          <p:nvPicPr>
            <p:cNvPr id="115720" name="Picture 8" descr="C:\Users\Rafael Cervantes\Desktop\Sin título-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6347" y="2132856"/>
              <a:ext cx="2311757" cy="2349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8 CuadroTexto"/>
            <p:cNvSpPr txBox="1"/>
            <p:nvPr/>
          </p:nvSpPr>
          <p:spPr>
            <a:xfrm>
              <a:off x="3395666" y="4482356"/>
              <a:ext cx="203292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 smtClean="0">
                  <a:solidFill>
                    <a:srgbClr val="F82A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</a:t>
              </a:r>
              <a:r>
                <a:rPr lang="es-E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ozilla Firefox </a:t>
              </a:r>
            </a:p>
            <a:p>
              <a:pPr algn="ctr"/>
              <a:r>
                <a:rPr lang="es-ES" sz="1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Versión 64.0.2</a:t>
              </a:r>
              <a:endParaRPr lang="es-E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4" name="Picture 8" descr="C:\Users\Rafael Cervantes\Desktop\Sin título-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4509120"/>
              <a:ext cx="168643" cy="171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16 CuadroTexto"/>
          <p:cNvSpPr txBox="1"/>
          <p:nvPr/>
        </p:nvSpPr>
        <p:spPr>
          <a:xfrm>
            <a:off x="2159774" y="736828"/>
            <a:ext cx="47884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Z</a:t>
            </a:r>
            <a:r>
              <a:rPr lang="es-ES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otero</a:t>
            </a:r>
            <a:endParaRPr lang="es-E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2064645"/>
            <a:ext cx="2752853" cy="2282949"/>
          </a:xfrm>
          <a:prstGeom prst="rect">
            <a:avLst/>
          </a:prstGeom>
          <a:noFill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192" y="5873159"/>
            <a:ext cx="2664023" cy="720179"/>
          </a:xfrm>
          <a:prstGeom prst="rect">
            <a:avLst/>
          </a:prstGeom>
          <a:noFill/>
        </p:spPr>
      </p:pic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3004371" y="1466428"/>
            <a:ext cx="3669943" cy="1386507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3004372" y="3573016"/>
            <a:ext cx="3799653" cy="2300143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9" name="Oval 7"/>
          <p:cNvSpPr>
            <a:spLocks noChangeArrowheads="1"/>
          </p:cNvSpPr>
          <p:nvPr/>
        </p:nvSpPr>
        <p:spPr bwMode="auto">
          <a:xfrm>
            <a:off x="6660232" y="1268760"/>
            <a:ext cx="288354" cy="288032"/>
          </a:xfrm>
          <a:prstGeom prst="ellips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763713" y="188913"/>
            <a:ext cx="6121400" cy="6413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Cuando detecta una carpeta podemos marcar los registros a descargar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04664"/>
            <a:ext cx="6781800" cy="798984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rgbClr val="A50021"/>
                </a:solidFill>
              </a:rPr>
              <a:t>R</a:t>
            </a:r>
            <a:r>
              <a:rPr lang="es-ES" dirty="0"/>
              <a:t>ecuperar </a:t>
            </a:r>
            <a:r>
              <a:rPr lang="es-ES" dirty="0">
                <a:solidFill>
                  <a:srgbClr val="A50021"/>
                </a:solidFill>
              </a:rPr>
              <a:t>metadatos PDF</a:t>
            </a:r>
            <a:r>
              <a:rPr lang="es-ES" dirty="0"/>
              <a:t>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24744"/>
            <a:ext cx="8604250" cy="604664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s-ES" sz="1800" b="1" dirty="0"/>
              <a:t>	</a:t>
            </a:r>
            <a:r>
              <a:rPr lang="es-ES" sz="1800" b="1" dirty="0" smtClean="0"/>
              <a:t>Arrastra tus </a:t>
            </a:r>
            <a:r>
              <a:rPr lang="es-ES" sz="1800" b="1" dirty="0"/>
              <a:t>PDF </a:t>
            </a:r>
            <a:r>
              <a:rPr lang="es-ES" sz="1800" b="1" dirty="0" smtClean="0"/>
              <a:t>- </a:t>
            </a:r>
            <a:r>
              <a:rPr lang="es-ES" sz="1800" b="1" dirty="0"/>
              <a:t>H</a:t>
            </a:r>
            <a:r>
              <a:rPr lang="es-ES" sz="1800" b="1" dirty="0" smtClean="0"/>
              <a:t>aga </a:t>
            </a:r>
            <a:r>
              <a:rPr lang="es-ES" sz="1800" b="1" dirty="0"/>
              <a:t>clic derecho sobre ellos y seleccionar </a:t>
            </a:r>
            <a:r>
              <a:rPr lang="es-ES" sz="1800" b="1" dirty="0" smtClean="0">
                <a:solidFill>
                  <a:srgbClr val="A50021"/>
                </a:solidFill>
              </a:rPr>
              <a:t>«Extraer </a:t>
            </a:r>
            <a:r>
              <a:rPr lang="es-ES" sz="1800" b="1" dirty="0">
                <a:solidFill>
                  <a:srgbClr val="A50021"/>
                </a:solidFill>
              </a:rPr>
              <a:t>los metadatos para </a:t>
            </a:r>
            <a:r>
              <a:rPr lang="es-ES" sz="1800" b="1" dirty="0" smtClean="0">
                <a:solidFill>
                  <a:srgbClr val="A50021"/>
                </a:solidFill>
              </a:rPr>
              <a:t>el PDF».</a:t>
            </a:r>
            <a:r>
              <a:rPr lang="es-ES" sz="1800" b="1" dirty="0" smtClean="0"/>
              <a:t> </a:t>
            </a:r>
            <a:endParaRPr lang="es-ES" sz="2000" b="1" dirty="0"/>
          </a:p>
        </p:txBody>
      </p:sp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22" y="1700808"/>
            <a:ext cx="8268742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5" name="24 Conector recto de flecha"/>
          <p:cNvCxnSpPr/>
          <p:nvPr/>
        </p:nvCxnSpPr>
        <p:spPr>
          <a:xfrm>
            <a:off x="5436096" y="1628800"/>
            <a:ext cx="72008" cy="4104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332656"/>
            <a:ext cx="7200800" cy="664096"/>
          </a:xfrm>
          <a:solidFill>
            <a:srgbClr val="DDDDDD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sz="4000" b="1" dirty="0">
                <a:solidFill>
                  <a:srgbClr val="CC0000"/>
                </a:solidFill>
              </a:rPr>
              <a:t>C</a:t>
            </a:r>
            <a:r>
              <a:rPr lang="es-ES" sz="4000" dirty="0"/>
              <a:t>ompatibilidad con otros gestores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908720"/>
            <a:ext cx="7488832" cy="1485205"/>
          </a:xfrm>
        </p:spPr>
        <p:txBody>
          <a:bodyPr>
            <a:normAutofit/>
          </a:bodyPr>
          <a:lstStyle/>
          <a:p>
            <a:pPr marL="0" indent="0" algn="just">
              <a:buFontTx/>
              <a:buNone/>
            </a:pPr>
            <a:r>
              <a:rPr lang="es-ES" sz="2000" b="1" dirty="0" smtClean="0">
                <a:solidFill>
                  <a:srgbClr val="CC0000"/>
                </a:solidFill>
              </a:rPr>
              <a:t>Z</a:t>
            </a:r>
            <a:r>
              <a:rPr lang="es-ES" sz="2000" b="1" dirty="0" smtClean="0"/>
              <a:t>OTERO</a:t>
            </a:r>
            <a:r>
              <a:rPr lang="es-ES" sz="2000" dirty="0" smtClean="0"/>
              <a:t> </a:t>
            </a:r>
            <a:r>
              <a:rPr lang="es-ES" sz="2000" dirty="0"/>
              <a:t>nos permite </a:t>
            </a:r>
            <a:r>
              <a:rPr lang="es-ES" sz="2000" b="1" dirty="0"/>
              <a:t>exportar nuestra colección a otras </a:t>
            </a:r>
            <a:r>
              <a:rPr lang="es-ES" sz="2000" b="1" dirty="0" smtClean="0"/>
              <a:t>herramientas bibliográficas</a:t>
            </a:r>
            <a:r>
              <a:rPr lang="es-ES" sz="2000" dirty="0" smtClean="0"/>
              <a:t> como: </a:t>
            </a:r>
          </a:p>
          <a:p>
            <a:pPr marL="0" indent="0" algn="just">
              <a:buFontTx/>
              <a:buNone/>
            </a:pPr>
            <a:r>
              <a:rPr lang="es-ES" sz="2000" dirty="0" err="1" smtClean="0"/>
              <a:t>Endnote</a:t>
            </a:r>
            <a:r>
              <a:rPr lang="es-ES" sz="2000" dirty="0"/>
              <a:t>,</a:t>
            </a:r>
            <a:r>
              <a:rPr lang="es-ES" sz="2000" dirty="0" smtClean="0"/>
              <a:t> </a:t>
            </a:r>
            <a:r>
              <a:rPr lang="es-ES" sz="2000" dirty="0" err="1" smtClean="0"/>
              <a:t>Refworks</a:t>
            </a:r>
            <a:r>
              <a:rPr lang="es-ES" sz="2000" dirty="0" smtClean="0"/>
              <a:t>, </a:t>
            </a:r>
            <a:r>
              <a:rPr lang="es-ES" sz="2000" dirty="0" err="1" smtClean="0"/>
              <a:t>Mendeley</a:t>
            </a:r>
            <a:r>
              <a:rPr lang="es-ES" sz="2000" dirty="0" smtClean="0"/>
              <a:t>, </a:t>
            </a:r>
            <a:r>
              <a:rPr lang="es-ES" sz="2000" dirty="0" err="1" smtClean="0"/>
              <a:t>Docear</a:t>
            </a:r>
            <a:r>
              <a:rPr lang="es-ES" sz="2000" dirty="0"/>
              <a:t>, </a:t>
            </a:r>
            <a:r>
              <a:rPr lang="es-ES" sz="2000" dirty="0" err="1"/>
              <a:t>Drupal</a:t>
            </a:r>
            <a:r>
              <a:rPr lang="es-ES" sz="2000" dirty="0"/>
              <a:t>, </a:t>
            </a:r>
            <a:r>
              <a:rPr lang="es-ES" sz="2000" dirty="0" err="1" smtClean="0"/>
              <a:t>Paperpile</a:t>
            </a:r>
            <a:r>
              <a:rPr lang="es-ES" sz="2000" dirty="0"/>
              <a:t>, </a:t>
            </a:r>
            <a:r>
              <a:rPr lang="es-ES" sz="2000" dirty="0" err="1"/>
              <a:t>Papers</a:t>
            </a:r>
            <a:r>
              <a:rPr lang="es-ES" sz="2000" dirty="0" smtClean="0"/>
              <a:t>, etc.</a:t>
            </a:r>
            <a:endParaRPr lang="es-ES" sz="2000" dirty="0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7776864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107504" y="1412776"/>
            <a:ext cx="1946275" cy="1081088"/>
          </a:xfrm>
          <a:prstGeom prst="wedgeRectCallout">
            <a:avLst>
              <a:gd name="adj1" fmla="val 55139"/>
              <a:gd name="adj2" fmla="val 16189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 dirty="0"/>
              <a:t>Haga clic derecho sobre </a:t>
            </a:r>
            <a:r>
              <a:rPr lang="es-ES" b="1" dirty="0" smtClean="0"/>
              <a:t>la colección</a:t>
            </a:r>
            <a:endParaRPr lang="es-ES" b="1" dirty="0"/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031439"/>
            <a:ext cx="2760812" cy="213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7" name="Line 7"/>
          <p:cNvSpPr>
            <a:spLocks noChangeShapeType="1"/>
          </p:cNvSpPr>
          <p:nvPr/>
        </p:nvSpPr>
        <p:spPr bwMode="auto">
          <a:xfrm flipV="1">
            <a:off x="6804248" y="2996951"/>
            <a:ext cx="876350" cy="2088233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391363"/>
            <a:ext cx="1800199" cy="3556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animBg="1"/>
      <p:bldP spid="4096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28596" y="4221088"/>
            <a:ext cx="8477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" b="1"/>
              <a:t>Pluggins</a:t>
            </a:r>
          </a:p>
          <a:p>
            <a:pPr algn="ctr"/>
            <a:r>
              <a:rPr lang="es-ES">
                <a:hlinkClick r:id="rId3"/>
              </a:rPr>
              <a:t>http://www.zotero.org/support/word_processor_plugin_installation#microsoft_word</a:t>
            </a:r>
            <a:endParaRPr lang="es-ES"/>
          </a:p>
          <a:p>
            <a:pPr algn="ctr"/>
            <a:endParaRPr lang="es-E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44885" y="388640"/>
            <a:ext cx="7200800" cy="664096"/>
          </a:xfrm>
          <a:prstGeom prst="rect">
            <a:avLst/>
          </a:prstGeom>
          <a:solidFill>
            <a:srgbClr val="DDDDDD"/>
          </a:solidFill>
        </p:spPr>
        <p:txBody>
          <a:bodyPr vert="horz" lIns="91440" tIns="45720" rIns="91440" bIns="45720" rtlCol="0" anchor="b" anchorCtr="0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4000" b="1" dirty="0">
                <a:solidFill>
                  <a:srgbClr val="CC0000"/>
                </a:solidFill>
              </a:rPr>
              <a:t>I</a:t>
            </a:r>
            <a:r>
              <a:rPr lang="es-ES" sz="4000" dirty="0" smtClean="0"/>
              <a:t>ntegración con WORD</a:t>
            </a:r>
            <a:endParaRPr lang="es-ES" sz="4000" dirty="0"/>
          </a:p>
        </p:txBody>
      </p:sp>
      <p:grpSp>
        <p:nvGrpSpPr>
          <p:cNvPr id="3" name="2 Grupo"/>
          <p:cNvGrpSpPr/>
          <p:nvPr/>
        </p:nvGrpSpPr>
        <p:grpSpPr>
          <a:xfrm>
            <a:off x="359046" y="1340768"/>
            <a:ext cx="8372475" cy="2728913"/>
            <a:chOff x="359047" y="1546596"/>
            <a:chExt cx="8372475" cy="2728913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9047" y="1546596"/>
              <a:ext cx="8372475" cy="2728913"/>
            </a:xfrm>
            <a:prstGeom prst="rect">
              <a:avLst/>
            </a:prstGeom>
            <a:noFill/>
          </p:spPr>
        </p:pic>
        <p:pic>
          <p:nvPicPr>
            <p:cNvPr id="47111" name="Picture 7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91880" y="2816101"/>
              <a:ext cx="266429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55650" y="5157192"/>
            <a:ext cx="7848600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/>
              <a:t>Tutorial</a:t>
            </a:r>
          </a:p>
          <a:p>
            <a:pPr algn="ctr">
              <a:spcBef>
                <a:spcPct val="50000"/>
              </a:spcBef>
            </a:pPr>
            <a:r>
              <a:rPr lang="es-ES" dirty="0">
                <a:hlinkClick r:id="rId6"/>
              </a:rPr>
              <a:t>http://www.zotero.org/support/screencast_tutorials/zotero_and_word</a:t>
            </a:r>
            <a:endParaRPr lang="es-ES" dirty="0"/>
          </a:p>
          <a:p>
            <a:pPr algn="ctr">
              <a:spcBef>
                <a:spcPct val="50000"/>
              </a:spcBef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728" name="Picture 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68760"/>
            <a:ext cx="8784977" cy="495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3017" y="2912094"/>
            <a:ext cx="5734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259632" y="476672"/>
            <a:ext cx="6507435" cy="5920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b="1" smtClean="0">
                <a:solidFill>
                  <a:srgbClr val="CC0000"/>
                </a:solidFill>
              </a:rPr>
              <a:t>I</a:t>
            </a:r>
            <a:r>
              <a:rPr lang="es-ES" smtClean="0"/>
              <a:t>nsertar citas en el texto</a:t>
            </a:r>
            <a:endParaRPr lang="es-E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813747" y="6237312"/>
            <a:ext cx="4330253" cy="548680"/>
          </a:xfrm>
          <a:prstGeom prst="rect">
            <a:avLst/>
          </a:prstGeom>
          <a:solidFill>
            <a:srgbClr val="DDDDDD"/>
          </a:solidFill>
        </p:spPr>
        <p:txBody>
          <a:bodyPr vert="horz" lIns="91440" tIns="45720" rIns="91440" bIns="45720" rtlCol="0" anchor="b" anchorCtr="0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4000" b="1" dirty="0">
                <a:solidFill>
                  <a:srgbClr val="CC0000"/>
                </a:solidFill>
              </a:rPr>
              <a:t>I</a:t>
            </a:r>
            <a:r>
              <a:rPr lang="es-ES" sz="4000" dirty="0" smtClean="0"/>
              <a:t>ntegración con WORD</a:t>
            </a:r>
            <a:endParaRPr lang="es-ES" sz="4000" dirty="0"/>
          </a:p>
        </p:txBody>
      </p:sp>
      <p:grpSp>
        <p:nvGrpSpPr>
          <p:cNvPr id="8" name="7 Grupo"/>
          <p:cNvGrpSpPr/>
          <p:nvPr/>
        </p:nvGrpSpPr>
        <p:grpSpPr>
          <a:xfrm>
            <a:off x="5436096" y="3501008"/>
            <a:ext cx="504056" cy="850270"/>
            <a:chOff x="5436096" y="3501008"/>
            <a:chExt cx="504056" cy="850270"/>
          </a:xfrm>
        </p:grpSpPr>
        <p:sp>
          <p:nvSpPr>
            <p:cNvPr id="3" name="2 Marco"/>
            <p:cNvSpPr/>
            <p:nvPr/>
          </p:nvSpPr>
          <p:spPr>
            <a:xfrm>
              <a:off x="5436096" y="3501008"/>
              <a:ext cx="504056" cy="313593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4" name="3 CuadroTexto"/>
            <p:cNvSpPr txBox="1"/>
            <p:nvPr/>
          </p:nvSpPr>
          <p:spPr>
            <a:xfrm>
              <a:off x="5499006" y="370494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s-E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35496" y="1412776"/>
            <a:ext cx="441146" cy="718339"/>
            <a:chOff x="35496" y="1412776"/>
            <a:chExt cx="441146" cy="718339"/>
          </a:xfrm>
        </p:grpSpPr>
        <p:sp>
          <p:nvSpPr>
            <p:cNvPr id="16" name="15 Marco"/>
            <p:cNvSpPr/>
            <p:nvPr/>
          </p:nvSpPr>
          <p:spPr>
            <a:xfrm>
              <a:off x="126941" y="1412776"/>
              <a:ext cx="283483" cy="203939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7" name="16 CuadroTexto"/>
            <p:cNvSpPr txBox="1"/>
            <p:nvPr/>
          </p:nvSpPr>
          <p:spPr>
            <a:xfrm>
              <a:off x="35496" y="148478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s-E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4729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68041"/>
            <a:ext cx="1080120" cy="23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730" name="Picture 4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09" y="1484784"/>
            <a:ext cx="4810125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731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369" y="1557030"/>
            <a:ext cx="6463804" cy="417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732" name="Picture 4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73016"/>
            <a:ext cx="1156677" cy="1841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4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147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3" y="1053083"/>
            <a:ext cx="8757865" cy="504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259632" y="476672"/>
            <a:ext cx="6507435" cy="5920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b="1" dirty="0" smtClean="0">
                <a:solidFill>
                  <a:srgbClr val="CC0000"/>
                </a:solidFill>
              </a:rPr>
              <a:t>R</a:t>
            </a:r>
            <a:r>
              <a:rPr lang="es-ES" dirty="0" smtClean="0"/>
              <a:t>emplazar citas en el texto</a:t>
            </a:r>
            <a:endParaRPr lang="es-E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813747" y="6237312"/>
            <a:ext cx="4330253" cy="548680"/>
          </a:xfrm>
          <a:prstGeom prst="rect">
            <a:avLst/>
          </a:prstGeom>
          <a:solidFill>
            <a:srgbClr val="DDDDDD"/>
          </a:solidFill>
        </p:spPr>
        <p:txBody>
          <a:bodyPr vert="horz" lIns="91440" tIns="45720" rIns="91440" bIns="45720" rtlCol="0" anchor="b" anchorCtr="0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4000" b="1" dirty="0">
                <a:solidFill>
                  <a:srgbClr val="CC0000"/>
                </a:solidFill>
              </a:rPr>
              <a:t>I</a:t>
            </a:r>
            <a:r>
              <a:rPr lang="es-ES" sz="4000" dirty="0" smtClean="0"/>
              <a:t>ntegración con WORD</a:t>
            </a:r>
            <a:endParaRPr lang="es-ES" sz="4000" dirty="0"/>
          </a:p>
        </p:txBody>
      </p:sp>
      <p:grpSp>
        <p:nvGrpSpPr>
          <p:cNvPr id="4" name="3 Grupo"/>
          <p:cNvGrpSpPr/>
          <p:nvPr/>
        </p:nvGrpSpPr>
        <p:grpSpPr>
          <a:xfrm>
            <a:off x="5796136" y="3717032"/>
            <a:ext cx="1182737" cy="864096"/>
            <a:chOff x="5796136" y="3717032"/>
            <a:chExt cx="1182737" cy="864096"/>
          </a:xfrm>
        </p:grpSpPr>
        <p:sp>
          <p:nvSpPr>
            <p:cNvPr id="9" name="8 Marco"/>
            <p:cNvSpPr/>
            <p:nvPr/>
          </p:nvSpPr>
          <p:spPr>
            <a:xfrm>
              <a:off x="5796136" y="3717032"/>
              <a:ext cx="1182737" cy="288032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6156176" y="393479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83121" y="1412776"/>
            <a:ext cx="441146" cy="718339"/>
            <a:chOff x="35496" y="1412776"/>
            <a:chExt cx="441146" cy="718339"/>
          </a:xfrm>
        </p:grpSpPr>
        <p:sp>
          <p:nvSpPr>
            <p:cNvPr id="13" name="12 Marco"/>
            <p:cNvSpPr/>
            <p:nvPr/>
          </p:nvSpPr>
          <p:spPr>
            <a:xfrm>
              <a:off x="126941" y="1412776"/>
              <a:ext cx="283483" cy="203939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35496" y="148478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s-E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633" y="3080861"/>
            <a:ext cx="3209503" cy="184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3605" y="3637917"/>
            <a:ext cx="57340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324" y="3993864"/>
            <a:ext cx="1080120" cy="23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00" y="1745888"/>
            <a:ext cx="6463804" cy="417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76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00" y="1745888"/>
            <a:ext cx="6463804" cy="418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10 Grupo"/>
          <p:cNvGrpSpPr/>
          <p:nvPr/>
        </p:nvGrpSpPr>
        <p:grpSpPr>
          <a:xfrm>
            <a:off x="5844862" y="3759049"/>
            <a:ext cx="1182737" cy="204824"/>
            <a:chOff x="5844862" y="3759049"/>
            <a:chExt cx="1182737" cy="204824"/>
          </a:xfrm>
        </p:grpSpPr>
        <p:sp>
          <p:nvSpPr>
            <p:cNvPr id="5" name="4 Rectángulo"/>
            <p:cNvSpPr/>
            <p:nvPr/>
          </p:nvSpPr>
          <p:spPr>
            <a:xfrm>
              <a:off x="5844862" y="3759049"/>
              <a:ext cx="1182737" cy="2048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7770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6417" y="3785505"/>
              <a:ext cx="1029839" cy="178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9143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3" y="1068760"/>
            <a:ext cx="8757865" cy="50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259632" y="476672"/>
            <a:ext cx="6507435" cy="5920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b="1" dirty="0" smtClean="0">
                <a:solidFill>
                  <a:srgbClr val="CC0000"/>
                </a:solidFill>
              </a:rPr>
              <a:t>E</a:t>
            </a:r>
            <a:r>
              <a:rPr lang="es-ES" dirty="0" smtClean="0"/>
              <a:t>ditar citas en el texto</a:t>
            </a:r>
            <a:endParaRPr lang="es-E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813747" y="6237312"/>
            <a:ext cx="4330253" cy="548680"/>
          </a:xfrm>
          <a:prstGeom prst="rect">
            <a:avLst/>
          </a:prstGeom>
          <a:solidFill>
            <a:srgbClr val="DDDDDD"/>
          </a:solidFill>
        </p:spPr>
        <p:txBody>
          <a:bodyPr vert="horz" lIns="91440" tIns="45720" rIns="91440" bIns="45720" rtlCol="0" anchor="b" anchorCtr="0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4000" b="1" dirty="0">
                <a:solidFill>
                  <a:srgbClr val="CC0000"/>
                </a:solidFill>
              </a:rPr>
              <a:t>I</a:t>
            </a:r>
            <a:r>
              <a:rPr lang="es-ES" sz="4000" dirty="0" smtClean="0"/>
              <a:t>ntegración con WORD</a:t>
            </a:r>
            <a:endParaRPr lang="es-ES" sz="4000" dirty="0"/>
          </a:p>
        </p:txBody>
      </p:sp>
      <p:grpSp>
        <p:nvGrpSpPr>
          <p:cNvPr id="7" name="6 Grupo"/>
          <p:cNvGrpSpPr/>
          <p:nvPr/>
        </p:nvGrpSpPr>
        <p:grpSpPr>
          <a:xfrm>
            <a:off x="5796136" y="3717032"/>
            <a:ext cx="1440160" cy="864096"/>
            <a:chOff x="5796136" y="3717032"/>
            <a:chExt cx="1182737" cy="864096"/>
          </a:xfrm>
        </p:grpSpPr>
        <p:sp>
          <p:nvSpPr>
            <p:cNvPr id="8" name="7 Marco"/>
            <p:cNvSpPr/>
            <p:nvPr/>
          </p:nvSpPr>
          <p:spPr>
            <a:xfrm>
              <a:off x="5796136" y="3717032"/>
              <a:ext cx="1182737" cy="288032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6156176" y="393479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10" name="9 Grupo"/>
          <p:cNvGrpSpPr/>
          <p:nvPr/>
        </p:nvGrpSpPr>
        <p:grpSpPr>
          <a:xfrm>
            <a:off x="227663" y="1480076"/>
            <a:ext cx="441146" cy="718339"/>
            <a:chOff x="35496" y="1412776"/>
            <a:chExt cx="441146" cy="718339"/>
          </a:xfrm>
        </p:grpSpPr>
        <p:sp>
          <p:nvSpPr>
            <p:cNvPr id="11" name="10 Marco"/>
            <p:cNvSpPr/>
            <p:nvPr/>
          </p:nvSpPr>
          <p:spPr>
            <a:xfrm>
              <a:off x="126941" y="1412776"/>
              <a:ext cx="283483" cy="203939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35496" y="148478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s-E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8" name="17 Grupo"/>
          <p:cNvGrpSpPr/>
          <p:nvPr/>
        </p:nvGrpSpPr>
        <p:grpSpPr>
          <a:xfrm>
            <a:off x="5844862" y="3759049"/>
            <a:ext cx="1182737" cy="204824"/>
            <a:chOff x="5844862" y="3759049"/>
            <a:chExt cx="1182737" cy="204824"/>
          </a:xfrm>
        </p:grpSpPr>
        <p:sp>
          <p:nvSpPr>
            <p:cNvPr id="19" name="18 Rectángulo"/>
            <p:cNvSpPr/>
            <p:nvPr/>
          </p:nvSpPr>
          <p:spPr>
            <a:xfrm>
              <a:off x="5844862" y="3759049"/>
              <a:ext cx="1182737" cy="2048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0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6417" y="3785505"/>
              <a:ext cx="1029839" cy="178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22716"/>
            <a:ext cx="5713065" cy="45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412994"/>
            <a:ext cx="3615386" cy="239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20 Grupo"/>
          <p:cNvGrpSpPr/>
          <p:nvPr/>
        </p:nvGrpSpPr>
        <p:grpSpPr>
          <a:xfrm>
            <a:off x="3059832" y="530721"/>
            <a:ext cx="864096" cy="4048125"/>
            <a:chOff x="3059832" y="530721"/>
            <a:chExt cx="864096" cy="4048125"/>
          </a:xfrm>
        </p:grpSpPr>
        <p:pic>
          <p:nvPicPr>
            <p:cNvPr id="11878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4293096"/>
              <a:ext cx="576064" cy="285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8791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6203" y="530721"/>
              <a:ext cx="847725" cy="3762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1879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639295"/>
            <a:ext cx="3520414" cy="2093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1547664" y="42579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pic>
        <p:nvPicPr>
          <p:cNvPr id="11879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22716"/>
            <a:ext cx="5760640" cy="44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79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348" y="3768273"/>
            <a:ext cx="1553964" cy="19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4327465" y="4424463"/>
            <a:ext cx="792088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</a:t>
            </a:r>
            <a:endParaRPr lang="es-ES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013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68760"/>
            <a:ext cx="8640960" cy="49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476672"/>
            <a:ext cx="6507435" cy="5920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b="1" dirty="0" smtClean="0">
                <a:solidFill>
                  <a:srgbClr val="CC0000"/>
                </a:solidFill>
              </a:rPr>
              <a:t>G</a:t>
            </a:r>
            <a:r>
              <a:rPr lang="es-ES" dirty="0" smtClean="0"/>
              <a:t>enerar las referencias</a:t>
            </a:r>
            <a:endParaRPr lang="es-ES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813747" y="6237312"/>
            <a:ext cx="4330253" cy="548680"/>
          </a:xfrm>
          <a:prstGeom prst="rect">
            <a:avLst/>
          </a:prstGeom>
          <a:solidFill>
            <a:srgbClr val="DDDDDD"/>
          </a:solidFill>
        </p:spPr>
        <p:txBody>
          <a:bodyPr vert="horz" lIns="91440" tIns="45720" rIns="91440" bIns="45720" rtlCol="0" anchor="b" anchorCtr="0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4000" b="1" dirty="0">
                <a:solidFill>
                  <a:srgbClr val="CC0000"/>
                </a:solidFill>
              </a:rPr>
              <a:t>I</a:t>
            </a:r>
            <a:r>
              <a:rPr lang="es-ES" sz="4000" dirty="0" smtClean="0"/>
              <a:t>ntegración con WORD</a:t>
            </a:r>
            <a:endParaRPr lang="es-ES" sz="4000" dirty="0"/>
          </a:p>
        </p:txBody>
      </p:sp>
      <p:grpSp>
        <p:nvGrpSpPr>
          <p:cNvPr id="3" name="2 Grupo"/>
          <p:cNvGrpSpPr/>
          <p:nvPr/>
        </p:nvGrpSpPr>
        <p:grpSpPr>
          <a:xfrm>
            <a:off x="1694771" y="4797153"/>
            <a:ext cx="441146" cy="864095"/>
            <a:chOff x="1694771" y="4797153"/>
            <a:chExt cx="441146" cy="864095"/>
          </a:xfrm>
        </p:grpSpPr>
        <p:sp>
          <p:nvSpPr>
            <p:cNvPr id="11" name="10 Marco"/>
            <p:cNvSpPr/>
            <p:nvPr/>
          </p:nvSpPr>
          <p:spPr>
            <a:xfrm>
              <a:off x="1768237" y="4797153"/>
              <a:ext cx="283483" cy="349696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1694771" y="5014917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s-E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3 Grupo"/>
          <p:cNvGrpSpPr/>
          <p:nvPr/>
        </p:nvGrpSpPr>
        <p:grpSpPr>
          <a:xfrm>
            <a:off x="395536" y="1412776"/>
            <a:ext cx="441146" cy="785639"/>
            <a:chOff x="395536" y="1412776"/>
            <a:chExt cx="441146" cy="785639"/>
          </a:xfrm>
        </p:grpSpPr>
        <p:sp>
          <p:nvSpPr>
            <p:cNvPr id="15" name="14 Marco"/>
            <p:cNvSpPr/>
            <p:nvPr/>
          </p:nvSpPr>
          <p:spPr>
            <a:xfrm>
              <a:off x="486981" y="1412776"/>
              <a:ext cx="283483" cy="271239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6" name="15 CuadroTexto"/>
            <p:cNvSpPr txBox="1"/>
            <p:nvPr/>
          </p:nvSpPr>
          <p:spPr>
            <a:xfrm>
              <a:off x="395536" y="155208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s-ES" sz="36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198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84055"/>
            <a:ext cx="6120680" cy="123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68760"/>
            <a:ext cx="8640960" cy="49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259632" y="476672"/>
            <a:ext cx="6507435" cy="5920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b="1" dirty="0" smtClean="0">
                <a:solidFill>
                  <a:srgbClr val="CC0000"/>
                </a:solidFill>
              </a:rPr>
              <a:t>E</a:t>
            </a:r>
            <a:r>
              <a:rPr lang="es-ES" dirty="0" smtClean="0"/>
              <a:t>ditar las referencias</a:t>
            </a:r>
            <a:endParaRPr lang="es-E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813747" y="6237312"/>
            <a:ext cx="4330253" cy="548680"/>
          </a:xfrm>
          <a:prstGeom prst="rect">
            <a:avLst/>
          </a:prstGeom>
          <a:solidFill>
            <a:srgbClr val="DDDDDD"/>
          </a:solidFill>
        </p:spPr>
        <p:txBody>
          <a:bodyPr vert="horz" lIns="91440" tIns="45720" rIns="91440" bIns="45720" rtlCol="0" anchor="b" anchorCtr="0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4000" b="1" dirty="0">
                <a:solidFill>
                  <a:srgbClr val="CC0000"/>
                </a:solidFill>
              </a:rPr>
              <a:t>I</a:t>
            </a:r>
            <a:r>
              <a:rPr lang="es-ES" sz="4000" dirty="0" smtClean="0"/>
              <a:t>ntegración con WORD</a:t>
            </a:r>
            <a:endParaRPr lang="es-ES" sz="4000" dirty="0"/>
          </a:p>
        </p:txBody>
      </p:sp>
      <p:grpSp>
        <p:nvGrpSpPr>
          <p:cNvPr id="10" name="9 Grupo"/>
          <p:cNvGrpSpPr/>
          <p:nvPr/>
        </p:nvGrpSpPr>
        <p:grpSpPr>
          <a:xfrm>
            <a:off x="539552" y="1412776"/>
            <a:ext cx="441146" cy="785639"/>
            <a:chOff x="395536" y="1412776"/>
            <a:chExt cx="441146" cy="785639"/>
          </a:xfrm>
        </p:grpSpPr>
        <p:sp>
          <p:nvSpPr>
            <p:cNvPr id="11" name="10 Marco"/>
            <p:cNvSpPr/>
            <p:nvPr/>
          </p:nvSpPr>
          <p:spPr>
            <a:xfrm>
              <a:off x="486981" y="1412776"/>
              <a:ext cx="283483" cy="271239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395536" y="155208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84055"/>
            <a:ext cx="6120680" cy="123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104" y="1691680"/>
            <a:ext cx="6867864" cy="411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257" y="1700808"/>
            <a:ext cx="6849558" cy="409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257" y="1702320"/>
            <a:ext cx="6858711" cy="4102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13 Grupo"/>
          <p:cNvGrpSpPr/>
          <p:nvPr/>
        </p:nvGrpSpPr>
        <p:grpSpPr>
          <a:xfrm>
            <a:off x="1763688" y="2388704"/>
            <a:ext cx="6973175" cy="3632584"/>
            <a:chOff x="1763688" y="2388704"/>
            <a:chExt cx="6973175" cy="3632584"/>
          </a:xfrm>
        </p:grpSpPr>
        <p:pic>
          <p:nvPicPr>
            <p:cNvPr id="120838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2388704"/>
              <a:ext cx="6901167" cy="36325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19 Marco"/>
            <p:cNvSpPr/>
            <p:nvPr/>
          </p:nvSpPr>
          <p:spPr>
            <a:xfrm>
              <a:off x="1763688" y="5301209"/>
              <a:ext cx="6696744" cy="576064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912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68760"/>
            <a:ext cx="8640960" cy="49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259632" y="476672"/>
            <a:ext cx="6768752" cy="5920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b="1" dirty="0" smtClean="0">
                <a:solidFill>
                  <a:srgbClr val="CC0000"/>
                </a:solidFill>
              </a:rPr>
              <a:t>C</a:t>
            </a:r>
            <a:r>
              <a:rPr lang="es-ES" dirty="0" smtClean="0"/>
              <a:t>ambiar de estilo bibliográfico</a:t>
            </a:r>
            <a:endParaRPr lang="es-E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813747" y="6237312"/>
            <a:ext cx="4330253" cy="548680"/>
          </a:xfrm>
          <a:prstGeom prst="rect">
            <a:avLst/>
          </a:prstGeom>
          <a:solidFill>
            <a:srgbClr val="DDDDDD"/>
          </a:solidFill>
        </p:spPr>
        <p:txBody>
          <a:bodyPr vert="horz" lIns="91440" tIns="45720" rIns="91440" bIns="45720" rtlCol="0" anchor="b" anchorCtr="0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4000" b="1" dirty="0">
                <a:solidFill>
                  <a:srgbClr val="CC0000"/>
                </a:solidFill>
              </a:rPr>
              <a:t>I</a:t>
            </a:r>
            <a:r>
              <a:rPr lang="es-ES" sz="4000" dirty="0" smtClean="0"/>
              <a:t>ntegración con WORD</a:t>
            </a:r>
            <a:endParaRPr lang="es-ES" sz="4000" dirty="0"/>
          </a:p>
        </p:txBody>
      </p:sp>
      <p:grpSp>
        <p:nvGrpSpPr>
          <p:cNvPr id="8" name="7 Grupo"/>
          <p:cNvGrpSpPr/>
          <p:nvPr/>
        </p:nvGrpSpPr>
        <p:grpSpPr>
          <a:xfrm>
            <a:off x="818486" y="1412776"/>
            <a:ext cx="441146" cy="785639"/>
            <a:chOff x="395536" y="1412776"/>
            <a:chExt cx="441146" cy="785639"/>
          </a:xfrm>
        </p:grpSpPr>
        <p:sp>
          <p:nvSpPr>
            <p:cNvPr id="9" name="8 Marco"/>
            <p:cNvSpPr/>
            <p:nvPr/>
          </p:nvSpPr>
          <p:spPr>
            <a:xfrm>
              <a:off x="486981" y="1412776"/>
              <a:ext cx="283483" cy="271239"/>
            </a:xfrm>
            <a:prstGeom prst="frame">
              <a:avLst>
                <a:gd name="adj1" fmla="val 690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395536" y="155208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84055"/>
            <a:ext cx="6120680" cy="123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88704"/>
            <a:ext cx="6901167" cy="36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699" y="1233412"/>
            <a:ext cx="5706674" cy="462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185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233" y="2393279"/>
            <a:ext cx="6899629" cy="3628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57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88024" y="1273175"/>
            <a:ext cx="4177158" cy="4924425"/>
          </a:xfrm>
          <a:noFill/>
          <a:ln/>
        </p:spPr>
        <p:txBody>
          <a:bodyPr>
            <a:normAutofit/>
          </a:bodyPr>
          <a:lstStyle/>
          <a:p>
            <a:endParaRPr lang="es-ES" sz="2000" dirty="0"/>
          </a:p>
          <a:p>
            <a:pPr algn="ctr">
              <a:buClr>
                <a:srgbClr val="CC0000"/>
              </a:buClr>
              <a:buSzPct val="185000"/>
            </a:pPr>
            <a:r>
              <a:rPr lang="es-ES" sz="1800" b="1" dirty="0"/>
              <a:t>Software </a:t>
            </a:r>
            <a:r>
              <a:rPr lang="es-ES" sz="1800" b="1" dirty="0" smtClean="0"/>
              <a:t>libre y Multiplataforma. </a:t>
            </a:r>
            <a:r>
              <a:rPr lang="es-ES" sz="1800" dirty="0" smtClean="0"/>
              <a:t>Es gratuito y funciona en cualquier SO.  </a:t>
            </a:r>
            <a:endParaRPr lang="es-ES" sz="1800" dirty="0"/>
          </a:p>
          <a:p>
            <a:pPr>
              <a:buClr>
                <a:srgbClr val="CC0000"/>
              </a:buClr>
              <a:buSzPct val="185000"/>
            </a:pPr>
            <a:endParaRPr lang="es-ES" sz="1800" b="1" dirty="0"/>
          </a:p>
          <a:p>
            <a:pPr>
              <a:buClr>
                <a:srgbClr val="CC0000"/>
              </a:buClr>
              <a:buSzPct val="185000"/>
            </a:pPr>
            <a:endParaRPr lang="es-ES" sz="1800" b="1" dirty="0"/>
          </a:p>
          <a:p>
            <a:pPr>
              <a:buClr>
                <a:srgbClr val="CC0000"/>
              </a:buClr>
              <a:buSzPct val="185000"/>
            </a:pPr>
            <a:endParaRPr lang="es-ES" sz="1800" b="1" dirty="0"/>
          </a:p>
          <a:p>
            <a:pPr algn="ctr">
              <a:buClr>
                <a:srgbClr val="CC0000"/>
              </a:buClr>
              <a:buSzPct val="185000"/>
            </a:pPr>
            <a:r>
              <a:rPr lang="es-ES" sz="1800" b="1" dirty="0"/>
              <a:t>Funciona como complemento de </a:t>
            </a:r>
            <a:r>
              <a:rPr lang="es-ES" sz="1800" b="1" dirty="0" err="1">
                <a:solidFill>
                  <a:srgbClr val="FF3300"/>
                </a:solidFill>
              </a:rPr>
              <a:t>FireFox</a:t>
            </a:r>
            <a:endParaRPr lang="es-ES" sz="1800" b="1" dirty="0">
              <a:solidFill>
                <a:srgbClr val="FF3300"/>
              </a:solidFill>
            </a:endParaRPr>
          </a:p>
          <a:p>
            <a:pPr>
              <a:buClr>
                <a:srgbClr val="CC0000"/>
              </a:buClr>
              <a:buSzPct val="185000"/>
            </a:pPr>
            <a:endParaRPr lang="es-ES" sz="1800" b="1" dirty="0"/>
          </a:p>
          <a:p>
            <a:pPr>
              <a:buClr>
                <a:srgbClr val="CC0000"/>
              </a:buClr>
              <a:buSzPct val="185000"/>
            </a:pPr>
            <a:endParaRPr lang="es-ES" sz="1800" b="1" dirty="0"/>
          </a:p>
          <a:p>
            <a:pPr>
              <a:buClr>
                <a:srgbClr val="CC0000"/>
              </a:buClr>
              <a:buSzPct val="185000"/>
            </a:pPr>
            <a:endParaRPr lang="es-ES" sz="1800" b="1" dirty="0"/>
          </a:p>
          <a:p>
            <a:pPr>
              <a:buClr>
                <a:srgbClr val="CC0000"/>
              </a:buClr>
              <a:buSzPct val="185000"/>
            </a:pPr>
            <a:r>
              <a:rPr lang="es-ES" sz="1800" b="1" dirty="0"/>
              <a:t>Traducido a varios idiomas </a:t>
            </a:r>
          </a:p>
          <a:p>
            <a:endParaRPr lang="es-ES" sz="1800" b="1" dirty="0"/>
          </a:p>
        </p:txBody>
      </p:sp>
      <p:pic>
        <p:nvPicPr>
          <p:cNvPr id="4103" name="Picture 7" descr="firefox-log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876256" y="4437112"/>
            <a:ext cx="547687" cy="547688"/>
          </a:xfrm>
          <a:noFill/>
          <a:ln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23850" y="2041797"/>
            <a:ext cx="4176713" cy="13144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sz="1600" b="1" dirty="0"/>
              <a:t>Su nombre</a:t>
            </a:r>
            <a:r>
              <a:rPr lang="es-ES" sz="1600" dirty="0"/>
              <a:t> proviene de la palabra albanesa </a:t>
            </a:r>
            <a:r>
              <a:rPr lang="es-ES" sz="1600" b="1" dirty="0" err="1">
                <a:solidFill>
                  <a:srgbClr val="CC0000"/>
                </a:solidFill>
              </a:rPr>
              <a:t>zotëroj</a:t>
            </a:r>
            <a:r>
              <a:rPr lang="es-ES" sz="1600" b="1" dirty="0">
                <a:solidFill>
                  <a:srgbClr val="CC0000"/>
                </a:solidFill>
              </a:rPr>
              <a:t> </a:t>
            </a:r>
            <a:r>
              <a:rPr lang="es-ES" sz="1600" dirty="0"/>
              <a:t>que significa "poseer/dominar". Su objetivo es reemplazar aplicaciones más tradicionales de administración de </a:t>
            </a:r>
            <a:r>
              <a:rPr lang="es-ES" sz="1600" dirty="0" smtClean="0"/>
              <a:t>referencias.</a:t>
            </a:r>
            <a:endParaRPr lang="es-ES" sz="1600" dirty="0"/>
          </a:p>
        </p:txBody>
      </p:sp>
      <p:graphicFrame>
        <p:nvGraphicFramePr>
          <p:cNvPr id="41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9982710"/>
              </p:ext>
            </p:extLst>
          </p:nvPr>
        </p:nvGraphicFramePr>
        <p:xfrm>
          <a:off x="5489546" y="5661248"/>
          <a:ext cx="290223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Imagen de mapa de bits" r:id="rId5" imgW="1961905" imgH="438095" progId="PBrush">
                  <p:embed/>
                </p:oleObj>
              </mc:Choice>
              <mc:Fallback>
                <p:oleObj name="Imagen de mapa de bits" r:id="rId5" imgW="1961905" imgH="438095" progId="PBrush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9546" y="5661248"/>
                        <a:ext cx="2902235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6" descr="Software libr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24552" y="2741612"/>
            <a:ext cx="561975" cy="687388"/>
          </a:xfrm>
          <a:prstGeom prst="rect">
            <a:avLst/>
          </a:prstGeom>
          <a:noFill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769062"/>
            <a:ext cx="651834" cy="58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3 Conector recto de flecha"/>
          <p:cNvCxnSpPr/>
          <p:nvPr/>
        </p:nvCxnSpPr>
        <p:spPr>
          <a:xfrm>
            <a:off x="6732240" y="3063027"/>
            <a:ext cx="5760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2267744" y="325105"/>
            <a:ext cx="43685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Z</a:t>
            </a:r>
            <a:r>
              <a:rPr lang="es-ES" sz="6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otero</a:t>
            </a:r>
            <a:endParaRPr lang="es-E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755576" y="692696"/>
            <a:ext cx="7560840" cy="5487218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  <a:p>
            <a:pPr>
              <a:spcBef>
                <a:spcPct val="50000"/>
              </a:spcBef>
            </a:pPr>
            <a:endParaRPr lang="es-E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597" y="1189496"/>
            <a:ext cx="197334" cy="217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1504058" y="2409665"/>
            <a:ext cx="1328955" cy="1274848"/>
            <a:chOff x="1504058" y="2409665"/>
            <a:chExt cx="1328955" cy="1274848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409665"/>
              <a:ext cx="521666" cy="575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3 CuadroTexto"/>
            <p:cNvSpPr txBox="1"/>
            <p:nvPr/>
          </p:nvSpPr>
          <p:spPr>
            <a:xfrm>
              <a:off x="1504058" y="3068960"/>
              <a:ext cx="1328955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 err="1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  <a:r>
                <a:rPr lang="es-ES" sz="20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otero</a:t>
              </a:r>
              <a:endPara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s-ES" sz="1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Versión 4.0.22</a:t>
              </a:r>
              <a:endParaRPr lang="es-E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5553158" y="2337657"/>
            <a:ext cx="2542170" cy="1441812"/>
            <a:chOff x="5607232" y="2337657"/>
            <a:chExt cx="2542170" cy="1441812"/>
          </a:xfrm>
        </p:grpSpPr>
        <p:pic>
          <p:nvPicPr>
            <p:cNvPr id="11571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660" y="2337657"/>
              <a:ext cx="491313" cy="515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5 CuadroTexto"/>
            <p:cNvSpPr txBox="1"/>
            <p:nvPr/>
          </p:nvSpPr>
          <p:spPr>
            <a:xfrm>
              <a:off x="5607232" y="2917695"/>
              <a:ext cx="2542170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 err="1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  <a:r>
                <a:rPr lang="es-E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otero</a:t>
              </a:r>
              <a:endPara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Word </a:t>
              </a:r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Wndows</a:t>
              </a:r>
              <a:r>
                <a:rPr lang="es-ES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16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Integration</a:t>
              </a:r>
              <a:endParaRPr lang="es-E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es-ES" sz="14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Versión 3.1.17</a:t>
              </a:r>
              <a:endParaRPr lang="es-E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3196347" y="2132856"/>
            <a:ext cx="2311757" cy="2965053"/>
            <a:chOff x="3196347" y="2132856"/>
            <a:chExt cx="2311757" cy="2965053"/>
          </a:xfrm>
        </p:grpSpPr>
        <p:pic>
          <p:nvPicPr>
            <p:cNvPr id="115720" name="Picture 8" descr="C:\Users\Rafael Cervantes\Desktop\Sin título-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6347" y="2132856"/>
              <a:ext cx="2311757" cy="2349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8 CuadroTexto"/>
            <p:cNvSpPr txBox="1"/>
            <p:nvPr/>
          </p:nvSpPr>
          <p:spPr>
            <a:xfrm>
              <a:off x="3395666" y="4482356"/>
              <a:ext cx="2032929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 smtClean="0">
                  <a:solidFill>
                    <a:srgbClr val="F82A0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</a:t>
              </a:r>
              <a:r>
                <a:rPr lang="es-E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ozilla Firefox </a:t>
              </a:r>
            </a:p>
            <a:p>
              <a:pPr algn="ctr"/>
              <a:r>
                <a:rPr lang="es-ES" sz="1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Versión 32 (x86 es-ES)</a:t>
              </a:r>
              <a:endParaRPr lang="es-E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4" name="Picture 8" descr="C:\Users\Rafael Cervantes\Desktop\Sin título-1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080" y="4509120"/>
              <a:ext cx="168643" cy="171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897878" y="5598422"/>
            <a:ext cx="363456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s-ES" b="1" dirty="0" err="1" smtClean="0">
                <a:latin typeface="+mn-lt"/>
                <a:cs typeface="Aharoni" pitchFamily="2" charset="-79"/>
              </a:rPr>
              <a:t>MSc</a:t>
            </a:r>
            <a:r>
              <a:rPr lang="es-ES" b="1" dirty="0" smtClean="0">
                <a:latin typeface="+mn-lt"/>
                <a:cs typeface="Aharoni" pitchFamily="2" charset="-79"/>
              </a:rPr>
              <a:t>. Rafael Cervantes </a:t>
            </a:r>
            <a:r>
              <a:rPr lang="es-ES" b="1" dirty="0" err="1" smtClean="0">
                <a:latin typeface="+mn-lt"/>
                <a:cs typeface="Aharoni" pitchFamily="2" charset="-79"/>
              </a:rPr>
              <a:t>Beyra</a:t>
            </a:r>
            <a:r>
              <a:rPr lang="es-ES" b="1" dirty="0" smtClean="0">
                <a:latin typeface="+mn-lt"/>
                <a:cs typeface="Aharoni" pitchFamily="2" charset="-79"/>
              </a:rPr>
              <a:t>.</a:t>
            </a:r>
          </a:p>
          <a:p>
            <a:pPr algn="ctr">
              <a:spcBef>
                <a:spcPts val="0"/>
              </a:spcBef>
            </a:pPr>
            <a:r>
              <a:rPr lang="es-ES" sz="1200" b="1" dirty="0" smtClean="0">
                <a:latin typeface="+mn-lt"/>
                <a:cs typeface="Aharoni" pitchFamily="2" charset="-79"/>
              </a:rPr>
              <a:t>Profesor Facultad Agronomía (UNAH)</a:t>
            </a:r>
            <a:endParaRPr lang="es-ES" sz="1200" b="1" dirty="0">
              <a:latin typeface="+mn-lt"/>
              <a:cs typeface="Aharoni" pitchFamily="2" charset="-79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159774" y="736828"/>
            <a:ext cx="47884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6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Z</a:t>
            </a:r>
            <a:r>
              <a:rPr lang="es-ES" sz="6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ngravers MT" pitchFamily="18" charset="0"/>
              </a:rPr>
              <a:t>otero</a:t>
            </a:r>
            <a:endParaRPr lang="es-E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ngravers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18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79630" y="332656"/>
            <a:ext cx="7553931" cy="652934"/>
          </a:xfrm>
          <a:solidFill>
            <a:srgbClr val="DDDDDD"/>
          </a:solidFill>
        </p:spPr>
        <p:txBody>
          <a:bodyPr>
            <a:normAutofit fontScale="90000"/>
          </a:bodyPr>
          <a:lstStyle/>
          <a:p>
            <a:r>
              <a:rPr lang="es-ES" sz="4000" b="1" dirty="0" smtClean="0"/>
              <a:t/>
            </a:r>
            <a:br>
              <a:rPr lang="es-ES" sz="4000" b="1" dirty="0" smtClean="0"/>
            </a:br>
            <a:r>
              <a:rPr lang="es-ES" sz="4000" b="1" dirty="0" smtClean="0">
                <a:solidFill>
                  <a:srgbClr val="CC0000"/>
                </a:solidFill>
              </a:rPr>
              <a:t>C</a:t>
            </a:r>
            <a:r>
              <a:rPr lang="es-ES" sz="4000" b="1" dirty="0" smtClean="0"/>
              <a:t>aracterísticas</a:t>
            </a:r>
            <a:endParaRPr lang="es-ES" sz="4000" dirty="0"/>
          </a:p>
        </p:txBody>
      </p:sp>
      <p:grpSp>
        <p:nvGrpSpPr>
          <p:cNvPr id="13" name="12 Grupo"/>
          <p:cNvGrpSpPr/>
          <p:nvPr/>
        </p:nvGrpSpPr>
        <p:grpSpPr>
          <a:xfrm>
            <a:off x="539552" y="1412776"/>
            <a:ext cx="8034089" cy="4476087"/>
            <a:chOff x="539552" y="1700808"/>
            <a:chExt cx="8034089" cy="4188055"/>
          </a:xfrm>
        </p:grpSpPr>
        <p:grpSp>
          <p:nvGrpSpPr>
            <p:cNvPr id="11" name="10 Grupo"/>
            <p:cNvGrpSpPr/>
            <p:nvPr/>
          </p:nvGrpSpPr>
          <p:grpSpPr>
            <a:xfrm>
              <a:off x="539552" y="1700808"/>
              <a:ext cx="8034089" cy="4188055"/>
              <a:chOff x="539552" y="1700808"/>
              <a:chExt cx="8034089" cy="4188055"/>
            </a:xfrm>
          </p:grpSpPr>
          <p:grpSp>
            <p:nvGrpSpPr>
              <p:cNvPr id="8" name="7 Grupo"/>
              <p:cNvGrpSpPr/>
              <p:nvPr/>
            </p:nvGrpSpPr>
            <p:grpSpPr>
              <a:xfrm>
                <a:off x="539552" y="1700808"/>
                <a:ext cx="8034089" cy="4188055"/>
                <a:chOff x="539552" y="1700808"/>
                <a:chExt cx="8034089" cy="4188055"/>
              </a:xfrm>
            </p:grpSpPr>
            <p:pic>
              <p:nvPicPr>
                <p:cNvPr id="6148" name="Picture 4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39552" y="1700808"/>
                  <a:ext cx="8034089" cy="4188055"/>
                </a:xfrm>
                <a:prstGeom prst="rect">
                  <a:avLst/>
                </a:prstGeom>
                <a:noFill/>
              </p:spPr>
            </p:pic>
            <p:pic>
              <p:nvPicPr>
                <p:cNvPr id="116739" name="Picture 3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5267" y="5516091"/>
                  <a:ext cx="217165" cy="2171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" name="4 CuadroTexto"/>
                <p:cNvSpPr txBox="1"/>
                <p:nvPr/>
              </p:nvSpPr>
              <p:spPr>
                <a:xfrm>
                  <a:off x="5167797" y="5497487"/>
                  <a:ext cx="3148619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400" dirty="0" smtClean="0">
                      <a:latin typeface="Arial" pitchFamily="34" charset="0"/>
                      <a:cs typeface="Arial" pitchFamily="34" charset="0"/>
                    </a:rPr>
                    <a:t>Gestiona 33 tipos diferentes de ítems</a:t>
                  </a:r>
                  <a:endParaRPr lang="es-ES" sz="14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pic>
            <p:nvPicPr>
              <p:cNvPr id="116742" name="Picture 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592" y="5482726"/>
                <a:ext cx="310133" cy="3225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" name="8 CuadroTexto"/>
              <p:cNvSpPr txBox="1"/>
              <p:nvPr/>
            </p:nvSpPr>
            <p:spPr>
              <a:xfrm>
                <a:off x="1209725" y="5497487"/>
                <a:ext cx="32912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/>
                  <a:t>Sus estilos son compatibles con 25 GB</a:t>
                </a:r>
                <a:endParaRPr lang="es-ES" sz="1400" dirty="0"/>
              </a:p>
            </p:txBody>
          </p:sp>
        </p:grpSp>
        <p:sp>
          <p:nvSpPr>
            <p:cNvPr id="12" name="11 CuadroTexto"/>
            <p:cNvSpPr txBox="1"/>
            <p:nvPr/>
          </p:nvSpPr>
          <p:spPr>
            <a:xfrm>
              <a:off x="5148064" y="3140968"/>
              <a:ext cx="3161443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s-ES" sz="1400" dirty="0" smtClean="0"/>
                <a:t>Dispone de más de 7 mil estilos  CSL</a:t>
              </a:r>
              <a:endParaRPr lang="es-ES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5363988" y="35010"/>
            <a:ext cx="2592388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 smtClean="0">
                <a:solidFill>
                  <a:srgbClr val="CC0000"/>
                </a:solidFill>
              </a:rPr>
              <a:t>Z</a:t>
            </a:r>
            <a:r>
              <a:rPr lang="es-ES" b="1" dirty="0" smtClean="0"/>
              <a:t>OTERO</a:t>
            </a:r>
            <a:endParaRPr lang="es-ES" b="1" dirty="0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8028384" y="214443"/>
            <a:ext cx="360040" cy="257344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8388424" y="404342"/>
            <a:ext cx="384372" cy="360362"/>
          </a:xfrm>
          <a:prstGeom prst="ellips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1114" y="1196752"/>
            <a:ext cx="1608558" cy="5328592"/>
          </a:xfrm>
          <a:prstGeom prst="rect">
            <a:avLst/>
          </a:prstGeom>
          <a:noFill/>
          <a:ln w="38100">
            <a:solidFill>
              <a:srgbClr val="FF3300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673350" y="1196752"/>
            <a:ext cx="4482826" cy="5328592"/>
          </a:xfrm>
          <a:prstGeom prst="rect">
            <a:avLst/>
          </a:prstGeom>
          <a:noFill/>
          <a:ln w="38100">
            <a:solidFill>
              <a:srgbClr val="0066FF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228184" y="1196752"/>
            <a:ext cx="2915816" cy="5328592"/>
          </a:xfrm>
          <a:prstGeom prst="rect">
            <a:avLst/>
          </a:prstGeom>
          <a:noFill/>
          <a:ln w="38100">
            <a:solidFill>
              <a:srgbClr val="009900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1113" y="5933083"/>
            <a:ext cx="1662236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/>
              <a:t>Colecciones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203848" y="5933083"/>
            <a:ext cx="1584325" cy="3762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/>
              <a:t>Registros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901891" y="5933083"/>
            <a:ext cx="1584325" cy="3762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/>
              <a:t>Datos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332656"/>
            <a:ext cx="6120680" cy="763488"/>
          </a:xfrm>
          <a:solidFill>
            <a:srgbClr val="DDDDDD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Estructura </a:t>
            </a:r>
            <a:r>
              <a:rPr lang="es-ES" b="1" dirty="0" err="1">
                <a:solidFill>
                  <a:srgbClr val="CC0000"/>
                </a:solidFill>
              </a:rPr>
              <a:t>Z</a:t>
            </a:r>
            <a:r>
              <a:rPr lang="es-ES" b="1" dirty="0" err="1"/>
              <a:t>otero</a:t>
            </a:r>
            <a:endParaRPr lang="es-ES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700213"/>
            <a:ext cx="2676525" cy="4200525"/>
          </a:xfrm>
          <a:prstGeom prst="rect">
            <a:avLst/>
          </a:prstGeom>
          <a:noFill/>
        </p:spPr>
      </p:pic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553121" y="1808162"/>
            <a:ext cx="2160587" cy="790575"/>
          </a:xfrm>
          <a:prstGeom prst="wedgeRectCallout">
            <a:avLst>
              <a:gd name="adj1" fmla="val 78801"/>
              <a:gd name="adj2" fmla="val -3755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Crear nueva colección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843213" y="6308725"/>
            <a:ext cx="3384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b="1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843213" y="6308725"/>
            <a:ext cx="2591743" cy="3667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/>
              <a:t>Columna izquierda</a:t>
            </a:r>
          </a:p>
        </p:txBody>
      </p:sp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7050" y="1989138"/>
            <a:ext cx="1933575" cy="25622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6763543" y="1557337"/>
            <a:ext cx="2160587" cy="646112"/>
          </a:xfrm>
          <a:prstGeom prst="wedgeRectCallout">
            <a:avLst>
              <a:gd name="adj1" fmla="val -92764"/>
              <a:gd name="adj2" fmla="val 847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Barra herramientas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276600" y="3860800"/>
            <a:ext cx="2663825" cy="647700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3276600" y="2060575"/>
            <a:ext cx="2663825" cy="1728788"/>
          </a:xfrm>
          <a:prstGeom prst="rect">
            <a:avLst/>
          </a:prstGeom>
          <a:noFill/>
          <a:ln w="38100">
            <a:solidFill>
              <a:srgbClr val="3333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395536" y="3525838"/>
            <a:ext cx="2160587" cy="1079500"/>
          </a:xfrm>
          <a:prstGeom prst="wedgeRectCallout">
            <a:avLst>
              <a:gd name="adj1" fmla="val 99889"/>
              <a:gd name="adj2" fmla="val -2001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Crear nueva colección compartida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5" grpId="0" animBg="1"/>
      <p:bldP spid="14346" grpId="0" animBg="1"/>
      <p:bldP spid="14347" grpId="0" animBg="1"/>
      <p:bldP spid="143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3092389" y="2992997"/>
            <a:ext cx="6957393" cy="772616"/>
          </a:xfrm>
          <a:solidFill>
            <a:srgbClr val="DDDDDD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Estructura </a:t>
            </a:r>
            <a:r>
              <a:rPr lang="es-ES" b="1" dirty="0" err="1">
                <a:solidFill>
                  <a:srgbClr val="CC0000"/>
                </a:solidFill>
              </a:rPr>
              <a:t>Z</a:t>
            </a:r>
            <a:r>
              <a:rPr lang="es-ES" b="1" dirty="0" err="1"/>
              <a:t>otero</a:t>
            </a:r>
            <a:endParaRPr lang="es-ES" b="1" dirty="0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187624" y="612626"/>
            <a:ext cx="2317973" cy="3667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/>
              <a:t>Columna centro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112" y="692696"/>
            <a:ext cx="3384376" cy="5400601"/>
          </a:xfrm>
          <a:prstGeom prst="rect">
            <a:avLst/>
          </a:prstGeom>
          <a:noFill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1412776"/>
            <a:ext cx="4536504" cy="4680520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827584" y="1412776"/>
            <a:ext cx="1800200" cy="36004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Rectángulo"/>
          <p:cNvSpPr/>
          <p:nvPr/>
        </p:nvSpPr>
        <p:spPr>
          <a:xfrm rot="5400000">
            <a:off x="4911291" y="1505533"/>
            <a:ext cx="1985714" cy="36004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2627784" y="1556792"/>
            <a:ext cx="3096344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 rot="16200000">
            <a:off x="-3372410" y="2658006"/>
            <a:ext cx="7572405" cy="827585"/>
          </a:xfrm>
          <a:solidFill>
            <a:srgbClr val="DDDDDD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Estructura </a:t>
            </a:r>
            <a:r>
              <a:rPr lang="es-ES" b="1" dirty="0" err="1">
                <a:solidFill>
                  <a:srgbClr val="CC0000"/>
                </a:solidFill>
              </a:rPr>
              <a:t>Z</a:t>
            </a:r>
            <a:r>
              <a:rPr lang="es-ES" b="1" dirty="0" err="1"/>
              <a:t>otero</a:t>
            </a:r>
            <a:endParaRPr lang="es-ES" b="1" dirty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300150" y="561957"/>
            <a:ext cx="3457575" cy="3667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/>
              <a:t>Columna derecha</a:t>
            </a:r>
          </a:p>
        </p:txBody>
      </p:sp>
      <p:grpSp>
        <p:nvGrpSpPr>
          <p:cNvPr id="10" name="9 Grupo"/>
          <p:cNvGrpSpPr/>
          <p:nvPr/>
        </p:nvGrpSpPr>
        <p:grpSpPr>
          <a:xfrm>
            <a:off x="860177" y="4170740"/>
            <a:ext cx="7918083" cy="2532833"/>
            <a:chOff x="1142976" y="3000372"/>
            <a:chExt cx="6891338" cy="2062175"/>
          </a:xfrm>
        </p:grpSpPr>
        <p:pic>
          <p:nvPicPr>
            <p:cNvPr id="6656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14414" y="3000372"/>
              <a:ext cx="6819900" cy="162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563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42976" y="4714884"/>
              <a:ext cx="5715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564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85918" y="4786322"/>
              <a:ext cx="481965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61917"/>
            <a:ext cx="3343275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35696" y="1484784"/>
            <a:ext cx="2686055" cy="2218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13 Conector recto de flecha"/>
          <p:cNvCxnSpPr/>
          <p:nvPr/>
        </p:nvCxnSpPr>
        <p:spPr>
          <a:xfrm flipH="1">
            <a:off x="2267744" y="260648"/>
            <a:ext cx="3816424" cy="129614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>
            <a:endCxn id="66562" idx="0"/>
          </p:cNvCxnSpPr>
          <p:nvPr/>
        </p:nvCxnSpPr>
        <p:spPr>
          <a:xfrm flipH="1">
            <a:off x="4860260" y="332656"/>
            <a:ext cx="3384149" cy="3838084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453039" cy="724942"/>
          </a:xfrm>
          <a:solidFill>
            <a:srgbClr val="DDDDDD"/>
          </a:solidFill>
        </p:spPr>
        <p:txBody>
          <a:bodyPr>
            <a:normAutofit fontScale="90000"/>
          </a:bodyPr>
          <a:lstStyle/>
          <a:p>
            <a:pPr algn="ctr"/>
            <a:r>
              <a:rPr lang="es-ES" b="1" dirty="0">
                <a:solidFill>
                  <a:srgbClr val="CC0000"/>
                </a:solidFill>
              </a:rPr>
              <a:t>R</a:t>
            </a:r>
            <a:r>
              <a:rPr lang="es-ES" b="1" dirty="0"/>
              <a:t>ecopilar </a:t>
            </a:r>
            <a:r>
              <a:rPr lang="es-ES" b="1" dirty="0">
                <a:solidFill>
                  <a:srgbClr val="CC0000"/>
                </a:solidFill>
              </a:rPr>
              <a:t>I</a:t>
            </a:r>
            <a:r>
              <a:rPr lang="es-ES" b="1" dirty="0"/>
              <a:t>nformación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251200" cy="2405063"/>
          </a:xfrm>
          <a:solidFill>
            <a:srgbClr val="FFFF99"/>
          </a:solidFill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r>
              <a:rPr lang="es-ES" sz="1800" b="1" dirty="0" smtClean="0">
                <a:solidFill>
                  <a:srgbClr val="CC0000"/>
                </a:solidFill>
              </a:rPr>
              <a:t>AUTOMATICA</a:t>
            </a:r>
            <a:endParaRPr lang="es-ES" sz="1800" b="1" dirty="0">
              <a:solidFill>
                <a:srgbClr val="CC0000"/>
              </a:solidFill>
            </a:endParaRPr>
          </a:p>
          <a:p>
            <a:pPr marL="0" indent="0" algn="ctr">
              <a:buFontTx/>
              <a:buNone/>
            </a:pPr>
            <a:r>
              <a:rPr lang="es-ES" sz="1600" b="1" dirty="0" err="1" smtClean="0">
                <a:solidFill>
                  <a:srgbClr val="CC0000"/>
                </a:solidFill>
              </a:rPr>
              <a:t>Z</a:t>
            </a:r>
            <a:r>
              <a:rPr lang="es-ES" sz="1600" b="1" dirty="0" err="1" smtClean="0"/>
              <a:t>otero</a:t>
            </a:r>
            <a:r>
              <a:rPr lang="es-ES" sz="1600" dirty="0" smtClean="0"/>
              <a:t> </a:t>
            </a:r>
            <a:r>
              <a:rPr lang="es-ES" sz="1600" dirty="0"/>
              <a:t>detecta cuando un libro, artículo u otros recursos están siendo consultados y con un </a:t>
            </a:r>
            <a:r>
              <a:rPr lang="es-ES" sz="1600" dirty="0" err="1"/>
              <a:t>click</a:t>
            </a:r>
            <a:r>
              <a:rPr lang="es-ES" sz="1600" dirty="0"/>
              <a:t> del ratón encuentra y guarda la información completa de la referencia en un fichero local </a:t>
            </a:r>
          </a:p>
        </p:txBody>
      </p:sp>
      <p:pic>
        <p:nvPicPr>
          <p:cNvPr id="19460" name="Picture 4" descr="location_bar_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7544" y="4717270"/>
            <a:ext cx="4038600" cy="388938"/>
          </a:xfrm>
          <a:noFill/>
          <a:ln/>
        </p:spPr>
      </p:pic>
      <p:pic>
        <p:nvPicPr>
          <p:cNvPr id="19461" name="Picture 5" descr="fetc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4176439" y="1707480"/>
            <a:ext cx="4038600" cy="388937"/>
          </a:xfrm>
          <a:noFill/>
          <a:ln/>
        </p:spPr>
      </p:pic>
      <p:graphicFrame>
        <p:nvGraphicFramePr>
          <p:cNvPr id="194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327975"/>
              </p:ext>
            </p:extLst>
          </p:nvPr>
        </p:nvGraphicFramePr>
        <p:xfrm>
          <a:off x="5042652" y="2348880"/>
          <a:ext cx="3317571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8" name="Imagen de mapa de bits" r:id="rId6" imgW="3753374" imgH="3095238" progId="PBrush">
                  <p:embed/>
                </p:oleObj>
              </mc:Choice>
              <mc:Fallback>
                <p:oleObj name="Imagen de mapa de bits" r:id="rId6" imgW="3753374" imgH="3095238" progId="PBrush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2652" y="2348880"/>
                        <a:ext cx="3317571" cy="27363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779912" y="4365104"/>
            <a:ext cx="1008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solidFill>
                  <a:srgbClr val="FF3300"/>
                </a:solidFill>
              </a:rPr>
              <a:t>Libro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7379344" y="1406104"/>
            <a:ext cx="10810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solidFill>
                  <a:srgbClr val="FF3300"/>
                </a:solidFill>
              </a:rPr>
              <a:t>Carpeta</a:t>
            </a:r>
          </a:p>
        </p:txBody>
      </p:sp>
      <p:graphicFrame>
        <p:nvGraphicFramePr>
          <p:cNvPr id="1946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728841"/>
              </p:ext>
            </p:extLst>
          </p:nvPr>
        </p:nvGraphicFramePr>
        <p:xfrm>
          <a:off x="395536" y="5644515"/>
          <a:ext cx="596265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9" name="Imagen de mapa de bits" r:id="rId8" imgW="5961905" imgH="333333" progId="PBrush">
                  <p:embed/>
                </p:oleObj>
              </mc:Choice>
              <mc:Fallback>
                <p:oleObj name="Imagen de mapa de bits" r:id="rId8" imgW="5961905" imgH="333333" progId="PBrush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644515"/>
                        <a:ext cx="5962650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Line 10"/>
          <p:cNvSpPr>
            <a:spLocks noChangeShapeType="1"/>
          </p:cNvSpPr>
          <p:nvPr/>
        </p:nvSpPr>
        <p:spPr bwMode="auto">
          <a:xfrm>
            <a:off x="5867400" y="5519738"/>
            <a:ext cx="0" cy="2159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5076056" y="5150520"/>
            <a:ext cx="151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dirty="0">
                <a:solidFill>
                  <a:srgbClr val="FF3300"/>
                </a:solidFill>
              </a:rPr>
              <a:t>Fotografía</a:t>
            </a: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auto">
          <a:xfrm rot="5400000">
            <a:off x="6661604" y="2101684"/>
            <a:ext cx="278492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</TotalTime>
  <Words>306</Words>
  <Application>Microsoft Office PowerPoint</Application>
  <PresentationFormat>Presentación en pantalla (4:3)</PresentationFormat>
  <Paragraphs>113</Paragraphs>
  <Slides>20</Slides>
  <Notes>14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Aharoni</vt:lpstr>
      <vt:lpstr>Arial</vt:lpstr>
      <vt:lpstr>Calibri</vt:lpstr>
      <vt:lpstr>Engravers MT</vt:lpstr>
      <vt:lpstr>Impact</vt:lpstr>
      <vt:lpstr>Times New Roman</vt:lpstr>
      <vt:lpstr>NewsPrint</vt:lpstr>
      <vt:lpstr>Imagen de mapa de bits</vt:lpstr>
      <vt:lpstr>Presentación de PowerPoint</vt:lpstr>
      <vt:lpstr>Presentación de PowerPoint</vt:lpstr>
      <vt:lpstr> Características</vt:lpstr>
      <vt:lpstr>Presentación de PowerPoint</vt:lpstr>
      <vt:lpstr>Presentación de PowerPoint</vt:lpstr>
      <vt:lpstr>Estructura Zotero</vt:lpstr>
      <vt:lpstr>Estructura Zotero</vt:lpstr>
      <vt:lpstr>Estructura Zotero</vt:lpstr>
      <vt:lpstr>Recopilar Información</vt:lpstr>
      <vt:lpstr>Presentación de PowerPoint</vt:lpstr>
      <vt:lpstr>Recuperar metadatos PDF </vt:lpstr>
      <vt:lpstr>Compatibilidad con otros gestores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Dark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Rulis</dc:creator>
  <cp:lastModifiedBy>Florido</cp:lastModifiedBy>
  <cp:revision>117</cp:revision>
  <dcterms:created xsi:type="dcterms:W3CDTF">2009-09-16T22:37:28Z</dcterms:created>
  <dcterms:modified xsi:type="dcterms:W3CDTF">2020-03-19T19:16:03Z</dcterms:modified>
</cp:coreProperties>
</file>