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70" r:id="rId6"/>
    <p:sldId id="265" r:id="rId7"/>
    <p:sldId id="266" r:id="rId8"/>
    <p:sldId id="267" r:id="rId9"/>
    <p:sldId id="268" r:id="rId10"/>
    <p:sldId id="269" r:id="rId11"/>
    <p:sldId id="262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2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99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4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8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5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54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55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0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0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6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0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6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9C9E0-A7F2-4881-8119-09CD2FD16F41}" type="datetimeFigureOut">
              <a:rPr lang="en-US" smtClean="0"/>
              <a:t>27-Feb-20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1EF0E-EF7A-4179-A2F3-7AD2D66D12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8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275" y1="93989" x2="74275" y2="93989"/>
                        <a14:foregroundMark x1="15217" y1="55191" x2="15217" y2="55191"/>
                        <a14:foregroundMark x1="15580" y1="19672" x2="15580" y2="19672"/>
                        <a14:foregroundMark x1="9058" y1="44809" x2="9058" y2="44809"/>
                        <a14:foregroundMark x1="11957" y1="33880" x2="11957" y2="33880"/>
                        <a14:foregroundMark x1="11957" y1="12022" x2="3261" y2="53552"/>
                        <a14:foregroundMark x1="8333" y1="51913" x2="7246" y2="896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9131280" cy="685800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4835"/>
            <a:ext cx="7772400" cy="2387600"/>
          </a:xfrm>
        </p:spPr>
        <p:txBody>
          <a:bodyPr/>
          <a:lstStyle/>
          <a:p>
            <a:r>
              <a:rPr lang="es-ES" dirty="0" smtClean="0">
                <a:latin typeface="Arial Rounded MT Bold" panose="020F0704030504030204" pitchFamily="34" charset="0"/>
              </a:rPr>
              <a:t>Trabajo final del curso de Estadística 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44822" y="4899891"/>
            <a:ext cx="5241636" cy="942253"/>
          </a:xfrm>
          <a:solidFill>
            <a:schemeClr val="lt1">
              <a:alpha val="28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Ing.: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Yanquiel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Efrain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Alfonso Perdomo</a:t>
            </a:r>
          </a:p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Ing.: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Yanelys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Pedroso Fonseca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384300" y="3040097"/>
            <a:ext cx="66421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T</a:t>
            </a:r>
            <a:r>
              <a:rPr lang="es-ES" b="1" dirty="0" err="1" smtClean="0"/>
              <a:t>ítulo</a:t>
            </a:r>
            <a:r>
              <a:rPr lang="es-ES" b="1" dirty="0" smtClean="0"/>
              <a:t>: </a:t>
            </a:r>
            <a:r>
              <a:rPr lang="es-ES" dirty="0" smtClean="0"/>
              <a:t>Análisis del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fecto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 los diferentes marcos de siembra y números de semillas por nido en el crecimiento del maíz.</a:t>
            </a:r>
            <a:r>
              <a:rPr lang="es-E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28" y="838522"/>
            <a:ext cx="2918663" cy="3595455"/>
          </a:xfrm>
          <a:prstGeom prst="rect">
            <a:avLst/>
          </a:prstGeom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42" y="3201203"/>
            <a:ext cx="6152158" cy="3656797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95696" y="78655"/>
            <a:ext cx="29770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u="sng" dirty="0" smtClean="0">
                <a:latin typeface="Baskerville Old Face" pitchFamily="18" charset="0"/>
              </a:rPr>
              <a:t>Resultados:</a:t>
            </a:r>
            <a:endParaRPr lang="es-ES" sz="4800" b="1" u="sng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72" b="100000" l="145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5869" y="5555673"/>
            <a:ext cx="1998131" cy="1302327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051968" y="233930"/>
            <a:ext cx="36102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u="sng" dirty="0" smtClean="0">
                <a:latin typeface="Baskerville Old Face" pitchFamily="18" charset="0"/>
              </a:rPr>
              <a:t>Conclusiones:</a:t>
            </a:r>
            <a:endParaRPr lang="es-ES" sz="4800" b="1" u="sng" dirty="0">
              <a:latin typeface="Baskerville Old Face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13486" y="1701800"/>
            <a:ext cx="7493000" cy="133882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s-ES" dirty="0" smtClean="0"/>
              <a:t>No se rechaza  H</a:t>
            </a:r>
            <a:r>
              <a:rPr lang="es-ES" sz="1200" dirty="0" smtClean="0"/>
              <a:t>0</a:t>
            </a:r>
            <a:r>
              <a:rPr lang="es-ES" dirty="0" smtClean="0"/>
              <a:t> por lo que se estima que no existen diferencias significativas entre los diferentes tratamientos con respecto a la altura de la planta, altura de la mazorca superior y diámetro del tallo.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1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72" b="100000" l="145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5869" y="5555673"/>
            <a:ext cx="1998131" cy="13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5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5690" y="1429480"/>
            <a:ext cx="79001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Determinar el efecto de los diferentes marcos de siembra y números de semillas por nido en el crecimiento del maíz.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72" b="100000" l="145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5869" y="5555673"/>
            <a:ext cx="1998131" cy="1302327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0947" y="380934"/>
            <a:ext cx="84296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4800" b="1" u="sng" dirty="0" smtClean="0">
                <a:latin typeface="Baskerville Old Face" pitchFamily="18" charset="0"/>
              </a:rPr>
              <a:t>Objetivo:</a:t>
            </a:r>
            <a:endParaRPr lang="es-ES" sz="4800" b="1" u="sng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6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08728" y="12634"/>
            <a:ext cx="84296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4800" b="1" u="sng" dirty="0">
                <a:latin typeface="Baskerville Old Face" pitchFamily="18" charset="0"/>
              </a:rPr>
              <a:t>Materiales y Método</a:t>
            </a:r>
            <a:r>
              <a:rPr lang="es-ES" sz="4800" b="1" u="sng" dirty="0" smtClean="0">
                <a:latin typeface="Baskerville Old Face" pitchFamily="18" charset="0"/>
              </a:rPr>
              <a:t>:</a:t>
            </a:r>
            <a:endParaRPr lang="es-ES" sz="4800" b="1" u="sng" dirty="0">
              <a:latin typeface="Baskerville Old Face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1188" y="2391833"/>
            <a:ext cx="1910554" cy="1200329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419" dirty="0" smtClean="0">
                <a:latin typeface="Arial" panose="020B0604020202020204" pitchFamily="34" charset="0"/>
                <a:ea typeface="Calibri" panose="020F0502020204030204" pitchFamily="34" charset="0"/>
              </a:rPr>
              <a:t>Carretera </a:t>
            </a:r>
            <a:r>
              <a:rPr lang="es-419" dirty="0">
                <a:latin typeface="Arial" panose="020B0604020202020204" pitchFamily="34" charset="0"/>
                <a:ea typeface="Calibri" panose="020F0502020204030204" pitchFamily="34" charset="0"/>
              </a:rPr>
              <a:t>San José-Tapaste, </a:t>
            </a:r>
            <a:r>
              <a:rPr lang="es-419" dirty="0" smtClean="0">
                <a:latin typeface="Arial" panose="020B0604020202020204" pitchFamily="34" charset="0"/>
                <a:ea typeface="Calibri" panose="020F0502020204030204" pitchFamily="34" charset="0"/>
              </a:rPr>
              <a:t>km 5/2 provincia </a:t>
            </a:r>
            <a:r>
              <a:rPr lang="es-419" dirty="0" err="1">
                <a:latin typeface="Arial" panose="020B0604020202020204" pitchFamily="34" charset="0"/>
                <a:ea typeface="Calibri" panose="020F0502020204030204" pitchFamily="34" charset="0"/>
              </a:rPr>
              <a:t>Mayabeque</a:t>
            </a:r>
            <a:endParaRPr lang="es-419" dirty="0"/>
          </a:p>
        </p:txBody>
      </p:sp>
      <p:sp>
        <p:nvSpPr>
          <p:cNvPr id="7" name="Rectangle 6"/>
          <p:cNvSpPr/>
          <p:nvPr/>
        </p:nvSpPr>
        <p:spPr>
          <a:xfrm>
            <a:off x="6441152" y="2609527"/>
            <a:ext cx="2071817" cy="92333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419" dirty="0" smtClean="0">
                <a:latin typeface="Arial" panose="020B0604020202020204" pitchFamily="34" charset="0"/>
                <a:ea typeface="Calibri" panose="020F0502020204030204" pitchFamily="34" charset="0"/>
              </a:rPr>
              <a:t>Suelo: </a:t>
            </a:r>
            <a:r>
              <a:rPr lang="es-419" dirty="0">
                <a:latin typeface="Arial" panose="020B0604020202020204" pitchFamily="34" charset="0"/>
                <a:ea typeface="Calibri" panose="020F0502020204030204" pitchFamily="34" charset="0"/>
              </a:rPr>
              <a:t>Ferralítico Rojo Lixiviado, </a:t>
            </a:r>
            <a:r>
              <a:rPr lang="es-419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éutrico</a:t>
            </a:r>
            <a:r>
              <a:rPr lang="es-419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419" dirty="0"/>
          </a:p>
        </p:txBody>
      </p:sp>
      <p:sp>
        <p:nvSpPr>
          <p:cNvPr id="12" name="Rectangle 11"/>
          <p:cNvSpPr/>
          <p:nvPr/>
        </p:nvSpPr>
        <p:spPr>
          <a:xfrm>
            <a:off x="3622681" y="1261810"/>
            <a:ext cx="1882096" cy="4616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419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“</a:t>
            </a:r>
            <a:r>
              <a:rPr lang="es-419" sz="2400" dirty="0">
                <a:latin typeface="Arial" panose="020B0604020202020204" pitchFamily="34" charset="0"/>
                <a:ea typeface="Calibri" panose="020F0502020204030204" pitchFamily="34" charset="0"/>
              </a:rPr>
              <a:t>El </a:t>
            </a:r>
            <a:r>
              <a:rPr lang="es-419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mulato”</a:t>
            </a:r>
            <a:endParaRPr lang="es-419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8830039">
            <a:off x="2258418" y="1742666"/>
            <a:ext cx="666648" cy="350297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2116188">
            <a:off x="6123075" y="1767476"/>
            <a:ext cx="636154" cy="350297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1556" y="3786956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419" dirty="0">
                <a:latin typeface="Arial" panose="020B0604020202020204" pitchFamily="34" charset="0"/>
                <a:ea typeface="Calibri" panose="020F0502020204030204" pitchFamily="34" charset="0"/>
              </a:rPr>
              <a:t>(Hernández et al., 2015</a:t>
            </a:r>
            <a:r>
              <a:rPr lang="es-419" dirty="0" smtClean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endParaRPr lang="es-419" dirty="0"/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201" y="4574467"/>
            <a:ext cx="2787556" cy="1721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654" y="2491246"/>
            <a:ext cx="2904151" cy="2083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ángulo 3"/>
          <p:cNvSpPr/>
          <p:nvPr/>
        </p:nvSpPr>
        <p:spPr>
          <a:xfrm>
            <a:off x="305742" y="4949094"/>
            <a:ext cx="4572000" cy="147732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Parcelas de 5 m de largo a razón de cuatro surcos por cada una, a una distancia de camellón fija de 0.70 m dispuestas en un diseño experimental de bloques al azar con tres réplicas y 12 tratamientos.</a:t>
            </a:r>
            <a:endParaRPr lang="en-US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72" b="100000" l="145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5869" y="5555673"/>
            <a:ext cx="1998131" cy="13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9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72" b="100000" l="145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5869" y="5555673"/>
            <a:ext cx="1998131" cy="130232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239986" y="140457"/>
            <a:ext cx="6420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4000" b="1" u="sng" dirty="0">
                <a:latin typeface="Baskerville Old Face" pitchFamily="18" charset="0"/>
              </a:rPr>
              <a:t>Diseño experimental</a:t>
            </a:r>
            <a:endParaRPr lang="en-US" sz="4000" b="1" u="sng" dirty="0">
              <a:latin typeface="Baskerville Old Face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12609" y="169299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05683" y="210587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12609" y="584010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12596" y="4155723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T7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12629" y="3335846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12609" y="251875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634827" y="169299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634827" y="2105871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634827" y="251875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1634827" y="2927377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1632119" y="3335845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1632119" y="3751073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1634814" y="4566063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1634814" y="4155723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2757045" y="169299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2763971" y="210072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T7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632119" y="4987938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T7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2763971" y="499178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2763959" y="5413730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512629" y="2929729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1632118" y="5413729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2763971" y="5840101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1632119" y="584010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2763959" y="6256414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512596" y="6256415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1632119" y="625949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526453" y="3751074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505670" y="4570951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512609" y="4984615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526454" y="5412358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ectángulo 37"/>
          <p:cNvSpPr/>
          <p:nvPr/>
        </p:nvSpPr>
        <p:spPr>
          <a:xfrm>
            <a:off x="2763971" y="457375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ángulo 38"/>
          <p:cNvSpPr/>
          <p:nvPr/>
        </p:nvSpPr>
        <p:spPr>
          <a:xfrm>
            <a:off x="2763959" y="415572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2763959" y="2935332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2757044" y="3748830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2751609" y="3330848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2763959" y="2518751"/>
            <a:ext cx="741213" cy="3245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1745677" y="1267262"/>
            <a:ext cx="574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R2</a:t>
            </a:r>
            <a:endParaRPr lang="en-US" dirty="0"/>
          </a:p>
        </p:txBody>
      </p:sp>
      <p:sp>
        <p:nvSpPr>
          <p:cNvPr id="45" name="CuadroTexto 44"/>
          <p:cNvSpPr txBox="1"/>
          <p:nvPr/>
        </p:nvSpPr>
        <p:spPr>
          <a:xfrm>
            <a:off x="665020" y="1267262"/>
            <a:ext cx="574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R1</a:t>
            </a:r>
            <a:endParaRPr lang="en-US" dirty="0"/>
          </a:p>
        </p:txBody>
      </p:sp>
      <p:sp>
        <p:nvSpPr>
          <p:cNvPr id="46" name="CuadroTexto 45"/>
          <p:cNvSpPr txBox="1"/>
          <p:nvPr/>
        </p:nvSpPr>
        <p:spPr>
          <a:xfrm>
            <a:off x="2937146" y="1253906"/>
            <a:ext cx="574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R3</a:t>
            </a:r>
            <a:endParaRPr lang="en-US" dirty="0"/>
          </a:p>
        </p:txBody>
      </p:sp>
      <p:sp>
        <p:nvSpPr>
          <p:cNvPr id="47" name="Rectángulo 46"/>
          <p:cNvSpPr/>
          <p:nvPr/>
        </p:nvSpPr>
        <p:spPr>
          <a:xfrm>
            <a:off x="3866517" y="1267262"/>
            <a:ext cx="5393294" cy="432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Leyenda:</a:t>
            </a:r>
            <a:endParaRPr lang="en-US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T1.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Marco de siembra tradicional </a:t>
            </a:r>
            <a:r>
              <a:rPr lang="es-E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(0.70 x 0.40)con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tres semillas 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T2.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0,70 x 0,20 tres semillas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T3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0,70 x 0,20 dos semillas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T4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0,70 x 0,20 una semilla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T5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0,70 x 0,25 dos semillas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T6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0,70 x 0,25 tres semillas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T7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0,70 x 0,25 una semilla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T8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0,70 x 0,30 dos semillas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T9.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0,70 x 0,30 tres semillas </a:t>
            </a:r>
            <a:endParaRPr lang="es-ES" sz="14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T10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0,70 x 0,30 una semilla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T11.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Marco de siembra </a:t>
            </a:r>
            <a:r>
              <a:rPr lang="es-E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tradicional(0.70 x 0.40)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dos semillas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T12.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Marco de siembra tradicional </a:t>
            </a:r>
            <a:r>
              <a:rPr lang="es-E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(0.70 x 0.40)con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semilla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793630"/>
            <a:ext cx="85930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MX" b="1" u="sng" dirty="0">
                <a:latin typeface="Baskerville Old Face" pitchFamily="18" charset="0"/>
              </a:rPr>
              <a:t>DISEÑO BLOQUES AL AZAR CON ARREGLO BIFACTORIAL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895799" y="5702940"/>
            <a:ext cx="47265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Hipótesis</a:t>
            </a:r>
            <a:endParaRPr lang="es-ES" sz="14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s-ES" sz="105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" sz="1200" dirty="0" smtClean="0"/>
              <a:t>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existen diferencias entre los tratamientos</a:t>
            </a:r>
          </a:p>
          <a:p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s-ES" sz="1200" dirty="0" smtClean="0"/>
              <a:t>1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" sz="1200" dirty="0" smtClean="0"/>
              <a:t> 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 diferencias entre los tratamientos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7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07559" y="237853"/>
            <a:ext cx="37802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400" b="1" u="sng" dirty="0" smtClean="0">
                <a:latin typeface="Baskerville Old Face" pitchFamily="18" charset="0"/>
              </a:rPr>
              <a:t>Matriz de datos:</a:t>
            </a:r>
            <a:endParaRPr lang="en-US" sz="4400" dirty="0"/>
          </a:p>
        </p:txBody>
      </p:sp>
      <p:pic>
        <p:nvPicPr>
          <p:cNvPr id="6" name="Imagen 5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36" y="1231581"/>
            <a:ext cx="7049484" cy="54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2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r="41804" b="8771"/>
          <a:stretch>
            <a:fillRect/>
          </a:stretch>
        </p:blipFill>
        <p:spPr bwMode="auto">
          <a:xfrm>
            <a:off x="709582" y="909652"/>
            <a:ext cx="4786346" cy="42184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 descr="Univarian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15" y="2675989"/>
            <a:ext cx="4553585" cy="383911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95696" y="78655"/>
            <a:ext cx="17091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u="sng" dirty="0" smtClean="0">
                <a:latin typeface="Baskerville Old Face" pitchFamily="18" charset="0"/>
              </a:rPr>
              <a:t>Pasos:</a:t>
            </a:r>
            <a:endParaRPr lang="es-ES" sz="4800" b="1" u="sng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1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ivariante: Model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22" y="1436397"/>
            <a:ext cx="6315956" cy="41630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696" y="78655"/>
            <a:ext cx="17091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u="sng" dirty="0" smtClean="0">
                <a:latin typeface="Baskerville Old Face" pitchFamily="18" charset="0"/>
              </a:rPr>
              <a:t>Pasos:</a:t>
            </a:r>
            <a:endParaRPr lang="es-ES" sz="4800" b="1" u="sng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6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1" y="872940"/>
            <a:ext cx="2769003" cy="3648260"/>
          </a:xfrm>
          <a:prstGeom prst="rect">
            <a:avLst/>
          </a:prstGeom>
        </p:spPr>
      </p:pic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593" y="3441700"/>
            <a:ext cx="5840407" cy="34163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95696" y="78655"/>
            <a:ext cx="29770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u="sng" dirty="0" smtClean="0">
                <a:latin typeface="Baskerville Old Face" pitchFamily="18" charset="0"/>
              </a:rPr>
              <a:t>Resultados:</a:t>
            </a:r>
            <a:endParaRPr lang="es-ES" sz="4800" b="1" u="sng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21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57" y="909652"/>
            <a:ext cx="2919554" cy="3741964"/>
          </a:xfrm>
          <a:prstGeom prst="rect">
            <a:avLst/>
          </a:prstGeom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365" y="3200400"/>
            <a:ext cx="6207536" cy="36576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95696" y="78655"/>
            <a:ext cx="29770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u="sng" dirty="0" smtClean="0">
                <a:latin typeface="Baskerville Old Face" pitchFamily="18" charset="0"/>
              </a:rPr>
              <a:t>Resultados:</a:t>
            </a:r>
            <a:endParaRPr lang="es-ES" sz="4800" b="1" u="sng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97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279</TotalTime>
  <Words>350</Words>
  <Application>Microsoft Office PowerPoint</Application>
  <PresentationFormat>Presentación en pantalla (4:3)</PresentationFormat>
  <Paragraphs>77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Rounded MT Bold</vt:lpstr>
      <vt:lpstr>Baskerville Old Face</vt:lpstr>
      <vt:lpstr>Calibri</vt:lpstr>
      <vt:lpstr>Calibri Light</vt:lpstr>
      <vt:lpstr>Times New Roman</vt:lpstr>
      <vt:lpstr>Tema de Office</vt:lpstr>
      <vt:lpstr>Trabajo final del curso de Estadística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Khalya</dc:creator>
  <cp:lastModifiedBy>Khalya</cp:lastModifiedBy>
  <cp:revision>29</cp:revision>
  <dcterms:created xsi:type="dcterms:W3CDTF">2020-02-20T13:26:09Z</dcterms:created>
  <dcterms:modified xsi:type="dcterms:W3CDTF">2020-02-27T09:31:25Z</dcterms:modified>
</cp:coreProperties>
</file>