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60" r:id="rId5"/>
    <p:sldId id="281" r:id="rId6"/>
    <p:sldId id="278" r:id="rId7"/>
    <p:sldId id="276" r:id="rId8"/>
    <p:sldId id="279" r:id="rId9"/>
    <p:sldId id="280" r:id="rId10"/>
    <p:sldId id="277" r:id="rId11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94660"/>
  </p:normalViewPr>
  <p:slideViewPr>
    <p:cSldViewPr snapToGrid="0">
      <p:cViewPr varScale="1">
        <p:scale>
          <a:sx n="89" d="100"/>
          <a:sy n="89" d="100"/>
        </p:scale>
        <p:origin x="5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4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87619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6267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81551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18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795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71345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02426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P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6564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55509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2605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1EB7981-4800-409D-9A0E-DAD7A88DF4C4}" type="datetimeFigureOut">
              <a:rPr lang="es-PA" smtClean="0"/>
              <a:t>02/26/2020</a:t>
            </a:fld>
            <a:endParaRPr lang="es-P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E59D2D2-7FFA-4321-91A9-461D0F2AAE00}" type="slidenum">
              <a:rPr lang="es-PA" smtClean="0"/>
              <a:t>‹Nº›</a:t>
            </a:fld>
            <a:endParaRPr lang="es-P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564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061729" y="1553861"/>
            <a:ext cx="8298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Estadística y Diseño Experimental</a:t>
            </a:r>
            <a:endParaRPr lang="es-PA" sz="32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974784" y="2947357"/>
            <a:ext cx="10334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latin typeface="Berlin Sans FB" panose="020E0602020502020306" pitchFamily="34" charset="0"/>
              </a:rPr>
              <a:t>Evaluación de la gallinaza como biofumigante del suelo en el cultivo de melón. </a:t>
            </a:r>
            <a:endParaRPr lang="es-PA" sz="3200" b="1" dirty="0">
              <a:latin typeface="Berlin Sans FB" panose="020E0602020502020306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666008" y="4637596"/>
            <a:ext cx="3849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Integrantes:</a:t>
            </a:r>
          </a:p>
          <a:p>
            <a:r>
              <a:rPr lang="es-ES" sz="2000" dirty="0">
                <a:solidFill>
                  <a:srgbClr val="FF0000"/>
                </a:solidFill>
                <a:latin typeface="Baskerville Old Face" panose="02020602080505020303" pitchFamily="18" charset="0"/>
              </a:rPr>
              <a:t>	</a:t>
            </a:r>
            <a:r>
              <a:rPr lang="es-ES" sz="2000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Ana E. Sáez Cigarruista</a:t>
            </a:r>
          </a:p>
          <a:p>
            <a:r>
              <a:rPr lang="es-ES" sz="2000" dirty="0">
                <a:solidFill>
                  <a:srgbClr val="FF0000"/>
                </a:solidFill>
                <a:latin typeface="Baskerville Old Face" panose="02020602080505020303" pitchFamily="18" charset="0"/>
              </a:rPr>
              <a:t>	</a:t>
            </a:r>
            <a:r>
              <a:rPr lang="es-ES" sz="2000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Jorge A. Castro Villarreal</a:t>
            </a:r>
            <a:endParaRPr lang="es-PA" sz="2000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7" r="16419"/>
          <a:stretch/>
        </p:blipFill>
        <p:spPr>
          <a:xfrm>
            <a:off x="9477376" y="350345"/>
            <a:ext cx="2038350" cy="198399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28917" t="20889" r="28917" b="20741"/>
          <a:stretch/>
        </p:blipFill>
        <p:spPr>
          <a:xfrm>
            <a:off x="422886" y="3953287"/>
            <a:ext cx="2590800" cy="20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0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585407" y="2967335"/>
            <a:ext cx="50211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Muchas gracias…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486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38237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sz="24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Objetivo:</a:t>
            </a:r>
            <a:r>
              <a:rPr lang="es-PA" sz="24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/>
            </a:r>
            <a:br>
              <a:rPr lang="es-PA" sz="24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r>
              <a:rPr lang="es-PA" sz="24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/>
            </a:r>
            <a:br>
              <a:rPr lang="es-PA" sz="2400" b="1" dirty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r>
              <a:rPr lang="es-PA" sz="24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	</a:t>
            </a:r>
            <a:r>
              <a:rPr lang="es-ES" sz="24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Evaluar </a:t>
            </a:r>
            <a:r>
              <a:rPr lang="es-ES" sz="2400" dirty="0">
                <a:solidFill>
                  <a:schemeClr val="tx1"/>
                </a:solidFill>
                <a:latin typeface="Baskerville Old Face" panose="02020602080505020303" pitchFamily="18" charset="0"/>
              </a:rPr>
              <a:t>el uso de la gallinaza como biofumigante del suelo en el cultivo de melón.</a:t>
            </a:r>
            <a:r>
              <a:rPr lang="es-PA" sz="24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/>
            </a:r>
            <a:br>
              <a:rPr lang="es-PA" sz="2400" b="1" dirty="0">
                <a:solidFill>
                  <a:schemeClr val="tx1"/>
                </a:solidFill>
                <a:latin typeface="Baskerville Old Face" panose="02020602080505020303" pitchFamily="18" charset="0"/>
              </a:rPr>
            </a:br>
            <a:endParaRPr lang="es-PA" sz="2400" b="1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1065212" y="2413000"/>
            <a:ext cx="4396339" cy="330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Diseño:</a:t>
            </a:r>
          </a:p>
          <a:p>
            <a:pPr marL="0" indent="0" algn="r">
              <a:buNone/>
            </a:pPr>
            <a:r>
              <a:rPr lang="es-ES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Bloques 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completamente al azar (BCA</a:t>
            </a:r>
            <a:r>
              <a:rPr lang="es-ES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).</a:t>
            </a:r>
          </a:p>
          <a:p>
            <a:pPr marL="0" indent="0">
              <a:buNone/>
            </a:pPr>
            <a:endParaRPr lang="es-ES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Modelo matemático:</a:t>
            </a:r>
          </a:p>
          <a:p>
            <a:pPr marL="0" indent="0" algn="ctr">
              <a:buNone/>
            </a:pPr>
            <a:r>
              <a:rPr lang="es-ES" b="1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Yij</a:t>
            </a:r>
            <a:r>
              <a:rPr lang="es-ES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=µ+β</a:t>
            </a:r>
            <a:r>
              <a:rPr lang="es-ES" b="1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i+cj+εij</a:t>
            </a:r>
            <a:endParaRPr lang="es-ES" b="1" dirty="0" smtClean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s-ES" b="1" dirty="0" smtClean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s-ES" b="1" dirty="0" smtClean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es-ES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endParaRPr lang="es-ES" b="1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endParaRPr lang="es-PA" dirty="0">
              <a:latin typeface="Baskerville Old Face" panose="02020602080505020303" pitchFamily="18" charset="0"/>
            </a:endParaRPr>
          </a:p>
          <a:p>
            <a:pPr marL="457200" lvl="1" indent="0" algn="just">
              <a:buNone/>
            </a:pP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1. Solarización </a:t>
            </a:r>
            <a:endParaRPr lang="es-ES" sz="20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457200" lvl="1" indent="0" algn="just">
              <a:buNone/>
            </a:pP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2. Solarización </a:t>
            </a:r>
            <a:r>
              <a:rPr lang="es-ES" sz="2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+ 2 kg de gallinaza/m</a:t>
            </a:r>
            <a:r>
              <a:rPr lang="es-ES" sz="2000" baseline="30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2</a:t>
            </a:r>
            <a:r>
              <a:rPr lang="es-ES" sz="2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  <a:p>
            <a:pPr marL="457200" lvl="1" indent="0" algn="just">
              <a:buNone/>
            </a:pP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3. Solarización </a:t>
            </a:r>
            <a:r>
              <a:rPr lang="es-ES" sz="2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+ 4 kg de gallinaza/m</a:t>
            </a:r>
            <a:r>
              <a:rPr lang="es-ES" sz="2000" baseline="30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2</a:t>
            </a:r>
            <a:r>
              <a:rPr lang="es-ES" sz="2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  <a:p>
            <a:pPr marL="457200" lvl="1" indent="0" algn="just">
              <a:buNone/>
            </a:pP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4. Solarización </a:t>
            </a:r>
            <a:r>
              <a:rPr lang="es-ES" sz="2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+ 6 kg de gallinaza/m</a:t>
            </a:r>
            <a:r>
              <a:rPr lang="es-ES" sz="2000" baseline="30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2</a:t>
            </a:r>
            <a:r>
              <a:rPr lang="es-ES" sz="2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  <a:p>
            <a:pPr marL="457200" lvl="1" indent="0" algn="just">
              <a:buNone/>
            </a:pP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5. Testigo </a:t>
            </a:r>
            <a:r>
              <a:rPr lang="es-ES" sz="2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absoluto </a:t>
            </a:r>
            <a:endParaRPr lang="es-PA" sz="20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endParaRPr lang="es-PA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936" y="4164761"/>
            <a:ext cx="3013728" cy="2132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6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7083" y="3504136"/>
            <a:ext cx="2060275" cy="698650"/>
          </a:xfrm>
        </p:spPr>
        <p:txBody>
          <a:bodyPr>
            <a:normAutofit/>
          </a:bodyPr>
          <a:lstStyle/>
          <a:p>
            <a:r>
              <a:rPr lang="es-ES" sz="32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Hipótesis</a:t>
            </a:r>
            <a:endParaRPr lang="es-PA" sz="32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9459" y="4202786"/>
            <a:ext cx="4113362" cy="16994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	H</a:t>
            </a:r>
            <a:r>
              <a:rPr lang="es-ES" sz="2000" baseline="-25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0</a:t>
            </a: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: 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(µ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1 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= 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2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 = 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3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 = 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4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 = 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5</a:t>
            </a:r>
            <a:r>
              <a:rPr lang="es-ES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).</a:t>
            </a: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	</a:t>
            </a: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H</a:t>
            </a:r>
            <a:r>
              <a:rPr lang="es-ES" sz="2000" baseline="-25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a</a:t>
            </a:r>
            <a:r>
              <a:rPr lang="es-ES" sz="20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: 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(µ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1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 ≠ 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2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 ≠ 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3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 ≠ 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4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 ≠ µ</a:t>
            </a:r>
            <a:r>
              <a:rPr lang="es-ES" baseline="-25000" dirty="0">
                <a:solidFill>
                  <a:schemeClr val="tx1"/>
                </a:solidFill>
                <a:latin typeface="Baskerville Old Face" panose="02020602080505020303" pitchFamily="18" charset="0"/>
              </a:rPr>
              <a:t>5</a:t>
            </a: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). </a:t>
            </a:r>
            <a:endParaRPr lang="es-ES" sz="2000" dirty="0" smtClean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0" indent="0" algn="just">
              <a:buNone/>
            </a:pPr>
            <a:endParaRPr lang="es-ES" sz="2000" dirty="0" smtClean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marL="0" indent="0" algn="just">
              <a:buNone/>
            </a:pPr>
            <a:r>
              <a:rPr lang="es-ES" sz="2000" dirty="0" smtClean="0">
                <a:latin typeface="Baskerville Old Face" panose="02020602080505020303" pitchFamily="18" charset="0"/>
              </a:rPr>
              <a:t> </a:t>
            </a:r>
            <a:endParaRPr lang="es-PA" sz="2000" dirty="0">
              <a:latin typeface="Baskerville Old Face" panose="02020602080505020303" pitchFamily="18" charset="0"/>
            </a:endParaRPr>
          </a:p>
        </p:txBody>
      </p:sp>
      <p:sp>
        <p:nvSpPr>
          <p:cNvPr id="7" name="Marcador de contenido 5"/>
          <p:cNvSpPr txBox="1">
            <a:spLocks/>
          </p:cNvSpPr>
          <p:nvPr/>
        </p:nvSpPr>
        <p:spPr>
          <a:xfrm>
            <a:off x="673668" y="1621840"/>
            <a:ext cx="3894107" cy="1882296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endParaRPr lang="es-ES" sz="2400" b="1" dirty="0" smtClean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lvl="1"/>
            <a:r>
              <a:rPr lang="es-ES" sz="22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Incidencia de malezas </a:t>
            </a:r>
          </a:p>
          <a:p>
            <a:pPr lvl="1"/>
            <a:r>
              <a:rPr lang="es-ES" sz="22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Incidencia de </a:t>
            </a:r>
            <a:r>
              <a:rPr lang="es-ES" sz="2200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gomosis</a:t>
            </a:r>
            <a:endParaRPr lang="es-ES" sz="2200" dirty="0" smtClean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lvl="1"/>
            <a:r>
              <a:rPr lang="es-ES" sz="22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Rendimiento</a:t>
            </a:r>
            <a:endParaRPr lang="es-PA" sz="22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894823" y="923190"/>
            <a:ext cx="2060275" cy="6986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Variables</a:t>
            </a:r>
            <a:endParaRPr lang="es-PA" sz="32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8034612" y="1145147"/>
            <a:ext cx="2060275" cy="6986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Diseño</a:t>
            </a:r>
            <a:endParaRPr lang="es-PA" sz="32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219642" y="2517269"/>
            <a:ext cx="845389" cy="7262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7296507" y="2514395"/>
            <a:ext cx="845389" cy="726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S+2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8386307" y="2514395"/>
            <a:ext cx="845389" cy="72626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9454542" y="2517271"/>
            <a:ext cx="845389" cy="72626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S+6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216768" y="3540934"/>
            <a:ext cx="845389" cy="72626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7293633" y="3538060"/>
            <a:ext cx="845389" cy="72626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S+6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8383433" y="3538060"/>
            <a:ext cx="845389" cy="7262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9451668" y="3540936"/>
            <a:ext cx="845389" cy="726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S+2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6216774" y="4584729"/>
            <a:ext cx="845389" cy="7262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>
                <a:solidFill>
                  <a:schemeClr val="tx1"/>
                </a:solidFill>
              </a:rPr>
              <a:t>S+4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7293639" y="4581855"/>
            <a:ext cx="845389" cy="7262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8383439" y="4581855"/>
            <a:ext cx="845389" cy="726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S+2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9451674" y="4584731"/>
            <a:ext cx="845389" cy="72626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6216768" y="5594024"/>
            <a:ext cx="845389" cy="726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S+2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7293633" y="5591150"/>
            <a:ext cx="845389" cy="72626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8383433" y="5591150"/>
            <a:ext cx="845389" cy="72626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S+6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9451668" y="5594026"/>
            <a:ext cx="845389" cy="7262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10521338" y="2523025"/>
            <a:ext cx="845389" cy="7262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S+4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10518464" y="3546690"/>
            <a:ext cx="845389" cy="7262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S+4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10518470" y="4590485"/>
            <a:ext cx="845389" cy="72626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S+6 kg</a:t>
            </a:r>
            <a:endParaRPr lang="es-PA" dirty="0">
              <a:solidFill>
                <a:schemeClr val="tx1"/>
              </a:solidFill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10518466" y="5599778"/>
            <a:ext cx="845389" cy="7262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S+4 kg</a:t>
            </a:r>
            <a:endParaRPr lang="es-P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2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649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Datos del estudio:</a:t>
            </a:r>
            <a:endParaRPr lang="es-PA" sz="2400" b="1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8737" b="30738"/>
          <a:stretch/>
        </p:blipFill>
        <p:spPr>
          <a:xfrm>
            <a:off x="1869002" y="905774"/>
            <a:ext cx="8310168" cy="528482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95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r="47204"/>
          <a:stretch/>
        </p:blipFill>
        <p:spPr>
          <a:xfrm>
            <a:off x="241141" y="741680"/>
            <a:ext cx="5082700" cy="5415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r="33976"/>
          <a:stretch/>
        </p:blipFill>
        <p:spPr>
          <a:xfrm>
            <a:off x="5453662" y="640080"/>
            <a:ext cx="6535138" cy="55676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0307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893" y="885462"/>
            <a:ext cx="4895850" cy="25336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5860664" y="2376574"/>
            <a:ext cx="629728" cy="25016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575" y="885462"/>
            <a:ext cx="4895850" cy="25336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5365" y="3758061"/>
            <a:ext cx="4943475" cy="253365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ángulo 5"/>
          <p:cNvSpPr/>
          <p:nvPr/>
        </p:nvSpPr>
        <p:spPr>
          <a:xfrm>
            <a:off x="7882833" y="5241985"/>
            <a:ext cx="629728" cy="26742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7" name="Rectángulo 6"/>
          <p:cNvSpPr/>
          <p:nvPr/>
        </p:nvSpPr>
        <p:spPr>
          <a:xfrm>
            <a:off x="10892289" y="2376575"/>
            <a:ext cx="629728" cy="26742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/>
          <p:cNvSpPr txBox="1"/>
          <p:nvPr/>
        </p:nvSpPr>
        <p:spPr>
          <a:xfrm flipH="1">
            <a:off x="472408" y="1922429"/>
            <a:ext cx="730713" cy="299336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s-ES" sz="32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ANOVA</a:t>
            </a:r>
            <a:endParaRPr lang="es-PA" sz="3200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91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249D847B-BF10-4F58-B3EA-46B550E4E8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440522"/>
              </p:ext>
            </p:extLst>
          </p:nvPr>
        </p:nvGraphicFramePr>
        <p:xfrm>
          <a:off x="1337094" y="2135070"/>
          <a:ext cx="9635706" cy="2503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2637">
                  <a:extLst>
                    <a:ext uri="{9D8B030D-6E8A-4147-A177-3AD203B41FA5}">
                      <a16:colId xmlns="" xmlns:a16="http://schemas.microsoft.com/office/drawing/2014/main" val="1257121963"/>
                    </a:ext>
                  </a:extLst>
                </a:gridCol>
                <a:gridCol w="1581495">
                  <a:extLst>
                    <a:ext uri="{9D8B030D-6E8A-4147-A177-3AD203B41FA5}">
                      <a16:colId xmlns="" xmlns:a16="http://schemas.microsoft.com/office/drawing/2014/main" val="1461972053"/>
                    </a:ext>
                  </a:extLst>
                </a:gridCol>
                <a:gridCol w="1540734">
                  <a:extLst>
                    <a:ext uri="{9D8B030D-6E8A-4147-A177-3AD203B41FA5}">
                      <a16:colId xmlns="" xmlns:a16="http://schemas.microsoft.com/office/drawing/2014/main" val="3925179948"/>
                    </a:ext>
                  </a:extLst>
                </a:gridCol>
                <a:gridCol w="1760840">
                  <a:extLst>
                    <a:ext uri="{9D8B030D-6E8A-4147-A177-3AD203B41FA5}">
                      <a16:colId xmlns="" xmlns:a16="http://schemas.microsoft.com/office/drawing/2014/main" val="3989530424"/>
                    </a:ext>
                  </a:extLst>
                </a:gridCol>
              </a:tblGrid>
              <a:tr h="409034"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Tratamiento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Malezas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Gomosis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Rendimiento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3435807"/>
                  </a:ext>
                </a:extLst>
              </a:tr>
              <a:tr h="409034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Solarización</a:t>
                      </a:r>
                      <a:endParaRPr lang="es-PA" sz="2000" b="1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500.0a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42.5ab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45.2bc</a:t>
                      </a:r>
                      <a:endParaRPr lang="es-PA" sz="2000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55145789"/>
                  </a:ext>
                </a:extLst>
              </a:tr>
              <a:tr h="458640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Solarización + 2 kg de gallinaza/m</a:t>
                      </a:r>
                      <a:r>
                        <a:rPr lang="es-ES" sz="2000" baseline="30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2</a:t>
                      </a:r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 </a:t>
                      </a:r>
                      <a:endParaRPr lang="es-PA" sz="2000" b="1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61.0b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17.5c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53.77a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32329602"/>
                  </a:ext>
                </a:extLst>
              </a:tr>
              <a:tr h="409034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Solarización + 4 kg de gallinaza/m</a:t>
                      </a:r>
                      <a:r>
                        <a:rPr lang="es-ES" sz="2000" baseline="30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2</a:t>
                      </a:r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 </a:t>
                      </a:r>
                      <a:endParaRPr lang="es-PA" sz="2000" b="1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43.75b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30.0cb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53.15ab</a:t>
                      </a:r>
                      <a:endParaRPr lang="es-PA" sz="2000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18898356"/>
                  </a:ext>
                </a:extLst>
              </a:tr>
              <a:tr h="409034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Solarización + 6 kg de gallinaza/m</a:t>
                      </a:r>
                      <a:r>
                        <a:rPr lang="es-ES" sz="2000" baseline="30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2</a:t>
                      </a:r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 </a:t>
                      </a:r>
                      <a:endParaRPr lang="es-PA" sz="2000" b="1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43.75b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20.0c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55.42a</a:t>
                      </a:r>
                      <a:endParaRPr lang="es-PA" sz="2000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64649998"/>
                  </a:ext>
                </a:extLst>
              </a:tr>
              <a:tr h="409034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Testigo absoluto </a:t>
                      </a:r>
                      <a:endParaRPr lang="es-PA" sz="2000" b="1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541.5a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57.5a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A" sz="2000" dirty="0" smtClean="0">
                          <a:solidFill>
                            <a:schemeClr val="tx1"/>
                          </a:solidFill>
                          <a:latin typeface="Baskerville Old Face" panose="02020602080505020303" pitchFamily="18" charset="0"/>
                        </a:rPr>
                        <a:t>41.87c</a:t>
                      </a:r>
                      <a:endParaRPr lang="es-PA" sz="2000" dirty="0">
                        <a:solidFill>
                          <a:schemeClr val="tx1"/>
                        </a:solidFill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6056519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913146" y="1335639"/>
            <a:ext cx="7970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Baskerville Old Face" panose="02020602080505020303" pitchFamily="18" charset="0"/>
              </a:rPr>
              <a:t>Comparación de medias por </a:t>
            </a:r>
            <a:r>
              <a:rPr lang="es-ES" sz="2000" b="1" dirty="0" err="1" smtClean="0">
                <a:latin typeface="Baskerville Old Face" panose="02020602080505020303" pitchFamily="18" charset="0"/>
              </a:rPr>
              <a:t>Tukey</a:t>
            </a:r>
            <a:endParaRPr lang="es-PA" sz="2000" b="1" baseline="30000" dirty="0">
              <a:latin typeface="Baskerville Old Face" panose="02020602080505020303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725286" y="4977819"/>
            <a:ext cx="8445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rgbClr val="FF0000"/>
                </a:solidFill>
              </a:rPr>
              <a:t>Medias con letras iguales no tienen diferencia significativa según </a:t>
            </a:r>
            <a:r>
              <a:rPr lang="es-ES" sz="2000" dirty="0" err="1" smtClean="0">
                <a:solidFill>
                  <a:srgbClr val="FF0000"/>
                </a:solidFill>
              </a:rPr>
              <a:t>Tukey</a:t>
            </a:r>
            <a:r>
              <a:rPr lang="es-ES" sz="2000" dirty="0" smtClean="0">
                <a:solidFill>
                  <a:srgbClr val="FF0000"/>
                </a:solidFill>
              </a:rPr>
              <a:t> (</a:t>
            </a:r>
            <a:r>
              <a:rPr lang="es-ES" sz="2000" i="1" dirty="0" smtClean="0">
                <a:solidFill>
                  <a:srgbClr val="FF0000"/>
                </a:solidFill>
              </a:rPr>
              <a:t>p≤0.05)</a:t>
            </a:r>
            <a:endParaRPr lang="es-PA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11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472" y="1286773"/>
            <a:ext cx="7625751" cy="410124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3260785" y="612475"/>
            <a:ext cx="3562709" cy="4830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latin typeface="Baskerville Old Face" panose="02020602080505020303" pitchFamily="18" charset="0"/>
              </a:rPr>
              <a:t>Correlación de Pearson </a:t>
            </a:r>
            <a:endParaRPr lang="es-PA" sz="2400" b="1" dirty="0">
              <a:latin typeface="Baskerville Old Face" panose="02020602080505020303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047117" y="3994030"/>
            <a:ext cx="2165230" cy="3450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6413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750498"/>
            <a:ext cx="10058400" cy="517585"/>
          </a:xfrm>
        </p:spPr>
        <p:txBody>
          <a:bodyPr>
            <a:normAutofit/>
          </a:bodyPr>
          <a:lstStyle/>
          <a:p>
            <a:r>
              <a:rPr lang="es-ES" sz="2800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Conclusiones:</a:t>
            </a:r>
            <a:endParaRPr lang="es-PA" sz="28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 La biofumigación con gallinaza redujo la incidencia de malezas y </a:t>
            </a:r>
            <a:r>
              <a:rPr lang="es-ES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gomosis</a:t>
            </a:r>
            <a:r>
              <a:rPr lang="es-ES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 (</a:t>
            </a:r>
            <a:r>
              <a:rPr lang="es-ES" i="1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Didimella</a:t>
            </a:r>
            <a:r>
              <a:rPr lang="es-ES" i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s-ES" i="1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sp</a:t>
            </a:r>
            <a:r>
              <a:rPr lang="es-ES" i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.</a:t>
            </a:r>
            <a:r>
              <a:rPr lang="es-ES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)</a:t>
            </a:r>
            <a:r>
              <a:rPr lang="es-PA" i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, </a:t>
            </a:r>
            <a:r>
              <a:rPr lang="es-PA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sin embargo, al no presentarse diferencia significativa entre los tratamientos con gallinaza se puede recomendar el uso de solarización + 2.0 kg de gallinaza ya que con esta dosis se logró un buen control de malezas y </a:t>
            </a:r>
            <a:r>
              <a:rPr lang="es-PA" i="1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Didimella</a:t>
            </a:r>
            <a:r>
              <a:rPr lang="es-PA" i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s-PA" i="1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sp</a:t>
            </a:r>
            <a:r>
              <a:rPr lang="es-PA" i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.</a:t>
            </a:r>
            <a:endParaRPr lang="es-PA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s-ES" i="1" dirty="0" smtClean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s-ES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Existe una correlación inversa entre el rendimiento y la incidencia de maleza y </a:t>
            </a:r>
            <a:r>
              <a:rPr lang="es-ES" i="1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Didimella</a:t>
            </a:r>
            <a:r>
              <a:rPr lang="es-ES" i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s-ES" i="1" dirty="0" err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sp</a:t>
            </a:r>
            <a:r>
              <a:rPr lang="es-ES" i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.</a:t>
            </a:r>
            <a:endParaRPr lang="es-PA" i="1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74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258</Words>
  <Application>Microsoft Office PowerPoint</Application>
  <PresentationFormat>Panorámica</PresentationFormat>
  <Paragraphs>86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Baskerville Old Face</vt:lpstr>
      <vt:lpstr>Berlin Sans FB</vt:lpstr>
      <vt:lpstr>Calibri</vt:lpstr>
      <vt:lpstr>Calibri Light</vt:lpstr>
      <vt:lpstr>Retrospección</vt:lpstr>
      <vt:lpstr>Presentación de PowerPoint</vt:lpstr>
      <vt:lpstr>Objetivo:   Evaluar el uso de la gallinaza como biofumigante del suelo en el cultivo de melón. </vt:lpstr>
      <vt:lpstr>Hipótesis</vt:lpstr>
      <vt:lpstr>Datos del estudio:</vt:lpstr>
      <vt:lpstr>Presentación de PowerPoint</vt:lpstr>
      <vt:lpstr>Presentación de PowerPoint</vt:lpstr>
      <vt:lpstr>Presentación de PowerPoint</vt:lpstr>
      <vt:lpstr>Presentación de PowerPoint</vt:lpstr>
      <vt:lpstr>Conclusiones: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53</cp:revision>
  <dcterms:created xsi:type="dcterms:W3CDTF">2020-02-19T00:35:45Z</dcterms:created>
  <dcterms:modified xsi:type="dcterms:W3CDTF">2020-02-27T00:13:13Z</dcterms:modified>
</cp:coreProperties>
</file>