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381" r:id="rId3"/>
    <p:sldId id="387" r:id="rId4"/>
    <p:sldId id="389" r:id="rId5"/>
    <p:sldId id="390" r:id="rId6"/>
    <p:sldId id="392" r:id="rId7"/>
    <p:sldId id="393" r:id="rId8"/>
    <p:sldId id="395" r:id="rId9"/>
    <p:sldId id="396" r:id="rId10"/>
    <p:sldId id="398" r:id="rId11"/>
    <p:sldId id="414" r:id="rId12"/>
    <p:sldId id="409" r:id="rId13"/>
    <p:sldId id="420" r:id="rId14"/>
    <p:sldId id="416" r:id="rId15"/>
    <p:sldId id="417" r:id="rId16"/>
    <p:sldId id="421" r:id="rId17"/>
    <p:sldId id="422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24" autoAdjust="0"/>
    <p:restoredTop sz="84109" autoAdjust="0"/>
  </p:normalViewPr>
  <p:slideViewPr>
    <p:cSldViewPr>
      <p:cViewPr varScale="1">
        <p:scale>
          <a:sx n="63" d="100"/>
          <a:sy n="63" d="100"/>
        </p:scale>
        <p:origin x="-72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73504-84DE-4D0A-97CC-C287E81510BB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92DD5-BE4C-4B69-96B4-FB4968BD92C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4670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EDA54-7754-4F54-AACF-FDCC4AA06F57}" type="datetimeFigureOut">
              <a:rPr lang="es-ES" smtClean="0"/>
              <a:pPr/>
              <a:t>17/01/2022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3D9C3-98CA-4A72-8D65-4536F8CA19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94279" y="484511"/>
            <a:ext cx="8858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5400" b="1" dirty="0" smtClean="0"/>
              <a:t>Métodos no paramétricos</a:t>
            </a:r>
            <a:endParaRPr lang="es-ES" sz="5400" dirty="0"/>
          </a:p>
        </p:txBody>
      </p:sp>
      <p:sp>
        <p:nvSpPr>
          <p:cNvPr id="5" name="4 Rectángulo"/>
          <p:cNvSpPr/>
          <p:nvPr/>
        </p:nvSpPr>
        <p:spPr>
          <a:xfrm>
            <a:off x="1357290" y="1714488"/>
            <a:ext cx="67373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Profesores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DrC.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Mario Varela </a:t>
            </a:r>
            <a:r>
              <a:rPr lang="es-E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Nualles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s-E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Msc.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Alianny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Rodríguez Valdés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11 Grupo"/>
          <p:cNvGrpSpPr>
            <a:grpSpLocks/>
          </p:cNvGrpSpPr>
          <p:nvPr/>
        </p:nvGrpSpPr>
        <p:grpSpPr bwMode="auto">
          <a:xfrm>
            <a:off x="2857488" y="3071810"/>
            <a:ext cx="3379788" cy="3297238"/>
            <a:chOff x="471958" y="2566179"/>
            <a:chExt cx="3379317" cy="3298046"/>
          </a:xfrm>
        </p:grpSpPr>
        <p:pic>
          <p:nvPicPr>
            <p:cNvPr id="7" name="Picture 4" descr="PC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11188" y="3068638"/>
              <a:ext cx="2744787" cy="2795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6 Grupo"/>
            <p:cNvGrpSpPr>
              <a:grpSpLocks/>
            </p:cNvGrpSpPr>
            <p:nvPr/>
          </p:nvGrpSpPr>
          <p:grpSpPr bwMode="auto">
            <a:xfrm>
              <a:off x="471958" y="2566179"/>
              <a:ext cx="3379317" cy="1864534"/>
              <a:chOff x="471958" y="2566179"/>
              <a:chExt cx="3379317" cy="1864534"/>
            </a:xfrm>
          </p:grpSpPr>
          <p:pic>
            <p:nvPicPr>
              <p:cNvPr id="9" name="Picture 1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-900345">
                <a:off x="1979613" y="3573463"/>
                <a:ext cx="1871662" cy="857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1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1839382">
                <a:off x="2127720" y="2709054"/>
                <a:ext cx="1276350" cy="850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14"/>
              <p:cNvPicPr>
                <a:picLocks noChangeAspect="1" noChangeArrowheads="1"/>
              </p:cNvPicPr>
              <p:nvPr/>
            </p:nvPicPr>
            <p:blipFill>
              <a:blip r:embed="rId5"/>
              <a:srcRect b="71428"/>
              <a:stretch>
                <a:fillRect/>
              </a:stretch>
            </p:blipFill>
            <p:spPr bwMode="auto">
              <a:xfrm rot="-321454">
                <a:off x="471958" y="2566179"/>
                <a:ext cx="1800225" cy="527050"/>
              </a:xfrm>
              <a:prstGeom prst="rect">
                <a:avLst/>
              </a:prstGeom>
              <a:noFill/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</p:pic>
        </p:grpSp>
      </p:grpSp>
      <p:sp>
        <p:nvSpPr>
          <p:cNvPr id="12" name="11 Rectángulo"/>
          <p:cNvSpPr/>
          <p:nvPr/>
        </p:nvSpPr>
        <p:spPr>
          <a:xfrm>
            <a:off x="0" y="0"/>
            <a:ext cx="642942" cy="6858000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Rectángulo"/>
          <p:cNvSpPr/>
          <p:nvPr/>
        </p:nvSpPr>
        <p:spPr>
          <a:xfrm>
            <a:off x="8501058" y="0"/>
            <a:ext cx="642942" cy="6858000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Rectángulo"/>
          <p:cNvSpPr/>
          <p:nvPr/>
        </p:nvSpPr>
        <p:spPr>
          <a:xfrm rot="16200000">
            <a:off x="4357698" y="2714608"/>
            <a:ext cx="428604" cy="7858180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Rectángulo"/>
          <p:cNvSpPr/>
          <p:nvPr/>
        </p:nvSpPr>
        <p:spPr>
          <a:xfrm rot="16200000">
            <a:off x="4357698" y="-3714788"/>
            <a:ext cx="428604" cy="7858180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74"/>
          <a:stretch/>
        </p:blipFill>
        <p:spPr bwMode="auto">
          <a:xfrm>
            <a:off x="567692" y="1412776"/>
            <a:ext cx="7433131" cy="47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4 Rectángulo"/>
          <p:cNvSpPr/>
          <p:nvPr/>
        </p:nvSpPr>
        <p:spPr>
          <a:xfrm>
            <a:off x="8578" y="9928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12 Imagen" descr="PC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304" y="575766"/>
            <a:ext cx="1435409" cy="97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3 Rectángulo"/>
          <p:cNvSpPr/>
          <p:nvPr/>
        </p:nvSpPr>
        <p:spPr>
          <a:xfrm>
            <a:off x="3851920" y="5301208"/>
            <a:ext cx="599953" cy="223263"/>
          </a:xfrm>
          <a:prstGeom prst="rect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965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Rectángulo"/>
          <p:cNvSpPr/>
          <p:nvPr/>
        </p:nvSpPr>
        <p:spPr>
          <a:xfrm>
            <a:off x="-5763" y="3565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09" y="692696"/>
            <a:ext cx="877445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71"/>
          <a:stretch/>
        </p:blipFill>
        <p:spPr bwMode="auto">
          <a:xfrm>
            <a:off x="251520" y="3789040"/>
            <a:ext cx="8761859" cy="269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563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3" name="22 Grupo"/>
          <p:cNvGrpSpPr/>
          <p:nvPr/>
        </p:nvGrpSpPr>
        <p:grpSpPr>
          <a:xfrm>
            <a:off x="170909" y="2505571"/>
            <a:ext cx="2304256" cy="1546917"/>
            <a:chOff x="6019800" y="3516868"/>
            <a:chExt cx="2292038" cy="1893332"/>
          </a:xfrm>
        </p:grpSpPr>
        <p:graphicFrame>
          <p:nvGraphicFramePr>
            <p:cNvPr id="4" name="3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836906"/>
                </p:ext>
              </p:extLst>
            </p:nvPr>
          </p:nvGraphicFramePr>
          <p:xfrm>
            <a:off x="6049020" y="4068707"/>
            <a:ext cx="2085975" cy="731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24" name="Ecuación" r:id="rId3" imgW="1409400" imgH="495000" progId="Equation.3">
                    <p:embed/>
                  </p:oleObj>
                </mc:Choice>
                <mc:Fallback>
                  <p:oleObj name="Ecuación" r:id="rId3" imgW="1409400" imgH="495000" progId="Equation.3">
                    <p:embed/>
                    <p:pic>
                      <p:nvPicPr>
                        <p:cNvPr id="4" name="3 Objeto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49020" y="4068707"/>
                          <a:ext cx="2085975" cy="7318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4 CuadroTexto"/>
            <p:cNvSpPr txBox="1"/>
            <p:nvPr/>
          </p:nvSpPr>
          <p:spPr>
            <a:xfrm>
              <a:off x="6019800" y="3516868"/>
              <a:ext cx="2292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err="1" smtClean="0"/>
                <a:t>Estadístico</a:t>
              </a:r>
              <a:r>
                <a:rPr lang="en-US" b="1" i="1" dirty="0" smtClean="0"/>
                <a:t> de </a:t>
              </a:r>
              <a:r>
                <a:rPr lang="en-US" b="1" i="1" dirty="0" err="1" smtClean="0"/>
                <a:t>Prueba</a:t>
              </a:r>
              <a:r>
                <a:rPr lang="en-US" b="1" i="1" dirty="0" smtClean="0"/>
                <a:t>:</a:t>
              </a:r>
              <a:endParaRPr lang="en-US" b="1" i="1" dirty="0"/>
            </a:p>
          </p:txBody>
        </p:sp>
        <p:graphicFrame>
          <p:nvGraphicFramePr>
            <p:cNvPr id="22" name="21 Objeto"/>
            <p:cNvGraphicFramePr>
              <a:graphicFrameLocks noChangeAspect="1"/>
            </p:cNvGraphicFramePr>
            <p:nvPr>
              <p:extLst/>
            </p:nvPr>
          </p:nvGraphicFramePr>
          <p:xfrm>
            <a:off x="6086475" y="4991100"/>
            <a:ext cx="2143125" cy="41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25" name="Ecuación" r:id="rId5" imgW="2146300" imgH="419100" progId="Equation.3">
                    <p:embed/>
                  </p:oleObj>
                </mc:Choice>
                <mc:Fallback>
                  <p:oleObj name="Ecuación" r:id="rId5" imgW="2146300" imgH="419100" progId="Equation.3">
                    <p:embed/>
                    <p:pic>
                      <p:nvPicPr>
                        <p:cNvPr id="22" name="21 Objeto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86475" y="4991100"/>
                          <a:ext cx="2143125" cy="419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" name="4 Rectángulo"/>
          <p:cNvSpPr/>
          <p:nvPr/>
        </p:nvSpPr>
        <p:spPr>
          <a:xfrm>
            <a:off x="-5763" y="3565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" t="69951" r="3582"/>
          <a:stretch/>
        </p:blipFill>
        <p:spPr bwMode="auto">
          <a:xfrm>
            <a:off x="156001" y="585939"/>
            <a:ext cx="882047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24 CuadroTexto"/>
          <p:cNvSpPr txBox="1"/>
          <p:nvPr/>
        </p:nvSpPr>
        <p:spPr>
          <a:xfrm>
            <a:off x="5004048" y="2320905"/>
            <a:ext cx="2520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Frecuencias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observadas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2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072965"/>
              </p:ext>
            </p:extLst>
          </p:nvPr>
        </p:nvGraphicFramePr>
        <p:xfrm>
          <a:off x="3480443" y="2953544"/>
          <a:ext cx="5040561" cy="129614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763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16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12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12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47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Rojos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Blancos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Suma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1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Rosas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71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Marpacíficos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71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Suma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2" name="2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3709"/>
              </p:ext>
            </p:extLst>
          </p:nvPr>
        </p:nvGraphicFramePr>
        <p:xfrm>
          <a:off x="3274341" y="5127946"/>
          <a:ext cx="5452764" cy="8412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17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175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175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Rojos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Blancos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Rosas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20*17/39 = 8.71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20*22/39 = 11.28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Marpacíficos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19*17/39 = 8.28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19*22/39 = 10.71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3" name="27 CuadroTexto"/>
          <p:cNvSpPr txBox="1"/>
          <p:nvPr/>
        </p:nvSpPr>
        <p:spPr>
          <a:xfrm>
            <a:off x="5116066" y="4397319"/>
            <a:ext cx="2443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Frecuencias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Esperadas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2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51298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928802"/>
            <a:ext cx="6982427" cy="301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4676766"/>
            <a:ext cx="4337251" cy="218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12 Imagen" descr="PC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35817" y="187138"/>
            <a:ext cx="1723441" cy="15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4 Rectángulo"/>
          <p:cNvSpPr/>
          <p:nvPr/>
        </p:nvSpPr>
        <p:spPr>
          <a:xfrm>
            <a:off x="4107653" y="2667687"/>
            <a:ext cx="642942" cy="216024"/>
          </a:xfrm>
          <a:prstGeom prst="rect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9 CuadroTexto"/>
          <p:cNvSpPr txBox="1"/>
          <p:nvPr/>
        </p:nvSpPr>
        <p:spPr>
          <a:xfrm>
            <a:off x="6886357" y="2795752"/>
            <a:ext cx="2257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dependencia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entre el color de las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flores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la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especie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el p valor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0.034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24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Rectángulo"/>
          <p:cNvSpPr/>
          <p:nvPr/>
        </p:nvSpPr>
        <p:spPr>
          <a:xfrm>
            <a:off x="-5763" y="3565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/>
          <p:cNvSpPr txBox="1"/>
          <p:nvPr/>
        </p:nvSpPr>
        <p:spPr>
          <a:xfrm>
            <a:off x="827584" y="980728"/>
            <a:ext cx="3902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aplicación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distribución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972758"/>
              </p:ext>
            </p:extLst>
          </p:nvPr>
        </p:nvGraphicFramePr>
        <p:xfrm>
          <a:off x="5580112" y="814864"/>
          <a:ext cx="2780345" cy="957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62" name="Ecuación" r:id="rId3" imgW="1434477" imgH="495085" progId="Equation.3">
                  <p:embed/>
                </p:oleObj>
              </mc:Choice>
              <mc:Fallback>
                <p:oleObj name="Ecuación" r:id="rId3" imgW="1434477" imgH="495085" progId="Equation.3">
                  <p:embed/>
                  <p:pic>
                    <p:nvPicPr>
                      <p:cNvPr id="5" name="4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814864"/>
                        <a:ext cx="2780345" cy="9579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CuadroTexto"/>
          <p:cNvSpPr txBox="1"/>
          <p:nvPr/>
        </p:nvSpPr>
        <p:spPr>
          <a:xfrm>
            <a:off x="539552" y="1934371"/>
            <a:ext cx="8739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Puede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usarse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conocer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distribución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frecuencias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correspondiente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diferentes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variable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misma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6 CuadroTexto"/>
          <p:cNvSpPr txBox="1"/>
          <p:nvPr/>
        </p:nvSpPr>
        <p:spPr>
          <a:xfrm>
            <a:off x="173749" y="2849979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Ejemplo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Supongamos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deseamos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conocer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distribución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frutos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medianamente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enfermos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población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atacada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virus.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muestra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100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frutos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las que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había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26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medianamente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40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enfermos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7 CuadroTexto"/>
          <p:cNvSpPr txBox="1"/>
          <p:nvPr/>
        </p:nvSpPr>
        <p:spPr>
          <a:xfrm>
            <a:off x="872242" y="3902781"/>
            <a:ext cx="235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.</a:t>
            </a:r>
            <a:endParaRPr lang="en-US" sz="1600" dirty="0"/>
          </a:p>
        </p:txBody>
      </p:sp>
      <p:graphicFrame>
        <p:nvGraphicFramePr>
          <p:cNvPr id="8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24850"/>
              </p:ext>
            </p:extLst>
          </p:nvPr>
        </p:nvGraphicFramePr>
        <p:xfrm>
          <a:off x="389772" y="4665388"/>
          <a:ext cx="8352929" cy="11216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81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764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Frecuencia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Observada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Frecuencia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Esperada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Medianamente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Sano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Enfermos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76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814" y="692696"/>
            <a:ext cx="3816424" cy="5510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4 Rectángulo"/>
          <p:cNvSpPr/>
          <p:nvPr/>
        </p:nvSpPr>
        <p:spPr>
          <a:xfrm>
            <a:off x="-5763" y="3565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12 Imagen" descr="PC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980728"/>
            <a:ext cx="1723441" cy="15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3599735" y="4577766"/>
            <a:ext cx="642942" cy="216024"/>
          </a:xfrm>
          <a:prstGeom prst="rect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7 CuadroTexto"/>
          <p:cNvSpPr txBox="1"/>
          <p:nvPr/>
        </p:nvSpPr>
        <p:spPr>
          <a:xfrm>
            <a:off x="5004048" y="4081222"/>
            <a:ext cx="3505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 valor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superior a 0.05.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rechazamos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hipótesis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nula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Las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proporciones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son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diferentes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78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174760" y="507714"/>
            <a:ext cx="66832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Coeficiente de Correlación de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Spearman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(r1)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8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8878116"/>
              </p:ext>
            </p:extLst>
          </p:nvPr>
        </p:nvGraphicFramePr>
        <p:xfrm>
          <a:off x="210121" y="1906299"/>
          <a:ext cx="1761231" cy="801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69" name="Ecuación" r:id="rId3" imgW="1079500" imgH="482600" progId="Equation.3">
                  <p:embed/>
                </p:oleObj>
              </mc:Choice>
              <mc:Fallback>
                <p:oleObj name="Ecuación" r:id="rId3" imgW="1079500" imgH="482600" progId="Equation.3">
                  <p:embed/>
                  <p:pic>
                    <p:nvPicPr>
                      <p:cNvPr id="17817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121" y="1906299"/>
                        <a:ext cx="1761231" cy="8019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Rectángulo"/>
          <p:cNvSpPr/>
          <p:nvPr/>
        </p:nvSpPr>
        <p:spPr>
          <a:xfrm>
            <a:off x="2203744" y="2042504"/>
            <a:ext cx="5940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Donde D es la diferencia entre los correspondientes órdenes en X e Y</a:t>
            </a:r>
          </a:p>
          <a:p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 representa la cantidad de datos.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15667" y="2831435"/>
            <a:ext cx="8059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Ejemplo.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Supongamos que queremos hallar el coeficiente de correlación de </a:t>
            </a:r>
            <a:r>
              <a:rPr lang="es-E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Spearman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entre el Coeficiente de Inteligencia (CI) y las horas de TV semanales. Los datos son los siguientes: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245492"/>
              </p:ext>
            </p:extLst>
          </p:nvPr>
        </p:nvGraphicFramePr>
        <p:xfrm>
          <a:off x="340030" y="3662436"/>
          <a:ext cx="1863714" cy="2364098"/>
        </p:xfrm>
        <a:graphic>
          <a:graphicData uri="http://schemas.openxmlformats.org/drawingml/2006/table">
            <a:tbl>
              <a:tblPr/>
              <a:tblGrid>
                <a:gridCol w="10667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69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HTV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106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103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113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113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4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110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1" name="4 Rectángulo"/>
          <p:cNvSpPr/>
          <p:nvPr/>
        </p:nvSpPr>
        <p:spPr>
          <a:xfrm>
            <a:off x="-5763" y="3565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46521" y="1007254"/>
            <a:ext cx="87917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Se utiliza para relacionar variables ordinales o variables continuas que no siguen una distribución normal.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Los datos se ordenan y se calcula el coeficiente por la siguiente formula</a:t>
            </a:r>
            <a:endParaRPr lang="es-ES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87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447982"/>
              </p:ext>
            </p:extLst>
          </p:nvPr>
        </p:nvGraphicFramePr>
        <p:xfrm>
          <a:off x="983885" y="1556792"/>
          <a:ext cx="5874115" cy="2577254"/>
        </p:xfrm>
        <a:graphic>
          <a:graphicData uri="http://schemas.openxmlformats.org/drawingml/2006/table">
            <a:tbl>
              <a:tblPr/>
              <a:tblGrid>
                <a:gridCol w="1532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26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326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383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377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523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ci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htv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0505">
                <a:tc rowSpan="6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Rho de Spearman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ci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Coeficiente de correlación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1,000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-,214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52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Sig. (bilateral)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,553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52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05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htv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Coeficiente de correlación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-,214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1,000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52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Sig. (bilateral)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,553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52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55576" y="4344780"/>
            <a:ext cx="7527435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La correlación es de -0.214 y como la significación es mayor que 0.05 (0.553) no rechazamos la hipótesis nula </a:t>
            </a:r>
            <a:r>
              <a:rPr kumimoji="0" lang="es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de que el coeficiente sea diferente de cero, por lo que concluimos que no hay relación entre</a:t>
            </a:r>
            <a:r>
              <a:rPr kumimoji="0" lang="es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las variables coeficiente de inteligencia y horas de televisión.</a:t>
            </a:r>
            <a:endParaRPr kumimoji="0" lang="es-E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74760" y="507714"/>
            <a:ext cx="66832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Coeficiente de Correlación de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Spearman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(r1)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4 Rectángulo"/>
          <p:cNvSpPr/>
          <p:nvPr/>
        </p:nvSpPr>
        <p:spPr>
          <a:xfrm>
            <a:off x="-5763" y="3565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4 Rectángulo"/>
          <p:cNvSpPr/>
          <p:nvPr/>
        </p:nvSpPr>
        <p:spPr>
          <a:xfrm>
            <a:off x="6227184" y="1859432"/>
            <a:ext cx="642942" cy="216024"/>
          </a:xfrm>
          <a:prstGeom prst="rect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4 Rectángulo"/>
          <p:cNvSpPr/>
          <p:nvPr/>
        </p:nvSpPr>
        <p:spPr>
          <a:xfrm>
            <a:off x="6156176" y="2447589"/>
            <a:ext cx="713950" cy="215280"/>
          </a:xfrm>
          <a:prstGeom prst="rect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831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Rectángulo"/>
          <p:cNvSpPr/>
          <p:nvPr/>
        </p:nvSpPr>
        <p:spPr>
          <a:xfrm>
            <a:off x="-108520" y="1268760"/>
            <a:ext cx="9361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dirty="0" smtClean="0">
                <a:latin typeface="+mj-lt"/>
                <a:ea typeface="Verdana" pitchFamily="34" charset="0"/>
                <a:cs typeface="Verdana" pitchFamily="34" charset="0"/>
              </a:rPr>
              <a:t>¿Pero qué hacemos cuando no se cumple la normalidad y la homogeneidad de varianzas o tenemos muy pocos datos?</a:t>
            </a:r>
            <a:endParaRPr lang="es-ES" sz="2800" b="1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4 Rectángulo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4 Rectángulo"/>
          <p:cNvSpPr/>
          <p:nvPr/>
        </p:nvSpPr>
        <p:spPr>
          <a:xfrm>
            <a:off x="1259632" y="3212976"/>
            <a:ext cx="6696744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</a:t>
            </a:r>
            <a:r>
              <a:rPr lang="es-E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s-E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paramétricos</a:t>
            </a:r>
            <a:endParaRPr lang="es-E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76275" y="1490663"/>
            <a:ext cx="80010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ES_tradnl" altLang="es-ES" sz="2000">
                <a:solidFill>
                  <a:srgbClr val="000000"/>
                </a:solidFill>
                <a:ea typeface="MS Mincho" pitchFamily="49" charset="-128"/>
              </a:rPr>
              <a:t>Estas pruebas trabajan con rangos ordenados y no los valores originales: 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349375" y="2219325"/>
            <a:ext cx="72390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ES_tradnl" altLang="es-ES" sz="2000" b="1">
                <a:solidFill>
                  <a:srgbClr val="000000"/>
                </a:solidFill>
                <a:ea typeface="MS Mincho" pitchFamily="49" charset="-128"/>
              </a:rPr>
              <a:t>Ejemplo:</a:t>
            </a:r>
          </a:p>
          <a:p>
            <a:pPr algn="just" eaLnBrk="1" hangingPunct="1">
              <a:lnSpc>
                <a:spcPct val="40000"/>
              </a:lnSpc>
              <a:spcBef>
                <a:spcPct val="50000"/>
              </a:spcBef>
            </a:pPr>
            <a:r>
              <a:rPr lang="es-ES_tradnl" altLang="es-ES" sz="2000">
                <a:solidFill>
                  <a:srgbClr val="000000"/>
                </a:solidFill>
                <a:ea typeface="MS Mincho" pitchFamily="49" charset="-128"/>
              </a:rPr>
              <a:t>	  	</a:t>
            </a:r>
            <a:r>
              <a:rPr lang="es-ES_tradnl" altLang="es-ES" sz="2000" b="1">
                <a:solidFill>
                  <a:srgbClr val="000000"/>
                </a:solidFill>
                <a:ea typeface="MS Mincho" pitchFamily="49" charset="-128"/>
              </a:rPr>
              <a:t>Valores</a:t>
            </a:r>
            <a:r>
              <a:rPr lang="es-ES_tradnl" altLang="es-ES" sz="2000">
                <a:solidFill>
                  <a:srgbClr val="000000"/>
                </a:solidFill>
                <a:ea typeface="MS Mincho" pitchFamily="49" charset="-128"/>
              </a:rPr>
              <a:t>:    X</a:t>
            </a:r>
            <a:r>
              <a:rPr lang="es-ES_tradnl" altLang="es-ES" sz="2000" baseline="-30000">
                <a:solidFill>
                  <a:srgbClr val="000000"/>
                </a:solidFill>
                <a:ea typeface="MS Mincho" pitchFamily="49" charset="-128"/>
              </a:rPr>
              <a:t>1</a:t>
            </a:r>
            <a:r>
              <a:rPr lang="es-ES_tradnl" altLang="es-ES" sz="2000">
                <a:solidFill>
                  <a:srgbClr val="000000"/>
                </a:solidFill>
                <a:ea typeface="MS Mincho" pitchFamily="49" charset="-128"/>
              </a:rPr>
              <a:t> 	   X</a:t>
            </a:r>
            <a:r>
              <a:rPr lang="es-ES_tradnl" altLang="es-ES" sz="2000" baseline="-30000">
                <a:solidFill>
                  <a:srgbClr val="000000"/>
                </a:solidFill>
                <a:ea typeface="MS Mincho" pitchFamily="49" charset="-128"/>
              </a:rPr>
              <a:t>2	</a:t>
            </a:r>
            <a:r>
              <a:rPr lang="es-ES_tradnl" altLang="es-ES" sz="2000">
                <a:solidFill>
                  <a:srgbClr val="000000"/>
                </a:solidFill>
                <a:ea typeface="MS Mincho" pitchFamily="49" charset="-128"/>
              </a:rPr>
              <a:t>X</a:t>
            </a:r>
            <a:r>
              <a:rPr lang="es-ES_tradnl" altLang="es-ES" sz="2000" baseline="-30000">
                <a:solidFill>
                  <a:srgbClr val="000000"/>
                </a:solidFill>
                <a:ea typeface="MS Mincho" pitchFamily="49" charset="-128"/>
              </a:rPr>
              <a:t>3	</a:t>
            </a:r>
            <a:r>
              <a:rPr lang="es-ES_tradnl" altLang="es-ES" sz="2000">
                <a:solidFill>
                  <a:srgbClr val="000000"/>
                </a:solidFill>
                <a:ea typeface="MS Mincho" pitchFamily="49" charset="-128"/>
              </a:rPr>
              <a:t>X</a:t>
            </a:r>
            <a:r>
              <a:rPr lang="es-ES_tradnl" altLang="es-ES" sz="2000" baseline="-30000">
                <a:solidFill>
                  <a:srgbClr val="000000"/>
                </a:solidFill>
                <a:ea typeface="MS Mincho" pitchFamily="49" charset="-128"/>
              </a:rPr>
              <a:t>4	</a:t>
            </a:r>
            <a:r>
              <a:rPr lang="es-ES_tradnl" altLang="es-ES" sz="2000">
                <a:solidFill>
                  <a:srgbClr val="000000"/>
                </a:solidFill>
                <a:ea typeface="MS Mincho" pitchFamily="49" charset="-128"/>
              </a:rPr>
              <a:t>X</a:t>
            </a:r>
            <a:r>
              <a:rPr lang="es-ES_tradnl" altLang="es-ES" sz="2000" baseline="-30000">
                <a:solidFill>
                  <a:srgbClr val="000000"/>
                </a:solidFill>
                <a:ea typeface="MS Mincho" pitchFamily="49" charset="-128"/>
              </a:rPr>
              <a:t>5</a:t>
            </a:r>
            <a:endParaRPr lang="es-ES_tradnl" altLang="es-ES" sz="2000">
              <a:solidFill>
                <a:srgbClr val="000000"/>
              </a:solidFill>
              <a:ea typeface="MS Mincho" pitchFamily="49" charset="-128"/>
            </a:endParaRPr>
          </a:p>
          <a:p>
            <a:pPr algn="l" eaLnBrk="1" hangingPunct="1">
              <a:lnSpc>
                <a:spcPct val="40000"/>
              </a:lnSpc>
              <a:spcBef>
                <a:spcPct val="50000"/>
              </a:spcBef>
            </a:pPr>
            <a:r>
              <a:rPr lang="es-ES_tradnl" altLang="es-ES" sz="2000">
                <a:solidFill>
                  <a:srgbClr val="000000"/>
                </a:solidFill>
                <a:ea typeface="MS Mincho" pitchFamily="49" charset="-128"/>
              </a:rPr>
              <a:t>		</a:t>
            </a:r>
            <a:r>
              <a:rPr lang="es-ES_tradnl" altLang="es-ES" sz="2000" b="1">
                <a:solidFill>
                  <a:srgbClr val="000000"/>
                </a:solidFill>
                <a:ea typeface="MS Mincho" pitchFamily="49" charset="-128"/>
              </a:rPr>
              <a:t>Rangos</a:t>
            </a:r>
            <a:r>
              <a:rPr lang="es-ES_tradnl" altLang="es-ES" sz="2000">
                <a:solidFill>
                  <a:srgbClr val="000000"/>
                </a:solidFill>
                <a:ea typeface="MS Mincho" pitchFamily="49" charset="-128"/>
              </a:rPr>
              <a:t>     </a:t>
            </a:r>
            <a:r>
              <a:rPr lang="es-ES_tradnl" altLang="es-ES" sz="2000" b="1">
                <a:solidFill>
                  <a:srgbClr val="000000"/>
                </a:solidFill>
                <a:ea typeface="MS Mincho" pitchFamily="49" charset="-128"/>
              </a:rPr>
              <a:t>1	    2	 3	 4	 5</a:t>
            </a:r>
            <a:endParaRPr lang="en-US" altLang="es-ES" sz="2000" b="1">
              <a:solidFill>
                <a:srgbClr val="000000"/>
              </a:solidFill>
              <a:ea typeface="MS Mincho" pitchFamily="49" charset="-128"/>
            </a:endParaRPr>
          </a:p>
        </p:txBody>
      </p:sp>
      <p:sp>
        <p:nvSpPr>
          <p:cNvPr id="4" name="Rectangle 31"/>
          <p:cNvSpPr>
            <a:spLocks noChangeArrowheads="1"/>
          </p:cNvSpPr>
          <p:nvPr/>
        </p:nvSpPr>
        <p:spPr bwMode="auto">
          <a:xfrm>
            <a:off x="465138" y="881063"/>
            <a:ext cx="8191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s-ES" sz="2400" b="1"/>
              <a:t>¿Los métodos no paramétricos transforman los datos?</a:t>
            </a:r>
            <a:endParaRPr lang="es-ES_tradnl" altLang="es-ES" sz="2400"/>
          </a:p>
        </p:txBody>
      </p:sp>
      <p:sp>
        <p:nvSpPr>
          <p:cNvPr id="5" name="Text Box 30"/>
          <p:cNvSpPr txBox="1">
            <a:spLocks noChangeArrowheads="1"/>
          </p:cNvSpPr>
          <p:nvPr/>
        </p:nvSpPr>
        <p:spPr bwMode="auto">
          <a:xfrm>
            <a:off x="248283" y="4005064"/>
            <a:ext cx="885698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s-ES" sz="2800" b="1" dirty="0"/>
              <a:t>¿</a:t>
            </a:r>
            <a:r>
              <a:rPr lang="es-ES" altLang="es-ES" sz="2800" b="1" dirty="0"/>
              <a:t>No tienen ninguna premisa?</a:t>
            </a:r>
          </a:p>
          <a:p>
            <a:pPr algn="just" eaLnBrk="1" hangingPunct="1">
              <a:spcBef>
                <a:spcPct val="50000"/>
              </a:spcBef>
            </a:pPr>
            <a:r>
              <a:rPr lang="es-ES" altLang="es-ES" sz="2800" dirty="0"/>
              <a:t>En los análisis no paramétricos los datos</a:t>
            </a:r>
            <a:r>
              <a:rPr lang="es-ES_tradnl" altLang="es-ES" sz="2800" dirty="0"/>
              <a:t> TAMBIÉN tienen que ser </a:t>
            </a:r>
            <a:r>
              <a:rPr lang="es-ES_tradnl" altLang="es-ES" sz="2800" dirty="0" smtClean="0"/>
              <a:t>Aleatorios </a:t>
            </a:r>
            <a:r>
              <a:rPr lang="es-ES_tradnl" altLang="es-ES" sz="2800" dirty="0"/>
              <a:t>e </a:t>
            </a:r>
            <a:r>
              <a:rPr lang="es-ES_tradnl" altLang="es-ES" sz="2800" dirty="0" smtClean="0"/>
              <a:t>Independientes</a:t>
            </a:r>
            <a:r>
              <a:rPr lang="es-ES_tradnl" altLang="es-ES" sz="2800" dirty="0"/>
              <a:t>, bien medidos y con buenos diseños de muestreo.</a:t>
            </a:r>
            <a:endParaRPr lang="es-ES" altLang="es-ES" sz="2800" dirty="0"/>
          </a:p>
        </p:txBody>
      </p:sp>
      <p:sp>
        <p:nvSpPr>
          <p:cNvPr id="6" name="4 Rectángulo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03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23528" y="1055428"/>
            <a:ext cx="76816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s-ES" sz="2800" b="1" dirty="0"/>
              <a:t>¿</a:t>
            </a:r>
            <a:r>
              <a:rPr lang="en-US" altLang="es-ES" sz="2800" b="1" dirty="0" err="1"/>
              <a:t>Cuándo</a:t>
            </a:r>
            <a:r>
              <a:rPr lang="en-US" altLang="es-ES" sz="2800" b="1" dirty="0"/>
              <a:t> </a:t>
            </a:r>
            <a:r>
              <a:rPr lang="en-US" altLang="es-ES" sz="2800" b="1" dirty="0" err="1"/>
              <a:t>elegir</a:t>
            </a:r>
            <a:r>
              <a:rPr lang="en-US" altLang="es-ES" sz="2800" b="1" dirty="0"/>
              <a:t> un </a:t>
            </a:r>
            <a:r>
              <a:rPr lang="en-US" altLang="es-ES" sz="2800" b="1" dirty="0" err="1"/>
              <a:t>método</a:t>
            </a:r>
            <a:r>
              <a:rPr lang="en-US" altLang="es-ES" sz="2800" b="1" dirty="0"/>
              <a:t> no </a:t>
            </a:r>
            <a:r>
              <a:rPr lang="en-US" altLang="es-ES" sz="2800" b="1" dirty="0" err="1"/>
              <a:t>paramétrico</a:t>
            </a:r>
            <a:r>
              <a:rPr lang="en-US" altLang="es-ES" sz="2800" b="1" dirty="0"/>
              <a:t>?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48980" y="1700808"/>
            <a:ext cx="8001000" cy="378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ES_tradnl" altLang="es-ES" sz="2400"/>
              <a:t>- Cuando hay desviaciones muy fuertes de la normalidad.</a:t>
            </a:r>
          </a:p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s-ES_tradnl" altLang="es-ES" sz="2400"/>
              <a:t>Cuando la variable medida no está en escala de proporción o intervalo.</a:t>
            </a:r>
          </a:p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s-ES_tradnl" altLang="es-ES" sz="2400"/>
              <a:t>Cuando los datos tienen valores (no outliers) extremadamente grandes o pequeños.</a:t>
            </a:r>
          </a:p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s-ES_tradnl" altLang="es-ES" sz="2400"/>
              <a:t>Cuando en los datos existen valores extremos imposibles de medir directamente.</a:t>
            </a:r>
          </a:p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s-ES_tradnl" altLang="es-ES" sz="2400"/>
              <a:t>Cuando se tienen muy pocos datos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72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Rectángulo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456131"/>
              </p:ext>
            </p:extLst>
          </p:nvPr>
        </p:nvGraphicFramePr>
        <p:xfrm>
          <a:off x="179512" y="1196753"/>
          <a:ext cx="8532440" cy="29443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039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43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441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93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Análisis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Paramétrico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No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Paramétrico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61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Muestra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Pareadas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t para muestras pareadas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de rangos de </a:t>
                      </a:r>
                      <a:r>
                        <a:rPr lang="es-ES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Wilkoxon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61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muestras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Independientes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t para muestras independientes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de Mann </a:t>
                      </a:r>
                      <a:r>
                        <a:rPr lang="es-E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Witney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67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0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251009" y="628846"/>
            <a:ext cx="8510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Mann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Witney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comparar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dos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muestras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independientes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05376" y="1208876"/>
            <a:ext cx="800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Supongamos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deseamos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conocer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diferencias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cuanto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número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frutos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dos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variedades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Para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ello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elegimos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la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variedad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 la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variedad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4 Rectángulo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816707"/>
              </p:ext>
            </p:extLst>
          </p:nvPr>
        </p:nvGraphicFramePr>
        <p:xfrm>
          <a:off x="2627784" y="2250571"/>
          <a:ext cx="3552056" cy="187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9848">
                  <a:extLst>
                    <a:ext uri="{9D8B030D-6E8A-4147-A177-3AD203B41FA5}">
                      <a16:colId xmlns:a16="http://schemas.microsoft.com/office/drawing/2014/main" xmlns="" val="189747118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4258651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Variedad 1</a:t>
                      </a:r>
                      <a:endParaRPr lang="es-E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Variedad 2</a:t>
                      </a:r>
                      <a:endParaRPr lang="es-E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6366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12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0831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18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2676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17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649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9978451"/>
                  </a:ext>
                </a:extLst>
              </a:tr>
            </a:tbl>
          </a:graphicData>
        </a:graphic>
      </p:graphicFrame>
      <p:sp>
        <p:nvSpPr>
          <p:cNvPr id="24" name="10 CuadroTexto"/>
          <p:cNvSpPr txBox="1"/>
          <p:nvPr/>
        </p:nvSpPr>
        <p:spPr>
          <a:xfrm>
            <a:off x="251076" y="4248536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primer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ordenar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mayor y registrar el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variedad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la que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pertenece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860000"/>
              </p:ext>
            </p:extLst>
          </p:nvPr>
        </p:nvGraphicFramePr>
        <p:xfrm>
          <a:off x="1259632" y="5274174"/>
          <a:ext cx="6070789" cy="113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9341">
                  <a:extLst>
                    <a:ext uri="{9D8B030D-6E8A-4147-A177-3AD203B41FA5}">
                      <a16:colId xmlns:a16="http://schemas.microsoft.com/office/drawing/2014/main" xmlns="" val="208810678"/>
                    </a:ext>
                  </a:extLst>
                </a:gridCol>
                <a:gridCol w="549698">
                  <a:extLst>
                    <a:ext uri="{9D8B030D-6E8A-4147-A177-3AD203B41FA5}">
                      <a16:colId xmlns:a16="http://schemas.microsoft.com/office/drawing/2014/main" xmlns="" val="1851688027"/>
                    </a:ext>
                  </a:extLst>
                </a:gridCol>
                <a:gridCol w="549698">
                  <a:extLst>
                    <a:ext uri="{9D8B030D-6E8A-4147-A177-3AD203B41FA5}">
                      <a16:colId xmlns:a16="http://schemas.microsoft.com/office/drawing/2014/main" xmlns="" val="2594628751"/>
                    </a:ext>
                  </a:extLst>
                </a:gridCol>
                <a:gridCol w="549698">
                  <a:extLst>
                    <a:ext uri="{9D8B030D-6E8A-4147-A177-3AD203B41FA5}">
                      <a16:colId xmlns:a16="http://schemas.microsoft.com/office/drawing/2014/main" xmlns="" val="309083772"/>
                    </a:ext>
                  </a:extLst>
                </a:gridCol>
                <a:gridCol w="618411">
                  <a:extLst>
                    <a:ext uri="{9D8B030D-6E8A-4147-A177-3AD203B41FA5}">
                      <a16:colId xmlns:a16="http://schemas.microsoft.com/office/drawing/2014/main" xmlns="" val="2381464762"/>
                    </a:ext>
                  </a:extLst>
                </a:gridCol>
                <a:gridCol w="630947">
                  <a:extLst>
                    <a:ext uri="{9D8B030D-6E8A-4147-A177-3AD203B41FA5}">
                      <a16:colId xmlns:a16="http://schemas.microsoft.com/office/drawing/2014/main" xmlns="" val="22222071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1127219358"/>
                    </a:ext>
                  </a:extLst>
                </a:gridCol>
                <a:gridCol w="788940">
                  <a:extLst>
                    <a:ext uri="{9D8B030D-6E8A-4147-A177-3AD203B41FA5}">
                      <a16:colId xmlns:a16="http://schemas.microsoft.com/office/drawing/2014/main" xmlns="" val="36194739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Orden</a:t>
                      </a:r>
                      <a:endPara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7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85096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Observación</a:t>
                      </a:r>
                      <a:endPara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 smtClean="0"/>
                        <a:t>11</a:t>
                      </a:r>
                      <a:endParaRPr lang="es-E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smtClean="0"/>
                        <a:t>12</a:t>
                      </a:r>
                      <a:endParaRPr lang="es-E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smtClean="0"/>
                        <a:t>15</a:t>
                      </a:r>
                      <a:endParaRPr lang="es-E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smtClean="0"/>
                        <a:t>16</a:t>
                      </a:r>
                      <a:endParaRPr lang="es-E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smtClean="0"/>
                        <a:t>17</a:t>
                      </a:r>
                      <a:endParaRPr lang="es-E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smtClean="0"/>
                        <a:t>18</a:t>
                      </a:r>
                      <a:endParaRPr lang="es-E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 smtClean="0"/>
                        <a:t>20</a:t>
                      </a:r>
                      <a:endParaRPr lang="es-E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9446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Variedad</a:t>
                      </a:r>
                      <a:endPara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7991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21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CuadroTexto"/>
          <p:cNvSpPr txBox="1"/>
          <p:nvPr/>
        </p:nvSpPr>
        <p:spPr>
          <a:xfrm>
            <a:off x="274258" y="693963"/>
            <a:ext cx="7754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obtienen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los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estadísticos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U1 y U2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definidos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0" y="5952733"/>
            <a:ext cx="9035454" cy="495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2 CuadroTexto"/>
          <p:cNvSpPr txBox="1"/>
          <p:nvPr/>
        </p:nvSpPr>
        <p:spPr>
          <a:xfrm>
            <a:off x="634806" y="3390043"/>
            <a:ext cx="8188027" cy="707886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el test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estamos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probando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exísten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o no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diferencias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entre los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rangos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promedio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estamos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comparando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promedio</a:t>
            </a:r>
            <a:endParaRPr 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15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5075607"/>
              </p:ext>
            </p:extLst>
          </p:nvPr>
        </p:nvGraphicFramePr>
        <p:xfrm>
          <a:off x="344856" y="1383356"/>
          <a:ext cx="3649019" cy="821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98" name="Ecuación" r:id="rId4" imgW="1815312" imgH="406224" progId="Equation.3">
                  <p:embed/>
                </p:oleObj>
              </mc:Choice>
              <mc:Fallback>
                <p:oleObj name="Ecuación" r:id="rId4" imgW="1815312" imgH="406224" progId="Equation.3">
                  <p:embed/>
                  <p:pic>
                    <p:nvPicPr>
                      <p:cNvPr id="16" name="15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56" y="1383356"/>
                        <a:ext cx="3649019" cy="82150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17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2058087"/>
              </p:ext>
            </p:extLst>
          </p:nvPr>
        </p:nvGraphicFramePr>
        <p:xfrm>
          <a:off x="4499992" y="1368095"/>
          <a:ext cx="4156902" cy="907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99" name="Ecuación" r:id="rId6" imgW="1879600" imgH="406400" progId="Equation.3">
                  <p:embed/>
                </p:oleObj>
              </mc:Choice>
              <mc:Fallback>
                <p:oleObj name="Ecuación" r:id="rId6" imgW="1879600" imgH="406400" progId="Equation.3">
                  <p:embed/>
                  <p:pic>
                    <p:nvPicPr>
                      <p:cNvPr id="18" name="17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1368095"/>
                        <a:ext cx="4156902" cy="90734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18 CuadroTexto"/>
          <p:cNvSpPr txBox="1"/>
          <p:nvPr/>
        </p:nvSpPr>
        <p:spPr>
          <a:xfrm>
            <a:off x="217857" y="2326694"/>
            <a:ext cx="8472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N1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N2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los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tamaños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muestra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R1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R2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los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grupo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19 CuadroTexto"/>
          <p:cNvSpPr txBox="1"/>
          <p:nvPr/>
        </p:nvSpPr>
        <p:spPr>
          <a:xfrm>
            <a:off x="217856" y="4209871"/>
            <a:ext cx="2475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nuestro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ejemplo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=4  N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=3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=1+3+4+7=15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=2+5+6=13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20 CuadroTexto"/>
          <p:cNvSpPr txBox="1"/>
          <p:nvPr/>
        </p:nvSpPr>
        <p:spPr>
          <a:xfrm>
            <a:off x="2645781" y="4478110"/>
            <a:ext cx="2326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=4*3+4*5/2-15=7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21 CuadroTexto"/>
          <p:cNvSpPr txBox="1"/>
          <p:nvPr/>
        </p:nvSpPr>
        <p:spPr>
          <a:xfrm>
            <a:off x="5292080" y="4489274"/>
            <a:ext cx="2326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=3*4+3*4/2-13=5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4 Rectángulo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0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890388"/>
            <a:ext cx="4779954" cy="5080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95536" y="5949280"/>
            <a:ext cx="8172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la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significación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bilateral = 0.724 mayor que 0.05, no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rechazamos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hipótesis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nula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hay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diferencias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entre los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rangos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promedio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4 Rectángulo"/>
          <p:cNvSpPr/>
          <p:nvPr/>
        </p:nvSpPr>
        <p:spPr>
          <a:xfrm>
            <a:off x="8578" y="9928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12 Imagen" descr="PC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47" y="434291"/>
            <a:ext cx="1435409" cy="97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ángulo 4"/>
          <p:cNvSpPr/>
          <p:nvPr/>
        </p:nvSpPr>
        <p:spPr>
          <a:xfrm>
            <a:off x="4716016" y="4365104"/>
            <a:ext cx="503153" cy="2324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690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90" y="980728"/>
            <a:ext cx="8784976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4 Rectángulo"/>
          <p:cNvSpPr/>
          <p:nvPr/>
        </p:nvSpPr>
        <p:spPr>
          <a:xfrm>
            <a:off x="8578" y="9928"/>
            <a:ext cx="9144000" cy="46166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Métodos estadísticos no paramétricos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90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2362</TotalTime>
  <Words>816</Words>
  <Application>Microsoft Office PowerPoint</Application>
  <PresentationFormat>Presentación en pantalla (4:3)</PresentationFormat>
  <Paragraphs>189</Paragraphs>
  <Slides>17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9" baseType="lpstr">
      <vt:lpstr>Diseño personalizado</vt:lpstr>
      <vt:lpstr>Ecuación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Yander</dc:creator>
  <cp:lastModifiedBy>LENOVO</cp:lastModifiedBy>
  <cp:revision>394</cp:revision>
  <dcterms:created xsi:type="dcterms:W3CDTF">2013-08-24T08:53:54Z</dcterms:created>
  <dcterms:modified xsi:type="dcterms:W3CDTF">2022-01-17T14:37:11Z</dcterms:modified>
</cp:coreProperties>
</file>