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3" r:id="rId9"/>
    <p:sldId id="284" r:id="rId10"/>
    <p:sldId id="28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ED8E2-C860-450C-A4E6-FF142781C98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E9E5E-63C6-4892-AD95-7A20E1F9687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74250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C1CF9-4723-48D8-831A-8E95F14177B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4593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96AA0-5D4E-4D15-95C0-0E689F9C3863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A5B06-FDA4-4946-B430-7C3423BF5CC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23528" y="260648"/>
            <a:ext cx="34651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Práctica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err="1" smtClean="0"/>
              <a:t>Métodos</a:t>
            </a:r>
            <a:r>
              <a:rPr lang="en-US" sz="2400" b="1" i="1" dirty="0" smtClean="0"/>
              <a:t> no paramétricos</a:t>
            </a:r>
            <a:endParaRPr lang="en-US" sz="2400" b="1" i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928662" y="1928802"/>
            <a:ext cx="7128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i="1" dirty="0" smtClean="0">
                <a:latin typeface="Times New Roman" pitchFamily="18" charset="0"/>
                <a:cs typeface="Times New Roman" pitchFamily="18" charset="0"/>
              </a:rPr>
              <a:t>Paso a paso en SPSS</a:t>
            </a:r>
            <a:endParaRPr lang="es-ES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95230" y="3714752"/>
            <a:ext cx="42484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M.Sc.Alianny</a:t>
            </a: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Rodr</a:t>
            </a: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guez Vald</a:t>
            </a: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Dr.C</a:t>
            </a: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Mario Varela </a:t>
            </a:r>
            <a:r>
              <a:rPr kumimoji="0" lang="es-E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Nualles</a:t>
            </a: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6 Imagen" descr="P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0" y="3357562"/>
            <a:ext cx="2743200" cy="2787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/>
          <p:cNvPicPr/>
          <p:nvPr/>
        </p:nvPicPr>
        <p:blipFill>
          <a:blip r:embed="rId3"/>
          <a:srcRect l="26279" t="16314" r="26279" b="15292"/>
          <a:stretch>
            <a:fillRect/>
          </a:stretch>
        </p:blipFill>
        <p:spPr bwMode="auto">
          <a:xfrm>
            <a:off x="5715008" y="3500438"/>
            <a:ext cx="310221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214678" y="6072206"/>
            <a:ext cx="16430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2020</a:t>
            </a:r>
            <a:endParaRPr kumimoji="0" lang="es-E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7035816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285720" y="285728"/>
            <a:ext cx="2714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Resultado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14678" y="4929198"/>
            <a:ext cx="642942" cy="285752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4643438" y="4214818"/>
            <a:ext cx="4214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Podemos</a:t>
            </a:r>
            <a:r>
              <a:rPr lang="en-US" sz="2000" dirty="0" smtClean="0"/>
              <a:t> </a:t>
            </a:r>
            <a:r>
              <a:rPr lang="en-US" sz="2000" dirty="0" err="1" smtClean="0"/>
              <a:t>decir</a:t>
            </a:r>
            <a:r>
              <a:rPr lang="en-US" sz="2000" dirty="0" smtClean="0"/>
              <a:t> con </a:t>
            </a:r>
            <a:r>
              <a:rPr lang="en-US" sz="2000" dirty="0" err="1" smtClean="0"/>
              <a:t>una</a:t>
            </a:r>
            <a:r>
              <a:rPr lang="en-US" sz="2000" dirty="0"/>
              <a:t> </a:t>
            </a:r>
            <a:r>
              <a:rPr lang="en-US" sz="2000" dirty="0" err="1" smtClean="0"/>
              <a:t>Confianza</a:t>
            </a:r>
            <a:r>
              <a:rPr lang="en-US" sz="2000" dirty="0" smtClean="0"/>
              <a:t> del 90 % </a:t>
            </a:r>
            <a:r>
              <a:rPr lang="en-US" sz="2000" dirty="0" err="1" smtClean="0"/>
              <a:t>que</a:t>
            </a:r>
            <a:r>
              <a:rPr lang="en-US" sz="2000" dirty="0"/>
              <a:t> </a:t>
            </a:r>
            <a:r>
              <a:rPr lang="en-US" sz="2000" dirty="0" smtClean="0"/>
              <a:t>la </a:t>
            </a:r>
            <a:r>
              <a:rPr lang="en-US" sz="2000" dirty="0" err="1" smtClean="0"/>
              <a:t>variedad</a:t>
            </a:r>
            <a:r>
              <a:rPr lang="en-US" sz="2000" dirty="0" smtClean="0"/>
              <a:t> </a:t>
            </a:r>
            <a:r>
              <a:rPr lang="en-US" sz="2000" dirty="0" err="1" smtClean="0"/>
              <a:t>tiene</a:t>
            </a:r>
            <a:r>
              <a:rPr lang="en-US" sz="2000" dirty="0" smtClean="0"/>
              <a:t> </a:t>
            </a:r>
            <a:r>
              <a:rPr lang="en-US" sz="2000" dirty="0" err="1" smtClean="0"/>
              <a:t>más</a:t>
            </a:r>
            <a:r>
              <a:rPr lang="en-US" sz="2000" dirty="0"/>
              <a:t> </a:t>
            </a:r>
            <a:r>
              <a:rPr lang="en-US" sz="2000" dirty="0" err="1"/>
              <a:t>a</a:t>
            </a:r>
            <a:r>
              <a:rPr lang="en-US" sz="2000" dirty="0" err="1" smtClean="0"/>
              <a:t>ceptación</a:t>
            </a:r>
            <a:r>
              <a:rPr lang="en-US" sz="2000" dirty="0" smtClean="0"/>
              <a:t> entre los </a:t>
            </a:r>
            <a:r>
              <a:rPr lang="en-US" sz="2000" dirty="0" err="1" smtClean="0"/>
              <a:t>directivos</a:t>
            </a:r>
            <a:r>
              <a:rPr lang="en-US" sz="2000" dirty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entre los </a:t>
            </a:r>
            <a:r>
              <a:rPr lang="en-US" sz="2000" dirty="0" err="1" smtClean="0"/>
              <a:t>trabajadores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85728"/>
            <a:ext cx="4516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X 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2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para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muestras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independientes</a:t>
            </a:r>
            <a:endParaRPr lang="en-US" sz="2400" b="1" baseline="30000" dirty="0">
              <a:solidFill>
                <a:srgbClr val="FF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4282" y="928670"/>
            <a:ext cx="8429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Tanto</a:t>
            </a:r>
            <a:r>
              <a:rPr lang="en-US" sz="2000" dirty="0" smtClean="0"/>
              <a:t> los </a:t>
            </a:r>
            <a:r>
              <a:rPr lang="en-US" sz="2000" dirty="0" err="1" smtClean="0"/>
              <a:t>marpacíficos</a:t>
            </a:r>
            <a:r>
              <a:rPr lang="en-US" sz="2000" dirty="0" smtClean="0"/>
              <a:t> </a:t>
            </a:r>
            <a:r>
              <a:rPr lang="en-US" sz="2000" dirty="0" err="1" smtClean="0"/>
              <a:t>como</a:t>
            </a:r>
            <a:r>
              <a:rPr lang="en-US" sz="2000" dirty="0" smtClean="0"/>
              <a:t> </a:t>
            </a:r>
            <a:r>
              <a:rPr lang="en-US" sz="2000" dirty="0" err="1" smtClean="0"/>
              <a:t>las</a:t>
            </a:r>
            <a:r>
              <a:rPr lang="en-US" sz="2000" dirty="0" smtClean="0"/>
              <a:t> </a:t>
            </a:r>
            <a:r>
              <a:rPr lang="en-US" sz="2000" dirty="0" err="1" smtClean="0"/>
              <a:t>rosas</a:t>
            </a:r>
            <a:r>
              <a:rPr lang="en-US" sz="2000" dirty="0" smtClean="0"/>
              <a:t> </a:t>
            </a:r>
            <a:r>
              <a:rPr lang="en-US" sz="2000" dirty="0" err="1" smtClean="0"/>
              <a:t>pueden</a:t>
            </a:r>
            <a:r>
              <a:rPr lang="en-US" sz="2000" dirty="0" smtClean="0"/>
              <a:t> ser </a:t>
            </a:r>
            <a:r>
              <a:rPr lang="en-US" sz="2000" dirty="0" err="1" smtClean="0"/>
              <a:t>blancos</a:t>
            </a:r>
            <a:r>
              <a:rPr lang="en-US" sz="2000" dirty="0" smtClean="0"/>
              <a:t> o </a:t>
            </a:r>
            <a:r>
              <a:rPr lang="en-US" sz="2000" dirty="0" err="1" smtClean="0"/>
              <a:t>rojos</a:t>
            </a:r>
            <a:r>
              <a:rPr lang="en-US" sz="2000" dirty="0" smtClean="0"/>
              <a:t>. ¿ Hay </a:t>
            </a:r>
            <a:r>
              <a:rPr lang="en-US" sz="2000" dirty="0" err="1" smtClean="0"/>
              <a:t>relación</a:t>
            </a:r>
            <a:r>
              <a:rPr lang="en-US" sz="2000" dirty="0" smtClean="0"/>
              <a:t> entre la </a:t>
            </a:r>
            <a:r>
              <a:rPr lang="en-US" sz="2000" dirty="0" err="1" smtClean="0"/>
              <a:t>especie</a:t>
            </a:r>
            <a:r>
              <a:rPr lang="en-US" sz="2000" dirty="0" smtClean="0"/>
              <a:t> y la </a:t>
            </a:r>
            <a:r>
              <a:rPr lang="en-US" sz="2000" dirty="0" err="1" smtClean="0"/>
              <a:t>frecuencia</a:t>
            </a:r>
            <a:r>
              <a:rPr lang="en-US" sz="2000" dirty="0" smtClean="0"/>
              <a:t> con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aparecen</a:t>
            </a:r>
            <a:r>
              <a:rPr lang="en-US" sz="2000" dirty="0" smtClean="0"/>
              <a:t> los </a:t>
            </a:r>
            <a:r>
              <a:rPr lang="en-US" sz="2000" dirty="0" err="1" smtClean="0"/>
              <a:t>colores</a:t>
            </a:r>
            <a:r>
              <a:rPr lang="en-US" sz="2000" dirty="0" smtClean="0"/>
              <a:t> en </a:t>
            </a:r>
            <a:r>
              <a:rPr lang="en-US" sz="2000" dirty="0" err="1" smtClean="0"/>
              <a:t>ellas</a:t>
            </a:r>
            <a:r>
              <a:rPr lang="en-US" sz="2000" dirty="0" smtClean="0"/>
              <a:t>? Es </a:t>
            </a:r>
            <a:r>
              <a:rPr lang="en-US" sz="2000" dirty="0" err="1" smtClean="0"/>
              <a:t>decir</a:t>
            </a:r>
            <a:r>
              <a:rPr lang="en-US" sz="2000" dirty="0" smtClean="0"/>
              <a:t> ¿Hay </a:t>
            </a:r>
            <a:r>
              <a:rPr lang="en-US" sz="2000" dirty="0" err="1" smtClean="0"/>
              <a:t>más</a:t>
            </a:r>
            <a:r>
              <a:rPr lang="en-US" sz="2000" dirty="0" smtClean="0"/>
              <a:t> o </a:t>
            </a:r>
            <a:r>
              <a:rPr lang="en-US" sz="2000" dirty="0" err="1" smtClean="0"/>
              <a:t>menos</a:t>
            </a:r>
            <a:r>
              <a:rPr lang="en-US" sz="2000" dirty="0" smtClean="0"/>
              <a:t> </a:t>
            </a:r>
            <a:r>
              <a:rPr lang="en-US" sz="2000" dirty="0" err="1" smtClean="0"/>
              <a:t>formas</a:t>
            </a:r>
            <a:r>
              <a:rPr lang="en-US" sz="2000" dirty="0" smtClean="0"/>
              <a:t> </a:t>
            </a:r>
            <a:r>
              <a:rPr lang="en-US" sz="2000" dirty="0" err="1" smtClean="0"/>
              <a:t>blancas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rojas</a:t>
            </a:r>
            <a:r>
              <a:rPr lang="en-US" sz="2000" dirty="0" smtClean="0"/>
              <a:t> en </a:t>
            </a:r>
            <a:r>
              <a:rPr lang="en-US" sz="2000" dirty="0" err="1" smtClean="0"/>
              <a:t>las</a:t>
            </a:r>
            <a:r>
              <a:rPr lang="en-US" sz="2000" dirty="0" smtClean="0"/>
              <a:t> </a:t>
            </a:r>
            <a:r>
              <a:rPr lang="en-US" sz="2000" dirty="0" err="1" smtClean="0"/>
              <a:t>rosas</a:t>
            </a:r>
            <a:r>
              <a:rPr lang="en-US" sz="2000" dirty="0" smtClean="0"/>
              <a:t>, en </a:t>
            </a:r>
            <a:r>
              <a:rPr lang="en-US" sz="2000" dirty="0" err="1" smtClean="0"/>
              <a:t>comparación</a:t>
            </a:r>
            <a:r>
              <a:rPr lang="en-US" sz="2000" dirty="0" smtClean="0"/>
              <a:t> con los </a:t>
            </a:r>
            <a:r>
              <a:rPr lang="en-US" sz="2000" dirty="0" err="1" smtClean="0"/>
              <a:t>marpacíficos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14216007"/>
              </p:ext>
            </p:extLst>
          </p:nvPr>
        </p:nvGraphicFramePr>
        <p:xfrm>
          <a:off x="1142976" y="2571744"/>
          <a:ext cx="5721356" cy="13573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303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303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03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303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93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Rojos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Blancos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Suma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93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Rosas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93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Marpacíficos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93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Suma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590550"/>
            <a:ext cx="335280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r="29411" b="35351"/>
          <a:stretch>
            <a:fillRect/>
          </a:stretch>
        </p:blipFill>
        <p:spPr bwMode="auto">
          <a:xfrm>
            <a:off x="500034" y="1428736"/>
            <a:ext cx="8324365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1075" y="1204913"/>
            <a:ext cx="71818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5472135" cy="491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51298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6982427" cy="301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4676766"/>
            <a:ext cx="4337251" cy="218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CuadroTexto"/>
          <p:cNvSpPr txBox="1"/>
          <p:nvPr/>
        </p:nvSpPr>
        <p:spPr>
          <a:xfrm>
            <a:off x="0" y="1412776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Ejemplo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Supongamos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deseamos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conocer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frutos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medianamente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población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atacada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virus.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muestra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frutos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las que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había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26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medianamente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40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enfermos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8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51505169"/>
              </p:ext>
            </p:extLst>
          </p:nvPr>
        </p:nvGraphicFramePr>
        <p:xfrm>
          <a:off x="216023" y="3228185"/>
          <a:ext cx="8352929" cy="11216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81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76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Frecuencia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Observada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Frecuencia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Esperada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Medianamente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Sano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Enfermos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683568" y="332656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X </a:t>
            </a:r>
            <a:r>
              <a:rPr lang="en-US" b="1" baseline="30000" dirty="0" smtClean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conocer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frecuencias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correspondiente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diferentes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categorias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variable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misma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aseline="30000" dirty="0" smtClean="0">
                <a:solidFill>
                  <a:srgbClr val="FF0000"/>
                </a:solidFill>
              </a:rPr>
              <a:t> 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396" y="524273"/>
            <a:ext cx="4800600" cy="525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28600" y="6019800"/>
            <a:ext cx="8725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Creamos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variable con 34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26 dos y 40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indicando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diferentes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frecuencias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observadas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 flipH="1" flipV="1">
            <a:off x="2555776" y="5443736"/>
            <a:ext cx="990600" cy="457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1713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22" y="521671"/>
            <a:ext cx="4205836" cy="607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6 CuadroTexto"/>
          <p:cNvSpPr txBox="1"/>
          <p:nvPr/>
        </p:nvSpPr>
        <p:spPr>
          <a:xfrm>
            <a:off x="177767" y="15902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7 CuadroTexto"/>
          <p:cNvSpPr txBox="1"/>
          <p:nvPr/>
        </p:nvSpPr>
        <p:spPr>
          <a:xfrm>
            <a:off x="4572000" y="2727182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 valor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superior a 0.05,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rechazamos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hipótesis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nula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Las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proporciones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son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diferentes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4 Rectángulo"/>
          <p:cNvSpPr/>
          <p:nvPr/>
        </p:nvSpPr>
        <p:spPr>
          <a:xfrm>
            <a:off x="1856890" y="4869160"/>
            <a:ext cx="642942" cy="216024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6370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1000108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Supongamos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deseamos</a:t>
            </a:r>
            <a:r>
              <a:rPr lang="en-US" sz="2000" dirty="0"/>
              <a:t> </a:t>
            </a:r>
            <a:r>
              <a:rPr lang="en-US" sz="2000" dirty="0" err="1"/>
              <a:t>conocer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hay </a:t>
            </a:r>
            <a:r>
              <a:rPr lang="en-US" sz="2000" dirty="0" err="1"/>
              <a:t>diferencias</a:t>
            </a:r>
            <a:r>
              <a:rPr lang="en-US" sz="2000" dirty="0"/>
              <a:t> en </a:t>
            </a:r>
            <a:r>
              <a:rPr lang="en-US" sz="2000" dirty="0" err="1"/>
              <a:t>cuanto</a:t>
            </a:r>
            <a:r>
              <a:rPr lang="en-US" sz="2000" dirty="0"/>
              <a:t> al </a:t>
            </a:r>
            <a:r>
              <a:rPr lang="en-US" sz="2000" dirty="0" err="1"/>
              <a:t>número</a:t>
            </a:r>
            <a:r>
              <a:rPr lang="en-US" sz="2000" dirty="0"/>
              <a:t> de </a:t>
            </a:r>
            <a:r>
              <a:rPr lang="en-US" sz="2000" dirty="0" err="1"/>
              <a:t>frutos</a:t>
            </a:r>
            <a:r>
              <a:rPr lang="en-US" sz="2000" dirty="0"/>
              <a:t> de dos </a:t>
            </a:r>
            <a:r>
              <a:rPr lang="en-US" sz="2000" dirty="0" err="1"/>
              <a:t>variedades</a:t>
            </a:r>
            <a:r>
              <a:rPr lang="en-US" sz="2000" dirty="0"/>
              <a:t>. Para </a:t>
            </a:r>
            <a:r>
              <a:rPr lang="en-US" sz="2000" dirty="0" err="1"/>
              <a:t>ello</a:t>
            </a:r>
            <a:r>
              <a:rPr lang="en-US" sz="2000" dirty="0"/>
              <a:t> </a:t>
            </a:r>
            <a:r>
              <a:rPr lang="en-US" sz="2000" dirty="0" err="1"/>
              <a:t>elegimos</a:t>
            </a:r>
            <a:r>
              <a:rPr lang="en-US" sz="2000" dirty="0"/>
              <a:t> 4 </a:t>
            </a:r>
            <a:r>
              <a:rPr lang="en-US" sz="2000" dirty="0" err="1"/>
              <a:t>plantas</a:t>
            </a:r>
            <a:r>
              <a:rPr lang="en-US" sz="2000" dirty="0"/>
              <a:t> en la </a:t>
            </a:r>
            <a:r>
              <a:rPr lang="en-US" sz="2000" dirty="0" err="1"/>
              <a:t>primera</a:t>
            </a:r>
            <a:r>
              <a:rPr lang="en-US" sz="2000" dirty="0"/>
              <a:t> </a:t>
            </a:r>
            <a:r>
              <a:rPr lang="en-US" sz="2000" dirty="0" err="1"/>
              <a:t>variedad</a:t>
            </a:r>
            <a:r>
              <a:rPr lang="en-US" sz="2000" dirty="0"/>
              <a:t> y </a:t>
            </a:r>
            <a:r>
              <a:rPr lang="en-US" sz="2000" dirty="0" err="1"/>
              <a:t>tres</a:t>
            </a:r>
            <a:r>
              <a:rPr lang="en-US" sz="2000" dirty="0"/>
              <a:t> </a:t>
            </a:r>
            <a:r>
              <a:rPr lang="en-US" sz="2000" dirty="0" err="1"/>
              <a:t>plantas</a:t>
            </a:r>
            <a:r>
              <a:rPr lang="en-US" sz="2000" dirty="0"/>
              <a:t> en la </a:t>
            </a:r>
            <a:r>
              <a:rPr lang="en-US" sz="2000" dirty="0" err="1"/>
              <a:t>otra</a:t>
            </a:r>
            <a:r>
              <a:rPr lang="en-US" sz="2000" dirty="0"/>
              <a:t> </a:t>
            </a:r>
            <a:r>
              <a:rPr lang="en-US" sz="2000" dirty="0" err="1" smtClean="0"/>
              <a:t>variedad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85720" y="109815"/>
            <a:ext cx="5029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Métodos no paramétricos</a:t>
            </a:r>
            <a:endParaRPr lang="es-MX" sz="24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2428868"/>
            <a:ext cx="428628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42910" y="500042"/>
            <a:ext cx="5429288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 de Mann- </a:t>
            </a:r>
            <a:r>
              <a:rPr lang="es-MX" sz="2400" b="1" dirty="0" err="1" smtClean="0">
                <a:solidFill>
                  <a:srgbClr val="FF0000"/>
                </a:solidFill>
              </a:rPr>
              <a:t>Whitney</a:t>
            </a:r>
            <a:r>
              <a:rPr lang="es-MX" sz="2400" b="1" dirty="0" smtClean="0">
                <a:solidFill>
                  <a:srgbClr val="FF0000"/>
                </a:solidFill>
              </a:rPr>
              <a:t>  </a:t>
            </a:r>
            <a:r>
              <a:rPr lang="es-MX" sz="1600" b="1" dirty="0" smtClean="0">
                <a:solidFill>
                  <a:srgbClr val="FF0000"/>
                </a:solidFill>
              </a:rPr>
              <a:t>(COMPARA RANGO PROMEDIO)</a:t>
            </a:r>
            <a:endParaRPr lang="es-MX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214290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Pasos para el procedimiento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428736"/>
            <a:ext cx="27717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57158" y="857232"/>
            <a:ext cx="23574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Matriz de datos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5765" r="17880" b="17968"/>
          <a:stretch>
            <a:fillRect/>
          </a:stretch>
        </p:blipFill>
        <p:spPr bwMode="auto">
          <a:xfrm>
            <a:off x="214282" y="1951308"/>
            <a:ext cx="8123264" cy="490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214282" y="214290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Pasos para el procedimiento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928670"/>
            <a:ext cx="84659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el menú 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Analizar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buscar P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ruebas no </a:t>
            </a:r>
            <a:r>
              <a:rPr kumimoji="0" 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paramétricas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en Cuadro de diálogos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antiguos</a:t>
            </a:r>
            <a:r>
              <a:rPr lang="es-ES" sz="2000" b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seleccionar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muestras independientes.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55816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1467" y="4071942"/>
            <a:ext cx="4062533" cy="249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4 Conector recto"/>
          <p:cNvCxnSpPr/>
          <p:nvPr/>
        </p:nvCxnSpPr>
        <p:spPr>
          <a:xfrm rot="16200000" flipH="1">
            <a:off x="3464711" y="4750603"/>
            <a:ext cx="2286016" cy="9286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143372" y="4071942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8 Conector recto de flecha"/>
          <p:cNvCxnSpPr/>
          <p:nvPr/>
        </p:nvCxnSpPr>
        <p:spPr>
          <a:xfrm rot="10800000" flipV="1">
            <a:off x="6000760" y="5643578"/>
            <a:ext cx="455420" cy="2541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8 Conector recto de flecha"/>
          <p:cNvCxnSpPr/>
          <p:nvPr/>
        </p:nvCxnSpPr>
        <p:spPr>
          <a:xfrm rot="10800000" flipV="1">
            <a:off x="1214414" y="4286256"/>
            <a:ext cx="455420" cy="2541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214282" y="0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Pasos para el procedimiento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357158" y="500042"/>
            <a:ext cx="80010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Aparece el siguiente cuadro de diálogo donde debemos especificar la 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variable a contrastar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en este caso frutos y la 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variable de agrupación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en este caso grupos. Pulsamos en 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definir los grupos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en este caso se llaman 1 y 2. Pulsamos continuar . Por último pulsamos 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aceptar.</a:t>
            </a:r>
            <a:endParaRPr lang="es-E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285728"/>
            <a:ext cx="2714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Resultado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5500726" cy="482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Rectángulo"/>
          <p:cNvSpPr/>
          <p:nvPr/>
        </p:nvSpPr>
        <p:spPr>
          <a:xfrm>
            <a:off x="3500430" y="4500570"/>
            <a:ext cx="642942" cy="285752"/>
          </a:xfrm>
          <a:prstGeom prst="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4429124" y="3571876"/>
            <a:ext cx="4286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Como la </a:t>
            </a:r>
            <a:r>
              <a:rPr lang="en-US" sz="2000" dirty="0" err="1" smtClean="0"/>
              <a:t>significación</a:t>
            </a:r>
            <a:r>
              <a:rPr lang="en-US" sz="2000" dirty="0" smtClean="0"/>
              <a:t> bilateral = 0.724 mayor </a:t>
            </a:r>
            <a:r>
              <a:rPr lang="en-US" sz="2000" dirty="0" err="1" smtClean="0"/>
              <a:t>que</a:t>
            </a:r>
            <a:r>
              <a:rPr lang="en-US" sz="2000" dirty="0" smtClean="0"/>
              <a:t> 0.05, no </a:t>
            </a:r>
            <a:r>
              <a:rPr lang="en-US" sz="2000" dirty="0" err="1" smtClean="0"/>
              <a:t>rechazamos</a:t>
            </a:r>
            <a:r>
              <a:rPr lang="en-US" sz="2000" dirty="0" smtClean="0"/>
              <a:t> la </a:t>
            </a:r>
            <a:r>
              <a:rPr lang="en-US" sz="2000" dirty="0" err="1" smtClean="0"/>
              <a:t>hipótesis</a:t>
            </a:r>
            <a:r>
              <a:rPr lang="en-US" sz="2000" dirty="0" smtClean="0"/>
              <a:t> </a:t>
            </a:r>
            <a:r>
              <a:rPr lang="en-US" sz="2000" dirty="0" err="1" smtClean="0"/>
              <a:t>nula</a:t>
            </a:r>
            <a:r>
              <a:rPr lang="en-US" sz="2000" dirty="0" smtClean="0"/>
              <a:t>.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tanto</a:t>
            </a:r>
            <a:r>
              <a:rPr lang="en-US" sz="2000" dirty="0" smtClean="0"/>
              <a:t> no hay </a:t>
            </a:r>
            <a:r>
              <a:rPr lang="en-US" sz="2000" dirty="0" err="1" smtClean="0"/>
              <a:t>diferencias</a:t>
            </a:r>
            <a:r>
              <a:rPr lang="en-US" sz="2000" dirty="0" smtClean="0"/>
              <a:t> entre los </a:t>
            </a:r>
            <a:r>
              <a:rPr lang="en-US" sz="2000" dirty="0" err="1" smtClean="0"/>
              <a:t>rangos</a:t>
            </a:r>
            <a:r>
              <a:rPr lang="en-US" sz="2000" dirty="0" smtClean="0"/>
              <a:t> </a:t>
            </a:r>
            <a:r>
              <a:rPr lang="en-US" sz="2000" dirty="0" err="1" smtClean="0"/>
              <a:t>promedio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857232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En 10 </a:t>
            </a:r>
            <a:r>
              <a:rPr lang="en-US" sz="2000" dirty="0" err="1" smtClean="0"/>
              <a:t>cooperativas</a:t>
            </a:r>
            <a:r>
              <a:rPr lang="en-US" sz="2000" dirty="0" smtClean="0"/>
              <a:t> </a:t>
            </a:r>
            <a:r>
              <a:rPr lang="en-US" sz="2000" dirty="0" err="1" smtClean="0"/>
              <a:t>diferentes</a:t>
            </a:r>
            <a:r>
              <a:rPr lang="en-US" sz="2000" dirty="0" smtClean="0"/>
              <a:t> se </a:t>
            </a:r>
            <a:r>
              <a:rPr lang="en-US" sz="2000" dirty="0" err="1" smtClean="0"/>
              <a:t>pide</a:t>
            </a:r>
            <a:r>
              <a:rPr lang="en-US" sz="2000" dirty="0" smtClean="0"/>
              <a:t> al Director y a un </a:t>
            </a:r>
            <a:r>
              <a:rPr lang="en-US" sz="2000" dirty="0" err="1" smtClean="0"/>
              <a:t>trabajador</a:t>
            </a:r>
            <a:r>
              <a:rPr lang="en-US" sz="2000" dirty="0"/>
              <a:t> </a:t>
            </a:r>
            <a:r>
              <a:rPr lang="en-US" sz="2000" dirty="0" err="1" smtClean="0"/>
              <a:t>seleccionado</a:t>
            </a:r>
            <a:r>
              <a:rPr lang="en-US" sz="2000" dirty="0" smtClean="0"/>
              <a:t> al </a:t>
            </a:r>
            <a:r>
              <a:rPr lang="en-US" sz="2000" dirty="0" err="1" smtClean="0"/>
              <a:t>azar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opinión</a:t>
            </a:r>
            <a:r>
              <a:rPr lang="en-US" sz="2000" dirty="0" smtClean="0"/>
              <a:t> en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escala</a:t>
            </a:r>
            <a:r>
              <a:rPr lang="en-US" sz="2000" dirty="0" smtClean="0"/>
              <a:t> de 0 a 10 </a:t>
            </a:r>
            <a:r>
              <a:rPr lang="en-US" sz="2000" dirty="0" err="1" smtClean="0"/>
              <a:t>sobre</a:t>
            </a:r>
            <a:r>
              <a:rPr lang="en-US" sz="2000" dirty="0" smtClean="0"/>
              <a:t> la </a:t>
            </a:r>
            <a:r>
              <a:rPr lang="en-US" sz="2000" dirty="0" err="1" smtClean="0"/>
              <a:t>aceptación</a:t>
            </a:r>
            <a:r>
              <a:rPr lang="en-US" sz="2000" dirty="0" smtClean="0"/>
              <a:t> de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determinada</a:t>
            </a:r>
            <a:r>
              <a:rPr lang="en-US" sz="2000" dirty="0" smtClean="0"/>
              <a:t> </a:t>
            </a:r>
            <a:r>
              <a:rPr lang="en-US" sz="2000" dirty="0" err="1" smtClean="0"/>
              <a:t>variedad</a:t>
            </a:r>
            <a:r>
              <a:rPr lang="en-US" sz="2000" dirty="0" smtClean="0"/>
              <a:t>. Se </a:t>
            </a:r>
            <a:r>
              <a:rPr lang="en-US" sz="2000" dirty="0" err="1" smtClean="0"/>
              <a:t>quiere</a:t>
            </a:r>
            <a:r>
              <a:rPr lang="en-US" sz="2000" dirty="0" smtClean="0"/>
              <a:t> saber </a:t>
            </a:r>
            <a:r>
              <a:rPr lang="en-US" sz="2000" dirty="0" err="1" smtClean="0"/>
              <a:t>si</a:t>
            </a:r>
            <a:r>
              <a:rPr lang="en-US" sz="2000" dirty="0" smtClean="0"/>
              <a:t> </a:t>
            </a:r>
            <a:r>
              <a:rPr lang="en-US" sz="2000" dirty="0" err="1" smtClean="0"/>
              <a:t>existen</a:t>
            </a:r>
            <a:r>
              <a:rPr lang="en-US" sz="2000" dirty="0"/>
              <a:t> </a:t>
            </a:r>
            <a:r>
              <a:rPr lang="en-US" sz="2000" dirty="0" err="1" smtClean="0"/>
              <a:t>diferencias</a:t>
            </a:r>
            <a:r>
              <a:rPr lang="en-US" sz="2000" dirty="0" smtClean="0"/>
              <a:t> entre la </a:t>
            </a:r>
            <a:r>
              <a:rPr lang="en-US" sz="2000" dirty="0" err="1" smtClean="0"/>
              <a:t>opinión</a:t>
            </a:r>
            <a:r>
              <a:rPr lang="en-US" sz="2000" dirty="0" smtClean="0"/>
              <a:t> del Director y el </a:t>
            </a:r>
            <a:r>
              <a:rPr lang="en-US" sz="2000" dirty="0" err="1" smtClean="0"/>
              <a:t>Trabajador</a:t>
            </a:r>
            <a:endParaRPr lang="en-US" sz="2000" dirty="0" smtClean="0"/>
          </a:p>
          <a:p>
            <a:pPr algn="just"/>
            <a:r>
              <a:rPr lang="en-US" sz="2000" dirty="0" smtClean="0"/>
              <a:t> 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28596" y="285728"/>
            <a:ext cx="5029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Prueba de Rangos de </a:t>
            </a:r>
            <a:r>
              <a:rPr lang="es-MX" sz="2400" b="1" dirty="0" err="1" smtClean="0">
                <a:solidFill>
                  <a:srgbClr val="FF0000"/>
                </a:solidFill>
              </a:rPr>
              <a:t>Wilcoxon</a:t>
            </a:r>
            <a:endParaRPr lang="es-MX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12253856"/>
              </p:ext>
            </p:extLst>
          </p:nvPr>
        </p:nvGraphicFramePr>
        <p:xfrm>
          <a:off x="928662" y="2643182"/>
          <a:ext cx="7072362" cy="10857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4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862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2862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2862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5725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2380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C1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C2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C3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C4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C5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C6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C7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C8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C9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C10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0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director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1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trabajador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214290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Pasos para el procedimiento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928670"/>
            <a:ext cx="84659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el menú 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Analizar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buscar P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ruebas no </a:t>
            </a:r>
            <a:r>
              <a:rPr kumimoji="0" 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paramétricas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en Cuadro de diálogos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antiguos</a:t>
            </a:r>
            <a:r>
              <a:rPr lang="es-ES" sz="2000" b="1" baseline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seleccionar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muestras relacionadas.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9059" r="14348" b="20507"/>
          <a:stretch>
            <a:fillRect/>
          </a:stretch>
        </p:blipFill>
        <p:spPr bwMode="auto">
          <a:xfrm>
            <a:off x="500034" y="1714488"/>
            <a:ext cx="8133316" cy="474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305705" cy="459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214282" y="214290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Pasos para el procedimiento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57158" y="676801"/>
            <a:ext cx="8001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Aparece el siguiente cuadro de diálogo donde debemos especificar la 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variable a contrastar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en este caso la variable 1 es grupo 1 y la variable 2 es grupo 2. Marcamos </a:t>
            </a:r>
            <a:r>
              <a:rPr lang="es-ES" sz="2000" b="1" dirty="0" err="1" smtClean="0">
                <a:latin typeface="Times New Roman" pitchFamily="18" charset="0"/>
                <a:cs typeface="Times New Roman" pitchFamily="18" charset="0"/>
              </a:rPr>
              <a:t>Wilcoxon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Pulsamos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 Aceptar</a:t>
            </a:r>
            <a:endParaRPr lang="es-E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8 Conector recto de flecha"/>
          <p:cNvCxnSpPr/>
          <p:nvPr/>
        </p:nvCxnSpPr>
        <p:spPr>
          <a:xfrm rot="10800000" flipV="1">
            <a:off x="4143372" y="4286256"/>
            <a:ext cx="455420" cy="2541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8 Conector recto de flecha"/>
          <p:cNvCxnSpPr/>
          <p:nvPr/>
        </p:nvCxnSpPr>
        <p:spPr>
          <a:xfrm rot="10800000" flipV="1">
            <a:off x="2500298" y="5643578"/>
            <a:ext cx="455420" cy="2541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547</Words>
  <Application>Microsoft Office PowerPoint</Application>
  <PresentationFormat>Presentación en pantalla (4:3)</PresentationFormat>
  <Paragraphs>97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lapto</cp:lastModifiedBy>
  <cp:revision>63</cp:revision>
  <dcterms:created xsi:type="dcterms:W3CDTF">2018-04-02T08:57:45Z</dcterms:created>
  <dcterms:modified xsi:type="dcterms:W3CDTF">2020-02-11T07:37:03Z</dcterms:modified>
</cp:coreProperties>
</file>