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42"/>
  </p:notesMasterIdLst>
  <p:sldIdLst>
    <p:sldId id="267" r:id="rId2"/>
    <p:sldId id="293" r:id="rId3"/>
    <p:sldId id="295" r:id="rId4"/>
    <p:sldId id="296" r:id="rId5"/>
    <p:sldId id="294" r:id="rId6"/>
    <p:sldId id="297" r:id="rId7"/>
    <p:sldId id="257" r:id="rId8"/>
    <p:sldId id="268" r:id="rId9"/>
    <p:sldId id="290" r:id="rId10"/>
    <p:sldId id="291" r:id="rId11"/>
    <p:sldId id="292" r:id="rId12"/>
    <p:sldId id="298" r:id="rId13"/>
    <p:sldId id="258" r:id="rId14"/>
    <p:sldId id="269" r:id="rId15"/>
    <p:sldId id="259" r:id="rId16"/>
    <p:sldId id="260" r:id="rId17"/>
    <p:sldId id="270" r:id="rId18"/>
    <p:sldId id="271" r:id="rId19"/>
    <p:sldId id="272" r:id="rId20"/>
    <p:sldId id="273" r:id="rId21"/>
    <p:sldId id="274" r:id="rId22"/>
    <p:sldId id="275" r:id="rId23"/>
    <p:sldId id="276" r:id="rId24"/>
    <p:sldId id="277" r:id="rId25"/>
    <p:sldId id="278" r:id="rId26"/>
    <p:sldId id="279" r:id="rId27"/>
    <p:sldId id="265" r:id="rId28"/>
    <p:sldId id="283" r:id="rId29"/>
    <p:sldId id="302" r:id="rId30"/>
    <p:sldId id="284" r:id="rId31"/>
    <p:sldId id="285" r:id="rId32"/>
    <p:sldId id="286" r:id="rId33"/>
    <p:sldId id="287" r:id="rId34"/>
    <p:sldId id="288" r:id="rId35"/>
    <p:sldId id="289" r:id="rId36"/>
    <p:sldId id="303" r:id="rId37"/>
    <p:sldId id="304" r:id="rId38"/>
    <p:sldId id="305" r:id="rId39"/>
    <p:sldId id="306" r:id="rId40"/>
    <p:sldId id="307" r:id="rId41"/>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29" autoAdjust="0"/>
  </p:normalViewPr>
  <p:slideViewPr>
    <p:cSldViewPr>
      <p:cViewPr>
        <p:scale>
          <a:sx n="49" d="100"/>
          <a:sy n="49" d="100"/>
        </p:scale>
        <p:origin x="-3414" y="-142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image" Target="../media/image3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B6DE15-202E-4003-B9E8-33D8AD4A4516}" type="datetimeFigureOut">
              <a:rPr lang="en-US" smtClean="0"/>
              <a:pPr/>
              <a:t>17-Feb-20</a:t>
            </a:fld>
            <a:endParaRPr lang="en-U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D27001-5A0B-415A-87FB-872518A449F0}" type="slidenum">
              <a:rPr lang="en-US" smtClean="0"/>
              <a:pPr/>
              <a:t>‹Nº›</a:t>
            </a:fld>
            <a:endParaRPr lang="en-US"/>
          </a:p>
        </p:txBody>
      </p:sp>
    </p:spTree>
    <p:extLst>
      <p:ext uri="{BB962C8B-B14F-4D97-AF65-F5344CB8AC3E}">
        <p14:creationId xmlns:p14="http://schemas.microsoft.com/office/powerpoint/2010/main" val="664532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US" dirty="0"/>
          </a:p>
        </p:txBody>
      </p:sp>
      <p:sp>
        <p:nvSpPr>
          <p:cNvPr id="4" name="3 Marcador de número de diapositiva"/>
          <p:cNvSpPr>
            <a:spLocks noGrp="1"/>
          </p:cNvSpPr>
          <p:nvPr>
            <p:ph type="sldNum" sz="quarter" idx="10"/>
          </p:nvPr>
        </p:nvSpPr>
        <p:spPr/>
        <p:txBody>
          <a:bodyPr/>
          <a:lstStyle/>
          <a:p>
            <a:fld id="{C5D27001-5A0B-415A-87FB-872518A449F0}" type="slidenum">
              <a:rPr lang="en-US" smtClean="0"/>
              <a:pPr/>
              <a:t>29</a:t>
            </a:fld>
            <a:endParaRPr lang="en-US"/>
          </a:p>
        </p:txBody>
      </p:sp>
    </p:spTree>
    <p:extLst>
      <p:ext uri="{BB962C8B-B14F-4D97-AF65-F5344CB8AC3E}">
        <p14:creationId xmlns:p14="http://schemas.microsoft.com/office/powerpoint/2010/main" val="2043494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479F54AF-C713-4B61-99A1-7B3BAC84DB45}" type="datetimeFigureOut">
              <a:rPr lang="es-ES" smtClean="0"/>
              <a:pPr/>
              <a:t>17/02/2020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87802CB5-61DA-47E7-BA75-E59C0D87CCCE}"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479F54AF-C713-4B61-99A1-7B3BAC84DB45}" type="datetimeFigureOut">
              <a:rPr lang="es-ES" smtClean="0"/>
              <a:pPr/>
              <a:t>17/02/2020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87802CB5-61DA-47E7-BA75-E59C0D87CCCE}"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479F54AF-C713-4B61-99A1-7B3BAC84DB45}" type="datetimeFigureOut">
              <a:rPr lang="es-ES" smtClean="0"/>
              <a:pPr/>
              <a:t>17/02/2020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87802CB5-61DA-47E7-BA75-E59C0D87CCCE}"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479F54AF-C713-4B61-99A1-7B3BAC84DB45}" type="datetimeFigureOut">
              <a:rPr lang="es-ES" smtClean="0"/>
              <a:pPr/>
              <a:t>17/02/2020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87802CB5-61DA-47E7-BA75-E59C0D87CCCE}"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479F54AF-C713-4B61-99A1-7B3BAC84DB45}" type="datetimeFigureOut">
              <a:rPr lang="es-ES" smtClean="0"/>
              <a:pPr/>
              <a:t>17/02/2020</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87802CB5-61DA-47E7-BA75-E59C0D87CCCE}"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479F54AF-C713-4B61-99A1-7B3BAC84DB45}" type="datetimeFigureOut">
              <a:rPr lang="es-ES" smtClean="0"/>
              <a:pPr/>
              <a:t>17/02/2020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87802CB5-61DA-47E7-BA75-E59C0D87CCCE}"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479F54AF-C713-4B61-99A1-7B3BAC84DB45}" type="datetimeFigureOut">
              <a:rPr lang="es-ES" smtClean="0"/>
              <a:pPr/>
              <a:t>17/02/2020</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87802CB5-61DA-47E7-BA75-E59C0D87CCCE}"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479F54AF-C713-4B61-99A1-7B3BAC84DB45}" type="datetimeFigureOut">
              <a:rPr lang="es-ES" smtClean="0"/>
              <a:pPr/>
              <a:t>17/02/2020</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87802CB5-61DA-47E7-BA75-E59C0D87CCCE}"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479F54AF-C713-4B61-99A1-7B3BAC84DB45}" type="datetimeFigureOut">
              <a:rPr lang="es-ES" smtClean="0"/>
              <a:pPr/>
              <a:t>17/02/2020</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87802CB5-61DA-47E7-BA75-E59C0D87CCCE}"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479F54AF-C713-4B61-99A1-7B3BAC84DB45}" type="datetimeFigureOut">
              <a:rPr lang="es-ES" smtClean="0"/>
              <a:pPr/>
              <a:t>17/02/2020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87802CB5-61DA-47E7-BA75-E59C0D87CCCE}"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479F54AF-C713-4B61-99A1-7B3BAC84DB45}" type="datetimeFigureOut">
              <a:rPr lang="es-ES" smtClean="0"/>
              <a:pPr/>
              <a:t>17/02/2020</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87802CB5-61DA-47E7-BA75-E59C0D87CCCE}"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9F54AF-C713-4B61-99A1-7B3BAC84DB45}" type="datetimeFigureOut">
              <a:rPr lang="es-ES" smtClean="0"/>
              <a:pPr/>
              <a:t>17/02/2020</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802CB5-61DA-47E7-BA75-E59C0D87CCCE}"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27.wmf"/></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34.w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33.wmf"/><Relationship Id="rId4"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1.wmf"/></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CuadroTexto"/>
          <p:cNvSpPr txBox="1"/>
          <p:nvPr/>
        </p:nvSpPr>
        <p:spPr>
          <a:xfrm>
            <a:off x="928662" y="1928802"/>
            <a:ext cx="7128793" cy="923330"/>
          </a:xfrm>
          <a:prstGeom prst="rect">
            <a:avLst/>
          </a:prstGeom>
          <a:noFill/>
        </p:spPr>
        <p:txBody>
          <a:bodyPr wrap="square" rtlCol="0">
            <a:spAutoFit/>
          </a:bodyPr>
          <a:lstStyle/>
          <a:p>
            <a:r>
              <a:rPr lang="es-ES" sz="5400" b="1" i="1" dirty="0" smtClean="0">
                <a:latin typeface="Times New Roman" pitchFamily="18" charset="0"/>
                <a:cs typeface="Times New Roman" pitchFamily="18" charset="0"/>
              </a:rPr>
              <a:t>Paso a paso en SPSS</a:t>
            </a:r>
            <a:endParaRPr lang="es-ES" sz="5400" b="1" i="1" dirty="0">
              <a:latin typeface="Times New Roman" pitchFamily="18" charset="0"/>
              <a:cs typeface="Times New Roman" pitchFamily="18" charset="0"/>
            </a:endParaRPr>
          </a:p>
        </p:txBody>
      </p:sp>
      <p:sp>
        <p:nvSpPr>
          <p:cNvPr id="48129" name="Rectangle 1"/>
          <p:cNvSpPr>
            <a:spLocks noChangeArrowheads="1"/>
          </p:cNvSpPr>
          <p:nvPr/>
        </p:nvSpPr>
        <p:spPr bwMode="auto">
          <a:xfrm>
            <a:off x="2395230" y="3714752"/>
            <a:ext cx="4248472"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M.Sc.Alianny</a:t>
            </a:r>
            <a:r>
              <a:rPr kumimoji="0" lang="es-E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Rodr</a:t>
            </a:r>
            <a:r>
              <a:rPr kumimoji="0" lang="es-ES" sz="1600" b="1" i="0" u="none" strike="noStrike" cap="none" normalizeH="0" baseline="0" dirty="0" smtClean="0">
                <a:ln>
                  <a:noFill/>
                </a:ln>
                <a:solidFill>
                  <a:schemeClr val="tx1"/>
                </a:solidFill>
                <a:effectLst/>
                <a:latin typeface="Calibri"/>
                <a:ea typeface="Calibri" pitchFamily="34" charset="0"/>
                <a:cs typeface="Times New Roman" pitchFamily="18" charset="0"/>
              </a:rPr>
              <a:t>í</a:t>
            </a:r>
            <a:r>
              <a:rPr kumimoji="0" lang="es-E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guez Vald</a:t>
            </a:r>
            <a:r>
              <a:rPr kumimoji="0" lang="es-ES" sz="16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es-E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Dr.C</a:t>
            </a:r>
            <a:r>
              <a:rPr kumimoji="0" lang="es-E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Mario Varela </a:t>
            </a:r>
            <a:r>
              <a:rPr kumimoji="0" lang="es-E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Nualles</a:t>
            </a:r>
            <a:r>
              <a:rPr kumimoji="0" lang="es-ES" sz="1600" b="0" i="0" u="none" strike="noStrike" cap="none" normalizeH="0" baseline="0" dirty="0" smtClean="0">
                <a:ln>
                  <a:noFill/>
                </a:ln>
                <a:solidFill>
                  <a:schemeClr val="tx1"/>
                </a:solidFill>
                <a:effectLst/>
                <a:latin typeface="Arial" pitchFamily="34" charset="0"/>
                <a:cs typeface="Arial" pitchFamily="34" charset="0"/>
              </a:rPr>
              <a:t> </a:t>
            </a:r>
          </a:p>
        </p:txBody>
      </p:sp>
      <p:pic>
        <p:nvPicPr>
          <p:cNvPr id="13" name="12 Imagen" descr="PC"/>
          <p:cNvPicPr/>
          <p:nvPr/>
        </p:nvPicPr>
        <p:blipFill>
          <a:blip r:embed="rId2"/>
          <a:srcRect/>
          <a:stretch>
            <a:fillRect/>
          </a:stretch>
        </p:blipFill>
        <p:spPr bwMode="auto">
          <a:xfrm>
            <a:off x="42850" y="3357562"/>
            <a:ext cx="2743200" cy="2787161"/>
          </a:xfrm>
          <a:prstGeom prst="rect">
            <a:avLst/>
          </a:prstGeom>
          <a:noFill/>
          <a:ln w="9525">
            <a:noFill/>
            <a:miter lim="800000"/>
            <a:headEnd/>
            <a:tailEnd/>
          </a:ln>
        </p:spPr>
      </p:pic>
      <p:pic>
        <p:nvPicPr>
          <p:cNvPr id="14" name="13 Imagen"/>
          <p:cNvPicPr/>
          <p:nvPr/>
        </p:nvPicPr>
        <p:blipFill>
          <a:blip r:embed="rId3"/>
          <a:srcRect l="26279" t="16314" r="26279" b="15292"/>
          <a:stretch>
            <a:fillRect/>
          </a:stretch>
        </p:blipFill>
        <p:spPr bwMode="auto">
          <a:xfrm>
            <a:off x="5715008" y="3500438"/>
            <a:ext cx="3102219" cy="2514600"/>
          </a:xfrm>
          <a:prstGeom prst="rect">
            <a:avLst/>
          </a:prstGeom>
          <a:noFill/>
          <a:ln w="9525">
            <a:noFill/>
            <a:miter lim="800000"/>
            <a:headEnd/>
            <a:tailEnd/>
          </a:ln>
        </p:spPr>
      </p:pic>
      <p:sp>
        <p:nvSpPr>
          <p:cNvPr id="2" name="1 CuadroTexto"/>
          <p:cNvSpPr txBox="1"/>
          <p:nvPr/>
        </p:nvSpPr>
        <p:spPr>
          <a:xfrm>
            <a:off x="323528" y="260648"/>
            <a:ext cx="7634013" cy="1200329"/>
          </a:xfrm>
          <a:prstGeom prst="rect">
            <a:avLst/>
          </a:prstGeom>
          <a:noFill/>
        </p:spPr>
        <p:txBody>
          <a:bodyPr wrap="none" rtlCol="0">
            <a:spAutoFit/>
          </a:bodyPr>
          <a:lstStyle/>
          <a:p>
            <a:r>
              <a:rPr lang="en-US" sz="3200" b="1" dirty="0" err="1" smtClean="0">
                <a:latin typeface="Times New Roman" pitchFamily="18" charset="0"/>
                <a:cs typeface="Times New Roman" pitchFamily="18" charset="0"/>
              </a:rPr>
              <a:t>Práctica</a:t>
            </a:r>
            <a:r>
              <a:rPr lang="en-US" sz="3200" b="1" dirty="0" smtClean="0">
                <a:latin typeface="Times New Roman" pitchFamily="18" charset="0"/>
                <a:cs typeface="Times New Roman" pitchFamily="18" charset="0"/>
              </a:rPr>
              <a:t> 1</a:t>
            </a:r>
            <a:r>
              <a:rPr lang="en-US" sz="2800" b="1" dirty="0" smtClean="0">
                <a:latin typeface="Times New Roman" pitchFamily="18" charset="0"/>
                <a:cs typeface="Times New Roman" pitchFamily="18" charset="0"/>
              </a:rPr>
              <a:t>.</a:t>
            </a:r>
          </a:p>
          <a:p>
            <a:r>
              <a:rPr lang="en-US" sz="2000" b="1" dirty="0" err="1" smtClean="0">
                <a:latin typeface="Times New Roman" pitchFamily="18" charset="0"/>
                <a:cs typeface="Times New Roman" pitchFamily="18" charset="0"/>
              </a:rPr>
              <a:t>Estadística</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descriptiva</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Estadística</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Inferencial</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Estimación</a:t>
            </a:r>
            <a:r>
              <a:rPr lang="en-US" sz="2000" b="1" dirty="0" smtClean="0">
                <a:latin typeface="Times New Roman" pitchFamily="18" charset="0"/>
                <a:cs typeface="Times New Roman" pitchFamily="18" charset="0"/>
              </a:rPr>
              <a:t> y </a:t>
            </a:r>
            <a:r>
              <a:rPr lang="en-US" sz="2000" b="1" dirty="0" err="1" smtClean="0">
                <a:latin typeface="Times New Roman" pitchFamily="18" charset="0"/>
                <a:cs typeface="Times New Roman" pitchFamily="18" charset="0"/>
              </a:rPr>
              <a:t>Prueba</a:t>
            </a:r>
            <a:endParaRPr lang="en-US" sz="2000" b="1"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De </a:t>
            </a:r>
            <a:r>
              <a:rPr lang="en-US" sz="2000" b="1" dirty="0" err="1" smtClean="0">
                <a:latin typeface="Times New Roman" pitchFamily="18" charset="0"/>
                <a:cs typeface="Times New Roman" pitchFamily="18" charset="0"/>
              </a:rPr>
              <a:t>Hipótesis</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Regresión</a:t>
            </a:r>
            <a:r>
              <a:rPr lang="en-US" sz="2000" b="1" dirty="0" smtClean="0">
                <a:latin typeface="Times New Roman" pitchFamily="18" charset="0"/>
                <a:cs typeface="Times New Roman" pitchFamily="18" charset="0"/>
              </a:rPr>
              <a:t> y </a:t>
            </a:r>
            <a:r>
              <a:rPr lang="en-US" sz="2000" b="1" dirty="0" err="1" smtClean="0">
                <a:latin typeface="Times New Roman" pitchFamily="18" charset="0"/>
                <a:cs typeface="Times New Roman" pitchFamily="18" charset="0"/>
              </a:rPr>
              <a:t>Correlación</a:t>
            </a:r>
            <a:r>
              <a:rPr lang="en-US" dirty="0" smtClean="0"/>
              <a:t>.</a:t>
            </a:r>
            <a:endParaRPr lang="en-US" dirty="0"/>
          </a:p>
        </p:txBody>
      </p:sp>
      <p:sp>
        <p:nvSpPr>
          <p:cNvPr id="7" name="Rectangle 1"/>
          <p:cNvSpPr>
            <a:spLocks noChangeArrowheads="1"/>
          </p:cNvSpPr>
          <p:nvPr/>
        </p:nvSpPr>
        <p:spPr bwMode="auto">
          <a:xfrm>
            <a:off x="3214678" y="6072206"/>
            <a:ext cx="1643074"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000" b="1" i="0" u="none" strike="noStrike" cap="none" normalizeH="0" baseline="0" smtClean="0">
                <a:ln>
                  <a:noFill/>
                </a:ln>
                <a:solidFill>
                  <a:schemeClr val="tx1"/>
                </a:solidFill>
                <a:effectLst/>
                <a:latin typeface="Arial" pitchFamily="34" charset="0"/>
                <a:cs typeface="Arial" pitchFamily="34" charset="0"/>
              </a:rPr>
              <a:t>2020</a:t>
            </a:r>
            <a:endParaRPr kumimoji="0" lang="es-ES" sz="20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a:extLst>
              <a:ext uri="{28A0092B-C50C-407E-A947-70E740481C1C}">
                <a14:useLocalDpi xmlns:a14="http://schemas.microsoft.com/office/drawing/2010/main" val="0"/>
              </a:ext>
            </a:extLst>
          </a:blip>
          <a:srcRect l="5834" t="5682" r="2906" b="4369"/>
          <a:stretch>
            <a:fillRect/>
          </a:stretch>
        </p:blipFill>
        <p:spPr bwMode="auto">
          <a:xfrm>
            <a:off x="714348" y="1500174"/>
            <a:ext cx="7786742" cy="4857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1"/>
          <p:cNvSpPr>
            <a:spLocks noChangeArrowheads="1"/>
          </p:cNvSpPr>
          <p:nvPr/>
        </p:nvSpPr>
        <p:spPr bwMode="auto">
          <a:xfrm>
            <a:off x="332321" y="214290"/>
            <a:ext cx="8632167"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30238" algn="l"/>
              </a:tabLst>
            </a:pPr>
            <a:r>
              <a:rPr kumimoji="0" lang="es-E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Pasos para obtener los estadísticos descriptivos</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3 Rectángulo"/>
          <p:cNvSpPr/>
          <p:nvPr/>
        </p:nvSpPr>
        <p:spPr>
          <a:xfrm>
            <a:off x="428596" y="714356"/>
            <a:ext cx="6579686" cy="369332"/>
          </a:xfrm>
          <a:prstGeom prst="rect">
            <a:avLst/>
          </a:prstGeom>
        </p:spPr>
        <p:txBody>
          <a:bodyPr wrap="none">
            <a:spAutoFit/>
          </a:bodyPr>
          <a:lstStyle/>
          <a:p>
            <a:r>
              <a:rPr lang="es-ES" dirty="0" smtClean="0">
                <a:latin typeface="Times New Roman" pitchFamily="18" charset="0"/>
                <a:ea typeface="Calibri" pitchFamily="34" charset="0"/>
                <a:cs typeface="Times New Roman" pitchFamily="18" charset="0"/>
              </a:rPr>
              <a:t>Seleccionamos la </a:t>
            </a:r>
            <a:r>
              <a:rPr lang="es-ES" b="1" dirty="0" smtClean="0">
                <a:latin typeface="Times New Roman" pitchFamily="18" charset="0"/>
                <a:ea typeface="Calibri" pitchFamily="34" charset="0"/>
                <a:cs typeface="Times New Roman" pitchFamily="18" charset="0"/>
              </a:rPr>
              <a:t>variable dependiente </a:t>
            </a:r>
            <a:r>
              <a:rPr lang="es-ES" dirty="0" smtClean="0">
                <a:latin typeface="Times New Roman" pitchFamily="18" charset="0"/>
                <a:ea typeface="Calibri" pitchFamily="34" charset="0"/>
                <a:cs typeface="Times New Roman" pitchFamily="18" charset="0"/>
              </a:rPr>
              <a:t>y el </a:t>
            </a:r>
            <a:r>
              <a:rPr lang="es-ES" b="1" dirty="0" smtClean="0">
                <a:latin typeface="Times New Roman" pitchFamily="18" charset="0"/>
                <a:ea typeface="Calibri" pitchFamily="34" charset="0"/>
                <a:cs typeface="Times New Roman" pitchFamily="18" charset="0"/>
              </a:rPr>
              <a:t>factor </a:t>
            </a:r>
            <a:r>
              <a:rPr lang="es-ES" dirty="0" smtClean="0">
                <a:latin typeface="Times New Roman" pitchFamily="18" charset="0"/>
                <a:ea typeface="Calibri" pitchFamily="34" charset="0"/>
                <a:cs typeface="Times New Roman" pitchFamily="18" charset="0"/>
              </a:rPr>
              <a:t>y pulsamos </a:t>
            </a:r>
            <a:r>
              <a:rPr lang="es-ES" b="1" dirty="0" smtClean="0">
                <a:latin typeface="Times New Roman" pitchFamily="18" charset="0"/>
                <a:ea typeface="Calibri" pitchFamily="34" charset="0"/>
                <a:cs typeface="Times New Roman" pitchFamily="18" charset="0"/>
              </a:rPr>
              <a:t>OK .</a:t>
            </a:r>
            <a:endParaRPr lang="es-ES" b="1" dirty="0"/>
          </a:p>
        </p:txBody>
      </p:sp>
      <p:sp>
        <p:nvSpPr>
          <p:cNvPr id="5" name="4 Rectángulo"/>
          <p:cNvSpPr/>
          <p:nvPr/>
        </p:nvSpPr>
        <p:spPr>
          <a:xfrm>
            <a:off x="4214810" y="2071678"/>
            <a:ext cx="2214578" cy="78581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Rectángulo"/>
          <p:cNvSpPr/>
          <p:nvPr/>
        </p:nvSpPr>
        <p:spPr>
          <a:xfrm>
            <a:off x="4286248" y="3143248"/>
            <a:ext cx="2214578" cy="78581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7" name="6 Conector recto de flecha"/>
          <p:cNvCxnSpPr/>
          <p:nvPr/>
        </p:nvCxnSpPr>
        <p:spPr>
          <a:xfrm rot="10800000" flipV="1">
            <a:off x="2857488" y="5286388"/>
            <a:ext cx="571504" cy="42862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29432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2150" y="104775"/>
            <a:ext cx="5219700" cy="664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CuadroTexto"/>
          <p:cNvSpPr txBox="1"/>
          <p:nvPr/>
        </p:nvSpPr>
        <p:spPr>
          <a:xfrm>
            <a:off x="179512" y="476672"/>
            <a:ext cx="1410579" cy="400110"/>
          </a:xfrm>
          <a:prstGeom prst="rect">
            <a:avLst/>
          </a:prstGeom>
          <a:noFill/>
        </p:spPr>
        <p:txBody>
          <a:bodyPr wrap="none" rtlCol="0">
            <a:spAutoFit/>
          </a:bodyPr>
          <a:lstStyle/>
          <a:p>
            <a:r>
              <a:rPr lang="en-US" sz="2000" b="1" i="1" dirty="0" err="1" smtClean="0">
                <a:latin typeface="Times New Roman" pitchFamily="18" charset="0"/>
                <a:cs typeface="Times New Roman" pitchFamily="18" charset="0"/>
              </a:rPr>
              <a:t>Resultados</a:t>
            </a:r>
            <a:r>
              <a:rPr lang="en-US" sz="2000" b="1" i="1" dirty="0" smtClean="0">
                <a:latin typeface="Times New Roman" pitchFamily="18" charset="0"/>
                <a:cs typeface="Times New Roman" pitchFamily="18" charset="0"/>
              </a:rPr>
              <a:t>:</a:t>
            </a:r>
            <a:endParaRPr lang="en-US" sz="2000" b="1" i="1" dirty="0">
              <a:latin typeface="Times New Roman" pitchFamily="18" charset="0"/>
              <a:cs typeface="Times New Roman" pitchFamily="18" charset="0"/>
            </a:endParaRPr>
          </a:p>
        </p:txBody>
      </p:sp>
    </p:spTree>
    <p:extLst>
      <p:ext uri="{BB962C8B-B14F-4D97-AF65-F5344CB8AC3E}">
        <p14:creationId xmlns:p14="http://schemas.microsoft.com/office/powerpoint/2010/main" val="520582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2590184651"/>
              </p:ext>
            </p:extLst>
          </p:nvPr>
        </p:nvGraphicFramePr>
        <p:xfrm>
          <a:off x="500033" y="1260144"/>
          <a:ext cx="7858181" cy="2735976"/>
        </p:xfrm>
        <a:graphic>
          <a:graphicData uri="http://schemas.openxmlformats.org/drawingml/2006/table">
            <a:tbl>
              <a:tblPr firstRow="1" firstCol="1" bandRow="1">
                <a:tableStyleId>{5940675A-B579-460E-94D1-54222C63F5DA}</a:tableStyleId>
              </a:tblPr>
              <a:tblGrid>
                <a:gridCol w="1505513"/>
                <a:gridCol w="1505513"/>
                <a:gridCol w="1505513"/>
                <a:gridCol w="1505513"/>
                <a:gridCol w="1836129"/>
              </a:tblGrid>
              <a:tr h="421008">
                <a:tc>
                  <a:txBody>
                    <a:bodyPr/>
                    <a:lstStyle/>
                    <a:p>
                      <a:pPr marL="0" marR="0">
                        <a:lnSpc>
                          <a:spcPct val="115000"/>
                        </a:lnSpc>
                        <a:spcBef>
                          <a:spcPts val="0"/>
                        </a:spcBef>
                        <a:spcAft>
                          <a:spcPts val="0"/>
                        </a:spcAft>
                      </a:pPr>
                      <a:r>
                        <a:rPr lang="en-US" sz="1800" dirty="0">
                          <a:effectLst/>
                        </a:rPr>
                        <a:t> </a:t>
                      </a:r>
                      <a:endParaRPr lang="en-US" sz="18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MEDIA</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VARIANZA</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DESVIACION EST</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INT.CONFIANZA</a:t>
                      </a:r>
                      <a:endParaRPr lang="en-US" sz="1800">
                        <a:effectLst/>
                        <a:latin typeface="Calibri"/>
                        <a:ea typeface="Calibri"/>
                        <a:cs typeface="Times New Roman"/>
                      </a:endParaRPr>
                    </a:p>
                  </a:txBody>
                  <a:tcPr marL="68580" marR="68580" marT="0" marB="0"/>
                </a:tc>
              </a:tr>
              <a:tr h="421008">
                <a:tc>
                  <a:txBody>
                    <a:bodyPr/>
                    <a:lstStyle/>
                    <a:p>
                      <a:pPr marL="0" marR="0">
                        <a:lnSpc>
                          <a:spcPct val="115000"/>
                        </a:lnSpc>
                        <a:spcBef>
                          <a:spcPts val="0"/>
                        </a:spcBef>
                        <a:spcAft>
                          <a:spcPts val="0"/>
                        </a:spcAft>
                      </a:pPr>
                      <a:r>
                        <a:rPr lang="en-US" sz="1800">
                          <a:effectLst/>
                        </a:rPr>
                        <a:t>VARIEDAD 1</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11.75</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0.91</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0.95</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(10.22 ; 13.27)</a:t>
                      </a:r>
                      <a:endParaRPr lang="en-US" sz="1800">
                        <a:effectLst/>
                        <a:latin typeface="Calibri"/>
                        <a:ea typeface="Calibri"/>
                        <a:cs typeface="Times New Roman"/>
                      </a:endParaRPr>
                    </a:p>
                  </a:txBody>
                  <a:tcPr marL="68580" marR="68580" marT="0" marB="0"/>
                </a:tc>
              </a:tr>
              <a:tr h="421008">
                <a:tc>
                  <a:txBody>
                    <a:bodyPr/>
                    <a:lstStyle/>
                    <a:p>
                      <a:pPr marL="0" marR="0">
                        <a:lnSpc>
                          <a:spcPct val="115000"/>
                        </a:lnSpc>
                        <a:spcBef>
                          <a:spcPts val="0"/>
                        </a:spcBef>
                        <a:spcAft>
                          <a:spcPts val="0"/>
                        </a:spcAft>
                      </a:pPr>
                      <a:r>
                        <a:rPr lang="en-US" sz="1800">
                          <a:effectLst/>
                        </a:rPr>
                        <a:t>VARIEDAD 2</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15.00</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4.66</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2.16</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(11.56 ; 18.47)</a:t>
                      </a:r>
                      <a:endParaRPr lang="en-US" sz="1800">
                        <a:effectLst/>
                        <a:latin typeface="Calibri"/>
                        <a:ea typeface="Calibri"/>
                        <a:cs typeface="Times New Roman"/>
                      </a:endParaRPr>
                    </a:p>
                  </a:txBody>
                  <a:tcPr marL="68580" marR="68580" marT="0" marB="0"/>
                </a:tc>
              </a:tr>
              <a:tr h="421008">
                <a:tc>
                  <a:txBody>
                    <a:bodyPr/>
                    <a:lstStyle/>
                    <a:p>
                      <a:pPr marL="0" marR="0">
                        <a:lnSpc>
                          <a:spcPct val="115000"/>
                        </a:lnSpc>
                        <a:spcBef>
                          <a:spcPts val="0"/>
                        </a:spcBef>
                        <a:spcAft>
                          <a:spcPts val="0"/>
                        </a:spcAft>
                      </a:pPr>
                      <a:r>
                        <a:rPr lang="en-US" sz="1800">
                          <a:effectLst/>
                        </a:rPr>
                        <a:t>VARIEDAD 3</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16.00</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4.66</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2.16</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(12.56 ; 19.43)</a:t>
                      </a:r>
                      <a:endParaRPr lang="en-US" sz="1800">
                        <a:effectLst/>
                        <a:latin typeface="Calibri"/>
                        <a:ea typeface="Calibri"/>
                        <a:cs typeface="Times New Roman"/>
                      </a:endParaRPr>
                    </a:p>
                  </a:txBody>
                  <a:tcPr marL="68580" marR="68580" marT="0" marB="0"/>
                </a:tc>
              </a:tr>
              <a:tr h="421008">
                <a:tc>
                  <a:txBody>
                    <a:bodyPr/>
                    <a:lstStyle/>
                    <a:p>
                      <a:pPr marL="0" marR="0">
                        <a:lnSpc>
                          <a:spcPct val="115000"/>
                        </a:lnSpc>
                        <a:spcBef>
                          <a:spcPts val="0"/>
                        </a:spcBef>
                        <a:spcAft>
                          <a:spcPts val="0"/>
                        </a:spcAft>
                      </a:pPr>
                      <a:r>
                        <a:rPr lang="en-US" sz="1800">
                          <a:effectLst/>
                        </a:rPr>
                        <a:t>VARIEDAD 4</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15.50</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1.66</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1.29</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(13.44 ; 17.55)</a:t>
                      </a:r>
                      <a:endParaRPr lang="en-US" sz="1800">
                        <a:effectLst/>
                        <a:latin typeface="Calibri"/>
                        <a:ea typeface="Calibri"/>
                        <a:cs typeface="Times New Roman"/>
                      </a:endParaRPr>
                    </a:p>
                  </a:txBody>
                  <a:tcPr marL="68580" marR="68580" marT="0" marB="0"/>
                </a:tc>
              </a:tr>
              <a:tr h="421008">
                <a:tc>
                  <a:txBody>
                    <a:bodyPr/>
                    <a:lstStyle/>
                    <a:p>
                      <a:pPr marL="0" marR="0">
                        <a:lnSpc>
                          <a:spcPct val="115000"/>
                        </a:lnSpc>
                        <a:spcBef>
                          <a:spcPts val="0"/>
                        </a:spcBef>
                        <a:spcAft>
                          <a:spcPts val="0"/>
                        </a:spcAft>
                      </a:pPr>
                      <a:r>
                        <a:rPr lang="en-US" sz="1800">
                          <a:effectLst/>
                        </a:rPr>
                        <a:t>VARIEDAD 5</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18.75</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2.91</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effectLst/>
                        </a:rPr>
                        <a:t>1.70</a:t>
                      </a:r>
                      <a:endParaRPr lang="en-US" sz="18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dirty="0">
                          <a:effectLst/>
                        </a:rPr>
                        <a:t>(16.03 ; 21.46)</a:t>
                      </a:r>
                      <a:endParaRPr lang="en-US" sz="1800" dirty="0">
                        <a:effectLst/>
                        <a:latin typeface="Calibri"/>
                        <a:ea typeface="Calibri"/>
                        <a:cs typeface="Times New Roman"/>
                      </a:endParaRPr>
                    </a:p>
                  </a:txBody>
                  <a:tcPr marL="68580" marR="68580" marT="0" marB="0"/>
                </a:tc>
              </a:tr>
            </a:tbl>
          </a:graphicData>
        </a:graphic>
      </p:graphicFrame>
      <p:sp>
        <p:nvSpPr>
          <p:cNvPr id="3" name="2 CuadroTexto"/>
          <p:cNvSpPr txBox="1"/>
          <p:nvPr/>
        </p:nvSpPr>
        <p:spPr>
          <a:xfrm>
            <a:off x="285720" y="4429132"/>
            <a:ext cx="8496945" cy="1323439"/>
          </a:xfrm>
          <a:prstGeom prst="rect">
            <a:avLst/>
          </a:prstGeom>
          <a:noFill/>
        </p:spPr>
        <p:txBody>
          <a:bodyPr wrap="square" rtlCol="0">
            <a:spAutoFit/>
          </a:bodyPr>
          <a:lstStyle/>
          <a:p>
            <a:pPr algn="just"/>
            <a:r>
              <a:rPr lang="en-US" sz="2000" dirty="0" smtClean="0">
                <a:latin typeface="Times New Roman" pitchFamily="18" charset="0"/>
                <a:cs typeface="Times New Roman" pitchFamily="18" charset="0"/>
              </a:rPr>
              <a:t>La </a:t>
            </a:r>
            <a:r>
              <a:rPr lang="en-US" sz="2000" dirty="0" err="1" smtClean="0">
                <a:latin typeface="Times New Roman" pitchFamily="18" charset="0"/>
                <a:cs typeface="Times New Roman" pitchFamily="18" charset="0"/>
              </a:rPr>
              <a:t>variedad</a:t>
            </a:r>
            <a:r>
              <a:rPr lang="en-US" sz="2000" dirty="0" smtClean="0">
                <a:latin typeface="Times New Roman" pitchFamily="18" charset="0"/>
                <a:cs typeface="Times New Roman" pitchFamily="18" charset="0"/>
              </a:rPr>
              <a:t> 5 </a:t>
            </a:r>
            <a:r>
              <a:rPr lang="en-US" sz="2000" dirty="0" err="1" smtClean="0">
                <a:latin typeface="Times New Roman" pitchFamily="18" charset="0"/>
                <a:cs typeface="Times New Roman" pitchFamily="18" charset="0"/>
              </a:rPr>
              <a:t>tiene</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rendimiento</a:t>
            </a:r>
            <a:r>
              <a:rPr lang="en-US" sz="2000" dirty="0" smtClean="0">
                <a:latin typeface="Times New Roman" pitchFamily="18" charset="0"/>
                <a:cs typeface="Times New Roman" pitchFamily="18" charset="0"/>
              </a:rPr>
              <a:t> superior a la </a:t>
            </a:r>
            <a:r>
              <a:rPr lang="en-US" sz="2000" dirty="0" err="1" smtClean="0">
                <a:latin typeface="Times New Roman" pitchFamily="18" charset="0"/>
                <a:cs typeface="Times New Roman" pitchFamily="18" charset="0"/>
              </a:rPr>
              <a:t>variedad</a:t>
            </a:r>
            <a:r>
              <a:rPr lang="en-US" sz="2000" dirty="0" smtClean="0">
                <a:latin typeface="Times New Roman" pitchFamily="18" charset="0"/>
                <a:cs typeface="Times New Roman" pitchFamily="18" charset="0"/>
              </a:rPr>
              <a:t> 1, sin embargo </a:t>
            </a:r>
            <a:r>
              <a:rPr lang="en-US" sz="2000" dirty="0" err="1" smtClean="0">
                <a:latin typeface="Times New Roman" pitchFamily="18" charset="0"/>
                <a:cs typeface="Times New Roman" pitchFamily="18" charset="0"/>
              </a:rPr>
              <a:t>su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rendimiento</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no </a:t>
            </a:r>
            <a:r>
              <a:rPr lang="en-US" sz="2000" dirty="0" err="1" smtClean="0">
                <a:latin typeface="Times New Roman" pitchFamily="18" charset="0"/>
                <a:cs typeface="Times New Roman" pitchFamily="18" charset="0"/>
              </a:rPr>
              <a:t>difiere</a:t>
            </a:r>
            <a:r>
              <a:rPr lang="en-US" sz="2000" dirty="0" smtClean="0">
                <a:latin typeface="Times New Roman" pitchFamily="18" charset="0"/>
                <a:cs typeface="Times New Roman" pitchFamily="18" charset="0"/>
              </a:rPr>
              <a:t> del </a:t>
            </a:r>
            <a:r>
              <a:rPr lang="en-US" sz="2000" dirty="0" err="1" smtClean="0">
                <a:latin typeface="Times New Roman" pitchFamily="18" charset="0"/>
                <a:cs typeface="Times New Roman" pitchFamily="18" charset="0"/>
              </a:rPr>
              <a:t>resto</a:t>
            </a:r>
            <a:r>
              <a:rPr lang="en-US" sz="2000" dirty="0" smtClean="0">
                <a:latin typeface="Times New Roman" pitchFamily="18" charset="0"/>
                <a:cs typeface="Times New Roman" pitchFamily="18" charset="0"/>
              </a:rPr>
              <a:t> de </a:t>
            </a:r>
            <a:r>
              <a:rPr lang="en-US" sz="2000" dirty="0" err="1" smtClean="0">
                <a:latin typeface="Times New Roman" pitchFamily="18" charset="0"/>
                <a:cs typeface="Times New Roman" pitchFamily="18" charset="0"/>
              </a:rPr>
              <a:t>las</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variedades</a:t>
            </a:r>
            <a:r>
              <a:rPr lang="en-US" sz="2000" dirty="0" smtClean="0">
                <a:latin typeface="Times New Roman" pitchFamily="18" charset="0"/>
                <a:cs typeface="Times New Roman" pitchFamily="18" charset="0"/>
              </a:rPr>
              <a:t>. La </a:t>
            </a:r>
            <a:r>
              <a:rPr lang="en-US" sz="2000" dirty="0" err="1" smtClean="0">
                <a:latin typeface="Times New Roman" pitchFamily="18" charset="0"/>
                <a:cs typeface="Times New Roman" pitchFamily="18" charset="0"/>
              </a:rPr>
              <a:t>variedad</a:t>
            </a:r>
            <a:r>
              <a:rPr lang="en-US" sz="2000" dirty="0" smtClean="0">
                <a:latin typeface="Times New Roman" pitchFamily="18" charset="0"/>
                <a:cs typeface="Times New Roman" pitchFamily="18" charset="0"/>
              </a:rPr>
              <a:t> 1 </a:t>
            </a:r>
            <a:r>
              <a:rPr lang="en-US" sz="2000" dirty="0" err="1" smtClean="0">
                <a:latin typeface="Times New Roman" pitchFamily="18" charset="0"/>
                <a:cs typeface="Times New Roman" pitchFamily="18" charset="0"/>
              </a:rPr>
              <a:t>tiene</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además</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rendimiento</a:t>
            </a:r>
            <a:r>
              <a:rPr lang="en-US" sz="2000" dirty="0" smtClean="0">
                <a:latin typeface="Times New Roman" pitchFamily="18" charset="0"/>
                <a:cs typeface="Times New Roman" pitchFamily="18" charset="0"/>
              </a:rPr>
              <a:t> inferior al de la </a:t>
            </a:r>
            <a:r>
              <a:rPr lang="en-US" sz="2000" dirty="0" err="1" smtClean="0">
                <a:latin typeface="Times New Roman" pitchFamily="18" charset="0"/>
                <a:cs typeface="Times New Roman" pitchFamily="18" charset="0"/>
              </a:rPr>
              <a:t>variedad</a:t>
            </a:r>
            <a:r>
              <a:rPr lang="en-US" sz="2000" dirty="0" smtClean="0">
                <a:latin typeface="Times New Roman" pitchFamily="18" charset="0"/>
                <a:cs typeface="Times New Roman" pitchFamily="18" charset="0"/>
              </a:rPr>
              <a:t> 4.  El </a:t>
            </a:r>
            <a:r>
              <a:rPr lang="en-US" sz="2000" dirty="0" err="1" smtClean="0">
                <a:latin typeface="Times New Roman" pitchFamily="18" charset="0"/>
                <a:cs typeface="Times New Roman" pitchFamily="18" charset="0"/>
              </a:rPr>
              <a:t>rendimiento</a:t>
            </a:r>
            <a:r>
              <a:rPr lang="en-US" sz="2000" dirty="0" smtClean="0">
                <a:latin typeface="Times New Roman" pitchFamily="18" charset="0"/>
                <a:cs typeface="Times New Roman" pitchFamily="18" charset="0"/>
              </a:rPr>
              <a:t> de la </a:t>
            </a:r>
            <a:r>
              <a:rPr lang="en-US" sz="2000" dirty="0" err="1" smtClean="0">
                <a:latin typeface="Times New Roman" pitchFamily="18" charset="0"/>
                <a:cs typeface="Times New Roman" pitchFamily="18" charset="0"/>
              </a:rPr>
              <a:t>variedad</a:t>
            </a:r>
            <a:r>
              <a:rPr lang="en-US" sz="2000" dirty="0" smtClean="0">
                <a:latin typeface="Times New Roman" pitchFamily="18" charset="0"/>
                <a:cs typeface="Times New Roman" pitchFamily="18" charset="0"/>
              </a:rPr>
              <a:t> 2 no </a:t>
            </a:r>
            <a:r>
              <a:rPr lang="en-US" sz="2000" dirty="0" err="1" smtClean="0">
                <a:latin typeface="Times New Roman" pitchFamily="18" charset="0"/>
                <a:cs typeface="Times New Roman" pitchFamily="18" charset="0"/>
              </a:rPr>
              <a:t>difiere</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estadísticamente</a:t>
            </a:r>
            <a:r>
              <a:rPr lang="en-US" sz="2000" dirty="0" smtClean="0">
                <a:latin typeface="Times New Roman" pitchFamily="18" charset="0"/>
                <a:cs typeface="Times New Roman" pitchFamily="18" charset="0"/>
              </a:rPr>
              <a:t> del </a:t>
            </a:r>
            <a:r>
              <a:rPr lang="en-US" sz="2000" dirty="0" err="1" smtClean="0">
                <a:latin typeface="Times New Roman" pitchFamily="18" charset="0"/>
                <a:cs typeface="Times New Roman" pitchFamily="18" charset="0"/>
              </a:rPr>
              <a:t>resto</a:t>
            </a:r>
            <a:r>
              <a:rPr lang="en-US" sz="2000" dirty="0" smtClean="0">
                <a:latin typeface="Times New Roman" pitchFamily="18" charset="0"/>
                <a:cs typeface="Times New Roman" pitchFamily="18" charset="0"/>
              </a:rPr>
              <a:t>  de </a:t>
            </a:r>
            <a:r>
              <a:rPr lang="en-US" sz="2000" dirty="0" err="1" smtClean="0">
                <a:latin typeface="Times New Roman" pitchFamily="18" charset="0"/>
                <a:cs typeface="Times New Roman" pitchFamily="18" charset="0"/>
              </a:rPr>
              <a:t>las</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variedades</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4" name="3 CuadroTexto"/>
          <p:cNvSpPr txBox="1"/>
          <p:nvPr/>
        </p:nvSpPr>
        <p:spPr>
          <a:xfrm>
            <a:off x="1043608" y="404664"/>
            <a:ext cx="1969514" cy="400110"/>
          </a:xfrm>
          <a:prstGeom prst="rect">
            <a:avLst/>
          </a:prstGeom>
          <a:noFill/>
        </p:spPr>
        <p:txBody>
          <a:bodyPr wrap="none" rtlCol="0">
            <a:spAutoFit/>
          </a:bodyPr>
          <a:lstStyle/>
          <a:p>
            <a:r>
              <a:rPr lang="en-US" sz="2000" b="1" dirty="0" smtClean="0">
                <a:latin typeface="Times New Roman" pitchFamily="18" charset="0"/>
                <a:cs typeface="Times New Roman" pitchFamily="18" charset="0"/>
              </a:rPr>
              <a:t>RESULTADOS</a:t>
            </a:r>
            <a:r>
              <a:rPr lang="en-US" sz="2000" b="1" i="1" dirty="0" smtClean="0">
                <a:latin typeface="Times New Roman" pitchFamily="18" charset="0"/>
                <a:cs typeface="Times New Roman" pitchFamily="18" charset="0"/>
              </a:rPr>
              <a:t>:</a:t>
            </a:r>
            <a:endParaRPr lang="en-US" sz="2000" b="1" i="1" dirty="0">
              <a:latin typeface="Times New Roman" pitchFamily="18" charset="0"/>
              <a:cs typeface="Times New Roman" pitchFamily="18" charset="0"/>
            </a:endParaRPr>
          </a:p>
        </p:txBody>
      </p:sp>
    </p:spTree>
    <p:extLst>
      <p:ext uri="{BB962C8B-B14F-4D97-AF65-F5344CB8AC3E}">
        <p14:creationId xmlns:p14="http://schemas.microsoft.com/office/powerpoint/2010/main" val="8153552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r="29993" b="43552"/>
          <a:stretch>
            <a:fillRect/>
          </a:stretch>
        </p:blipFill>
        <p:spPr bwMode="auto">
          <a:xfrm>
            <a:off x="571472" y="1571612"/>
            <a:ext cx="8036776" cy="3643338"/>
          </a:xfrm>
          <a:prstGeom prst="rect">
            <a:avLst/>
          </a:prstGeom>
          <a:noFill/>
          <a:ln w="9525">
            <a:noFill/>
            <a:miter lim="800000"/>
            <a:headEnd/>
            <a:tailEnd/>
          </a:ln>
          <a:effectLst/>
        </p:spPr>
      </p:pic>
      <p:sp>
        <p:nvSpPr>
          <p:cNvPr id="10242" name="Rectangle 2"/>
          <p:cNvSpPr>
            <a:spLocks noChangeArrowheads="1"/>
          </p:cNvSpPr>
          <p:nvPr/>
        </p:nvSpPr>
        <p:spPr bwMode="auto">
          <a:xfrm>
            <a:off x="-44970" y="785794"/>
            <a:ext cx="9358345"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30238" algn="l"/>
              </a:tabLst>
            </a:pP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 el men</a:t>
            </a:r>
            <a:r>
              <a:rPr kumimoji="0" lang="es-ES" sz="2000" b="0" i="0" u="none" strike="noStrike" cap="none" normalizeH="0" baseline="0" dirty="0" smtClean="0">
                <a:ln>
                  <a:noFill/>
                </a:ln>
                <a:solidFill>
                  <a:schemeClr val="tx1"/>
                </a:solidFill>
                <a:effectLst/>
                <a:latin typeface="Calibri"/>
                <a:ea typeface="Calibri" pitchFamily="34" charset="0"/>
                <a:cs typeface="Times New Roman" pitchFamily="18" charset="0"/>
              </a:rPr>
              <a:t>ú</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gr</a:t>
            </a:r>
            <a:r>
              <a:rPr kumimoji="0" lang="es-ES" sz="2000" b="1" i="0" u="none" strike="noStrike" cap="none" normalizeH="0" baseline="0" dirty="0" smtClean="0">
                <a:ln>
                  <a:noFill/>
                </a:ln>
                <a:solidFill>
                  <a:schemeClr val="tx1"/>
                </a:solidFill>
                <a:effectLst/>
                <a:latin typeface="Calibri"/>
                <a:ea typeface="Calibri" pitchFamily="34" charset="0"/>
                <a:cs typeface="Times New Roman" pitchFamily="18" charset="0"/>
              </a:rPr>
              <a:t>á</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ficos</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buscar </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cuadro de di</a:t>
            </a:r>
            <a:r>
              <a:rPr kumimoji="0" lang="es-ES" sz="2000" b="1" i="0" u="none" strike="noStrike" cap="none" normalizeH="0" baseline="0" dirty="0" smtClean="0">
                <a:ln>
                  <a:noFill/>
                </a:ln>
                <a:solidFill>
                  <a:schemeClr val="tx1"/>
                </a:solidFill>
                <a:effectLst/>
                <a:latin typeface="Calibri"/>
                <a:ea typeface="Calibri" pitchFamily="34" charset="0"/>
                <a:cs typeface="Times New Roman" pitchFamily="18" charset="0"/>
              </a:rPr>
              <a:t>á</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logos antiguos</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y seleccionar </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barras de error</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
          <p:cNvSpPr>
            <a:spLocks noChangeArrowheads="1"/>
          </p:cNvSpPr>
          <p:nvPr/>
        </p:nvSpPr>
        <p:spPr bwMode="auto">
          <a:xfrm>
            <a:off x="328389" y="214290"/>
            <a:ext cx="8601329"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30238" algn="l"/>
              </a:tabLst>
            </a:pPr>
            <a:r>
              <a:rPr kumimoji="0" lang="es-E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Pasos para el procedimiento s queremos graficar </a:t>
            </a:r>
            <a:r>
              <a:rPr kumimoji="0" lang="es-ES" sz="24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los intervalos</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bwMode="auto">
          <a:xfrm>
            <a:off x="1631902" y="1500174"/>
            <a:ext cx="4225982" cy="4500594"/>
          </a:xfrm>
          <a:prstGeom prst="rect">
            <a:avLst/>
          </a:prstGeom>
          <a:noFill/>
          <a:ln w="9525">
            <a:noFill/>
            <a:miter lim="800000"/>
            <a:headEnd/>
            <a:tailEnd/>
          </a:ln>
          <a:effectLst/>
        </p:spPr>
      </p:pic>
      <p:sp>
        <p:nvSpPr>
          <p:cNvPr id="26625" name="Rectangle 1"/>
          <p:cNvSpPr>
            <a:spLocks noChangeArrowheads="1"/>
          </p:cNvSpPr>
          <p:nvPr/>
        </p:nvSpPr>
        <p:spPr bwMode="auto">
          <a:xfrm>
            <a:off x="0" y="714356"/>
            <a:ext cx="892971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Aparece el siguiente cuadro de di</a:t>
            </a:r>
            <a:r>
              <a:rPr kumimoji="0" lang="es-ES" sz="2000" b="0" i="0" u="none" strike="noStrike" cap="none" normalizeH="0" baseline="0" dirty="0" smtClean="0">
                <a:ln>
                  <a:noFill/>
                </a:ln>
                <a:solidFill>
                  <a:schemeClr val="tx1"/>
                </a:solidFill>
                <a:effectLst/>
                <a:latin typeface="Calibri"/>
                <a:ea typeface="Calibri" pitchFamily="34" charset="0"/>
                <a:cs typeface="Times New Roman" pitchFamily="18" charset="0"/>
              </a:rPr>
              <a:t>á</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logo donde debemos especificar </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simple </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 pulsamos </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definir.</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1"/>
          <p:cNvSpPr>
            <a:spLocks noChangeArrowheads="1"/>
          </p:cNvSpPr>
          <p:nvPr/>
        </p:nvSpPr>
        <p:spPr bwMode="auto">
          <a:xfrm>
            <a:off x="0" y="214290"/>
            <a:ext cx="3878819"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30238" algn="l"/>
              </a:tabLst>
            </a:pPr>
            <a:r>
              <a:rPr kumimoji="0" lang="es-E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Pasos para el procedimiento</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6" name="5 Conector recto de flecha"/>
          <p:cNvCxnSpPr/>
          <p:nvPr/>
        </p:nvCxnSpPr>
        <p:spPr>
          <a:xfrm rot="10800000" flipV="1">
            <a:off x="3000364" y="4929198"/>
            <a:ext cx="571504" cy="42862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6 Rectángulo"/>
          <p:cNvSpPr/>
          <p:nvPr/>
        </p:nvSpPr>
        <p:spPr>
          <a:xfrm>
            <a:off x="1857356" y="2143116"/>
            <a:ext cx="785818" cy="78581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3 Grupo"/>
          <p:cNvGrpSpPr/>
          <p:nvPr/>
        </p:nvGrpSpPr>
        <p:grpSpPr>
          <a:xfrm>
            <a:off x="285720" y="1643050"/>
            <a:ext cx="8634467" cy="3063055"/>
            <a:chOff x="214282" y="428604"/>
            <a:chExt cx="8634467" cy="3063055"/>
          </a:xfrm>
        </p:grpSpPr>
        <p:pic>
          <p:nvPicPr>
            <p:cNvPr id="3074" name="Picture 2"/>
            <p:cNvPicPr>
              <a:picLocks noChangeAspect="1" noChangeArrowheads="1"/>
            </p:cNvPicPr>
            <p:nvPr/>
          </p:nvPicPr>
          <p:blipFill>
            <a:blip r:embed="rId2"/>
            <a:srcRect b="62459"/>
            <a:stretch>
              <a:fillRect/>
            </a:stretch>
          </p:blipFill>
          <p:spPr bwMode="auto">
            <a:xfrm>
              <a:off x="214282" y="428604"/>
              <a:ext cx="5400675" cy="2152645"/>
            </a:xfrm>
            <a:prstGeom prst="rect">
              <a:avLst/>
            </a:prstGeom>
            <a:noFill/>
            <a:ln w="9525">
              <a:noFill/>
              <a:miter lim="800000"/>
              <a:headEnd/>
              <a:tailEnd/>
            </a:ln>
            <a:effectLst/>
          </p:spPr>
        </p:pic>
        <p:pic>
          <p:nvPicPr>
            <p:cNvPr id="3076" name="Picture 4"/>
            <p:cNvPicPr>
              <a:picLocks noChangeAspect="1" noChangeArrowheads="1"/>
            </p:cNvPicPr>
            <p:nvPr/>
          </p:nvPicPr>
          <p:blipFill>
            <a:blip r:embed="rId3"/>
            <a:srcRect b="58572"/>
            <a:stretch>
              <a:fillRect/>
            </a:stretch>
          </p:blipFill>
          <p:spPr bwMode="auto">
            <a:xfrm>
              <a:off x="4286248" y="1571612"/>
              <a:ext cx="4562501" cy="1920047"/>
            </a:xfrm>
            <a:prstGeom prst="rect">
              <a:avLst/>
            </a:prstGeom>
            <a:noFill/>
            <a:ln w="9525">
              <a:noFill/>
              <a:miter lim="800000"/>
              <a:headEnd/>
              <a:tailEnd/>
            </a:ln>
            <a:effectLst/>
          </p:spPr>
        </p:pic>
      </p:grpSp>
      <p:sp>
        <p:nvSpPr>
          <p:cNvPr id="5" name="4 Rectángulo"/>
          <p:cNvSpPr/>
          <p:nvPr/>
        </p:nvSpPr>
        <p:spPr>
          <a:xfrm>
            <a:off x="0" y="857232"/>
            <a:ext cx="8501090" cy="707886"/>
          </a:xfrm>
          <a:prstGeom prst="rect">
            <a:avLst/>
          </a:prstGeom>
        </p:spPr>
        <p:txBody>
          <a:bodyPr wrap="square">
            <a:spAutoFit/>
          </a:bodyPr>
          <a:lstStyle/>
          <a:p>
            <a:r>
              <a:rPr lang="es-ES" sz="2000" dirty="0">
                <a:latin typeface="Times New Roman" pitchFamily="18" charset="0"/>
                <a:cs typeface="Times New Roman" pitchFamily="18" charset="0"/>
              </a:rPr>
              <a:t>Aparece el siguiente cuadro de diálogo donde debemos especificar la </a:t>
            </a:r>
            <a:r>
              <a:rPr lang="es-ES" sz="2000" b="1" dirty="0">
                <a:latin typeface="Times New Roman" pitchFamily="18" charset="0"/>
                <a:cs typeface="Times New Roman" pitchFamily="18" charset="0"/>
              </a:rPr>
              <a:t>variable dependiente</a:t>
            </a:r>
            <a:r>
              <a:rPr lang="es-ES" sz="2000" dirty="0">
                <a:latin typeface="Times New Roman" pitchFamily="18" charset="0"/>
                <a:cs typeface="Times New Roman" pitchFamily="18" charset="0"/>
              </a:rPr>
              <a:t> en este caso rendimiento y el </a:t>
            </a:r>
            <a:r>
              <a:rPr lang="es-ES" sz="2000" b="1" dirty="0">
                <a:latin typeface="Times New Roman" pitchFamily="18" charset="0"/>
                <a:cs typeface="Times New Roman" pitchFamily="18" charset="0"/>
              </a:rPr>
              <a:t>factor</a:t>
            </a:r>
            <a:r>
              <a:rPr lang="es-ES" sz="2000" dirty="0">
                <a:latin typeface="Times New Roman" pitchFamily="18" charset="0"/>
                <a:cs typeface="Times New Roman" pitchFamily="18" charset="0"/>
              </a:rPr>
              <a:t> en este caso tratamiento. </a:t>
            </a:r>
          </a:p>
        </p:txBody>
      </p:sp>
      <p:sp>
        <p:nvSpPr>
          <p:cNvPr id="6" name="Rectangle 1"/>
          <p:cNvSpPr>
            <a:spLocks noChangeArrowheads="1"/>
          </p:cNvSpPr>
          <p:nvPr/>
        </p:nvSpPr>
        <p:spPr bwMode="auto">
          <a:xfrm>
            <a:off x="0" y="214290"/>
            <a:ext cx="3878819"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30238" algn="l"/>
              </a:tabLst>
            </a:pPr>
            <a:r>
              <a:rPr kumimoji="0" lang="es-E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Pasos para el procedimiento</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571472" y="1142984"/>
            <a:ext cx="5991225" cy="4800600"/>
          </a:xfrm>
          <a:prstGeom prst="rect">
            <a:avLst/>
          </a:prstGeom>
          <a:noFill/>
          <a:ln w="9525">
            <a:noFill/>
            <a:miter lim="800000"/>
            <a:headEnd/>
            <a:tailEnd/>
          </a:ln>
          <a:effectLst/>
        </p:spPr>
      </p:pic>
      <p:sp>
        <p:nvSpPr>
          <p:cNvPr id="8193" name="Rectangle 1"/>
          <p:cNvSpPr>
            <a:spLocks noChangeArrowheads="1"/>
          </p:cNvSpPr>
          <p:nvPr/>
        </p:nvSpPr>
        <p:spPr bwMode="auto">
          <a:xfrm>
            <a:off x="500034" y="428604"/>
            <a:ext cx="1502334"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Resultado</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323528" y="3903439"/>
            <a:ext cx="1643399"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Correlaci</a:t>
            </a:r>
            <a:r>
              <a:rPr kumimoji="0" lang="es-ES" sz="2400" b="0" i="0" u="none" strike="noStrike" cap="none" normalizeH="0" baseline="0" dirty="0" smtClean="0">
                <a:ln>
                  <a:noFill/>
                </a:ln>
                <a:solidFill>
                  <a:srgbClr val="FF0000"/>
                </a:solidFill>
                <a:effectLst/>
                <a:latin typeface="Calibri"/>
                <a:ea typeface="Calibri" pitchFamily="34" charset="0"/>
                <a:cs typeface="Times New Roman" pitchFamily="18" charset="0"/>
              </a:rPr>
              <a:t>ó</a:t>
            </a:r>
            <a:r>
              <a:rPr kumimoji="0" lang="es-ES" sz="2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n</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27650" name="Rectangle 2"/>
          <p:cNvSpPr>
            <a:spLocks noChangeArrowheads="1"/>
          </p:cNvSpPr>
          <p:nvPr/>
        </p:nvSpPr>
        <p:spPr bwMode="auto">
          <a:xfrm>
            <a:off x="214282" y="5445224"/>
            <a:ext cx="857256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El concepto de  correlación entre dos variables se refiere al grado de parecido o variación conjunta existente entre las mismas. P</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ermite determinar el grado de asociación entre dos variables, sin mediar entre ambas una relación funcional determinada.</a:t>
            </a:r>
            <a:endParaRPr kumimoji="0" lang="es-ES"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7651" name="Rectangle 3"/>
          <p:cNvSpPr>
            <a:spLocks noChangeArrowheads="1"/>
          </p:cNvSpPr>
          <p:nvPr/>
        </p:nvSpPr>
        <p:spPr bwMode="auto">
          <a:xfrm>
            <a:off x="214282" y="4429561"/>
            <a:ext cx="8715436"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La forma m</a:t>
            </a:r>
            <a:r>
              <a:rPr kumimoji="0" lang="es-ES" sz="2000" b="0" i="0" u="none" strike="noStrike" cap="none" normalizeH="0" baseline="0" dirty="0" smtClean="0">
                <a:ln>
                  <a:noFill/>
                </a:ln>
                <a:solidFill>
                  <a:srgbClr val="000000"/>
                </a:solidFill>
                <a:effectLst/>
                <a:latin typeface="Calibri"/>
                <a:ea typeface="Calibri" pitchFamily="34" charset="0"/>
                <a:cs typeface="Times New Roman" pitchFamily="18" charset="0"/>
              </a:rPr>
              <a:t>á</a:t>
            </a:r>
            <a:r>
              <a:rPr kumimoji="0" lang="es-E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 directa de formarse una primera idea sobre el tipo de relaci</a:t>
            </a:r>
            <a:r>
              <a:rPr kumimoji="0" lang="es-ES" sz="2000" b="0" i="0" u="none" strike="noStrike" cap="none" normalizeH="0" baseline="0" dirty="0" smtClean="0">
                <a:ln>
                  <a:noFill/>
                </a:ln>
                <a:solidFill>
                  <a:srgbClr val="000000"/>
                </a:solidFill>
                <a:effectLst/>
                <a:latin typeface="Calibri"/>
                <a:ea typeface="Calibri" pitchFamily="34" charset="0"/>
                <a:cs typeface="Times New Roman" pitchFamily="18" charset="0"/>
              </a:rPr>
              <a:t>ó</a:t>
            </a:r>
            <a:r>
              <a:rPr kumimoji="0" lang="es-E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n existente entre dos variables cuantitativas es a trav</a:t>
            </a:r>
            <a:r>
              <a:rPr kumimoji="0" lang="es-ES" sz="2000"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es-E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 de un </a:t>
            </a:r>
            <a:r>
              <a:rPr kumimoji="0" lang="es-ES"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Diagrama de dispersi</a:t>
            </a:r>
            <a:r>
              <a:rPr kumimoji="0" lang="es-ES" sz="2000" b="1" i="0" u="none" strike="noStrike" cap="none" normalizeH="0" baseline="0" dirty="0" smtClean="0">
                <a:ln>
                  <a:noFill/>
                </a:ln>
                <a:solidFill>
                  <a:srgbClr val="000000"/>
                </a:solidFill>
                <a:effectLst/>
                <a:latin typeface="Calibri"/>
                <a:ea typeface="Calibri" pitchFamily="34" charset="0"/>
                <a:cs typeface="Times New Roman" pitchFamily="18" charset="0"/>
              </a:rPr>
              <a:t>ó</a:t>
            </a:r>
            <a:r>
              <a:rPr kumimoji="0" lang="es-ES"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n.</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7654" name="Picture 6" descr="Resultado de imagen para langostas"/>
          <p:cNvPicPr>
            <a:picLocks noChangeAspect="1" noChangeArrowheads="1"/>
          </p:cNvPicPr>
          <p:nvPr/>
        </p:nvPicPr>
        <p:blipFill>
          <a:blip r:embed="rId2"/>
          <a:srcRect/>
          <a:stretch>
            <a:fillRect/>
          </a:stretch>
        </p:blipFill>
        <p:spPr bwMode="auto">
          <a:xfrm>
            <a:off x="6760268" y="1830837"/>
            <a:ext cx="2169450" cy="1598163"/>
          </a:xfrm>
          <a:prstGeom prst="ellipse">
            <a:avLst/>
          </a:prstGeom>
          <a:ln>
            <a:noFill/>
          </a:ln>
          <a:effectLst>
            <a:softEdge rad="112500"/>
          </a:effectLst>
        </p:spPr>
      </p:pic>
      <p:graphicFrame>
        <p:nvGraphicFramePr>
          <p:cNvPr id="7" name="6 Tabla"/>
          <p:cNvGraphicFramePr>
            <a:graphicFrameLocks noGrp="1"/>
          </p:cNvGraphicFramePr>
          <p:nvPr>
            <p:extLst>
              <p:ext uri="{D42A27DB-BD31-4B8C-83A1-F6EECF244321}">
                <p14:modId xmlns:p14="http://schemas.microsoft.com/office/powerpoint/2010/main" val="2552859190"/>
              </p:ext>
            </p:extLst>
          </p:nvPr>
        </p:nvGraphicFramePr>
        <p:xfrm>
          <a:off x="579124" y="1029484"/>
          <a:ext cx="7737292" cy="671324"/>
        </p:xfrm>
        <a:graphic>
          <a:graphicData uri="http://schemas.openxmlformats.org/drawingml/2006/table">
            <a:tbl>
              <a:tblPr/>
              <a:tblGrid>
                <a:gridCol w="1079386"/>
                <a:gridCol w="504056"/>
                <a:gridCol w="558766"/>
                <a:gridCol w="586245"/>
                <a:gridCol w="497940"/>
                <a:gridCol w="586245"/>
                <a:gridCol w="586245"/>
                <a:gridCol w="526558"/>
                <a:gridCol w="586245"/>
                <a:gridCol w="526558"/>
                <a:gridCol w="586245"/>
                <a:gridCol w="586245"/>
                <a:gridCol w="526558"/>
              </a:tblGrid>
              <a:tr h="335662">
                <a:tc>
                  <a:txBody>
                    <a:bodyPr/>
                    <a:lstStyle/>
                    <a:p>
                      <a:pPr algn="just">
                        <a:lnSpc>
                          <a:spcPct val="115000"/>
                        </a:lnSpc>
                        <a:spcAft>
                          <a:spcPts val="0"/>
                        </a:spcAft>
                      </a:pPr>
                      <a:r>
                        <a:rPr lang="es-ES" sz="1400" b="1" dirty="0" err="1" smtClean="0">
                          <a:latin typeface="Arial"/>
                          <a:ea typeface="Calibri"/>
                          <a:cs typeface="Times New Roman"/>
                        </a:rPr>
                        <a:t>P.cola</a:t>
                      </a:r>
                      <a:r>
                        <a:rPr lang="es-ES" sz="1400" b="1" dirty="0" smtClean="0">
                          <a:latin typeface="Arial"/>
                          <a:ea typeface="Calibri"/>
                          <a:cs typeface="Times New Roman"/>
                        </a:rPr>
                        <a:t>(mg</a:t>
                      </a:r>
                      <a:r>
                        <a:rPr lang="es-ES" sz="1400" b="1" dirty="0">
                          <a:latin typeface="Arial"/>
                          <a:ea typeface="Calibri"/>
                          <a:cs typeface="Times New Roman"/>
                        </a:rPr>
                        <a:t>)</a:t>
                      </a:r>
                      <a:endParaRPr lang="es-E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dirty="0">
                          <a:latin typeface="Arial"/>
                          <a:ea typeface="Calibri"/>
                          <a:cs typeface="Times New Roman"/>
                        </a:rPr>
                        <a:t>159</a:t>
                      </a:r>
                      <a:endParaRPr lang="es-E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179</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100</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dirty="0">
                          <a:latin typeface="Arial"/>
                          <a:ea typeface="Calibri"/>
                          <a:cs typeface="Times New Roman"/>
                        </a:rPr>
                        <a:t>45</a:t>
                      </a:r>
                      <a:endParaRPr lang="es-E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384</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dirty="0">
                          <a:latin typeface="Arial"/>
                          <a:ea typeface="Calibri"/>
                          <a:cs typeface="Times New Roman"/>
                        </a:rPr>
                        <a:t>230</a:t>
                      </a:r>
                      <a:endParaRPr lang="es-E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dirty="0">
                          <a:latin typeface="Arial"/>
                          <a:ea typeface="Calibri"/>
                          <a:cs typeface="Times New Roman"/>
                        </a:rPr>
                        <a:t>100</a:t>
                      </a:r>
                      <a:endParaRPr lang="es-E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320</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dirty="0">
                          <a:latin typeface="Arial"/>
                          <a:ea typeface="Calibri"/>
                          <a:cs typeface="Times New Roman"/>
                        </a:rPr>
                        <a:t>80</a:t>
                      </a:r>
                      <a:endParaRPr lang="es-E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220</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320</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dirty="0">
                          <a:latin typeface="Arial"/>
                          <a:ea typeface="Calibri"/>
                          <a:cs typeface="Times New Roman"/>
                        </a:rPr>
                        <a:t>210</a:t>
                      </a:r>
                      <a:endParaRPr lang="es-E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5662">
                <a:tc>
                  <a:txBody>
                    <a:bodyPr/>
                    <a:lstStyle/>
                    <a:p>
                      <a:pPr algn="just">
                        <a:lnSpc>
                          <a:spcPct val="115000"/>
                        </a:lnSpc>
                        <a:spcAft>
                          <a:spcPts val="0"/>
                        </a:spcAft>
                      </a:pPr>
                      <a:r>
                        <a:rPr lang="es-ES" sz="1400" b="1" dirty="0" smtClean="0">
                          <a:latin typeface="Arial"/>
                          <a:ea typeface="Calibri"/>
                          <a:cs typeface="Times New Roman"/>
                        </a:rPr>
                        <a:t>P.</a:t>
                      </a:r>
                      <a:r>
                        <a:rPr lang="es-ES" sz="1400" b="1" baseline="0" dirty="0" smtClean="0">
                          <a:latin typeface="Arial"/>
                          <a:ea typeface="Calibri"/>
                          <a:cs typeface="Times New Roman"/>
                        </a:rPr>
                        <a:t> </a:t>
                      </a:r>
                      <a:r>
                        <a:rPr lang="es-ES" sz="1400" b="1" baseline="0" dirty="0" err="1" smtClean="0">
                          <a:latin typeface="Arial"/>
                          <a:ea typeface="Calibri"/>
                          <a:cs typeface="Times New Roman"/>
                        </a:rPr>
                        <a:t>corp</a:t>
                      </a:r>
                      <a:r>
                        <a:rPr lang="es-ES" sz="1400" b="1" dirty="0" smtClean="0">
                          <a:latin typeface="Arial"/>
                          <a:ea typeface="Calibri"/>
                          <a:cs typeface="Times New Roman"/>
                        </a:rPr>
                        <a:t>(g</a:t>
                      </a:r>
                      <a:r>
                        <a:rPr lang="es-ES" sz="1400" b="1" dirty="0">
                          <a:latin typeface="Arial"/>
                          <a:ea typeface="Calibri"/>
                          <a:cs typeface="Times New Roman"/>
                        </a:rPr>
                        <a:t>)</a:t>
                      </a:r>
                      <a:endParaRPr lang="es-E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14,40</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15,20</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11,30</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2,50</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22,70</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14,90</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1,41</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15,81</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4,19</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15,39</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17,25</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dirty="0">
                          <a:latin typeface="Arial"/>
                          <a:ea typeface="Calibri"/>
                          <a:cs typeface="Times New Roman"/>
                        </a:rPr>
                        <a:t>9,52</a:t>
                      </a:r>
                      <a:endParaRPr lang="es-E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 name="1 CuadroTexto"/>
          <p:cNvSpPr txBox="1"/>
          <p:nvPr/>
        </p:nvSpPr>
        <p:spPr>
          <a:xfrm>
            <a:off x="552613" y="116632"/>
            <a:ext cx="8142357" cy="707886"/>
          </a:xfrm>
          <a:prstGeom prst="rect">
            <a:avLst/>
          </a:prstGeom>
          <a:noFill/>
        </p:spPr>
        <p:txBody>
          <a:bodyPr wrap="none" rtlCol="0">
            <a:spAutoFit/>
          </a:bodyPr>
          <a:lstStyle/>
          <a:p>
            <a:r>
              <a:rPr lang="en-US" sz="2000" b="1" dirty="0" smtClean="0">
                <a:latin typeface="Times New Roman" pitchFamily="18" charset="0"/>
                <a:cs typeface="Times New Roman" pitchFamily="18" charset="0"/>
              </a:rPr>
              <a:t>3- Se </a:t>
            </a:r>
            <a:r>
              <a:rPr lang="en-US" sz="2000" b="1" dirty="0" err="1" smtClean="0">
                <a:latin typeface="Times New Roman" pitchFamily="18" charset="0"/>
                <a:cs typeface="Times New Roman" pitchFamily="18" charset="0"/>
              </a:rPr>
              <a:t>registraron</a:t>
            </a:r>
            <a:r>
              <a:rPr lang="en-US" sz="2000" b="1" dirty="0" smtClean="0">
                <a:latin typeface="Times New Roman" pitchFamily="18" charset="0"/>
                <a:cs typeface="Times New Roman" pitchFamily="18" charset="0"/>
              </a:rPr>
              <a:t> los </a:t>
            </a:r>
            <a:r>
              <a:rPr lang="en-US" sz="2000" b="1" dirty="0" err="1" smtClean="0">
                <a:latin typeface="Times New Roman" pitchFamily="18" charset="0"/>
                <a:cs typeface="Times New Roman" pitchFamily="18" charset="0"/>
              </a:rPr>
              <a:t>datos</a:t>
            </a:r>
            <a:r>
              <a:rPr lang="en-US" sz="2000" b="1" dirty="0" smtClean="0">
                <a:latin typeface="Times New Roman" pitchFamily="18" charset="0"/>
                <a:cs typeface="Times New Roman" pitchFamily="18" charset="0"/>
              </a:rPr>
              <a:t> del peso de la cola (mg) y el peso corporal (g) </a:t>
            </a:r>
          </a:p>
          <a:p>
            <a:r>
              <a:rPr lang="en-US" sz="2000" b="1" dirty="0" smtClean="0">
                <a:latin typeface="Times New Roman" pitchFamily="18" charset="0"/>
                <a:cs typeface="Times New Roman" pitchFamily="18" charset="0"/>
              </a:rPr>
              <a:t>de 12 </a:t>
            </a:r>
            <a:r>
              <a:rPr lang="en-US" sz="2000" b="1" dirty="0" err="1" smtClean="0">
                <a:latin typeface="Times New Roman" pitchFamily="18" charset="0"/>
                <a:cs typeface="Times New Roman" pitchFamily="18" charset="0"/>
              </a:rPr>
              <a:t>langostas</a:t>
            </a:r>
            <a:r>
              <a:rPr lang="en-US" sz="2000" b="1" dirty="0" smtClean="0">
                <a:latin typeface="Times New Roman" pitchFamily="18" charset="0"/>
                <a:cs typeface="Times New Roman" pitchFamily="18" charset="0"/>
              </a:rPr>
              <a:t>.</a:t>
            </a:r>
            <a:endParaRPr lang="en-US" sz="2000" b="1" dirty="0">
              <a:latin typeface="Times New Roman" pitchFamily="18" charset="0"/>
              <a:cs typeface="Times New Roman" pitchFamily="18" charset="0"/>
            </a:endParaRPr>
          </a:p>
        </p:txBody>
      </p:sp>
      <p:sp>
        <p:nvSpPr>
          <p:cNvPr id="3" name="2 CuadroTexto"/>
          <p:cNvSpPr txBox="1"/>
          <p:nvPr/>
        </p:nvSpPr>
        <p:spPr>
          <a:xfrm>
            <a:off x="395536" y="1990581"/>
            <a:ext cx="6675417" cy="1015663"/>
          </a:xfrm>
          <a:prstGeom prst="rect">
            <a:avLst/>
          </a:prstGeom>
          <a:noFill/>
        </p:spPr>
        <p:txBody>
          <a:bodyPr wrap="none" rtlCol="0">
            <a:spAutoFit/>
          </a:bodyPr>
          <a:lstStyle/>
          <a:p>
            <a:pPr marL="342900" indent="-342900">
              <a:buAutoNum type="alphaLcParenR"/>
            </a:pPr>
            <a:r>
              <a:rPr lang="en-US" sz="2000" dirty="0" err="1" smtClean="0">
                <a:latin typeface="Times New Roman" pitchFamily="18" charset="0"/>
                <a:cs typeface="Times New Roman" pitchFamily="18" charset="0"/>
              </a:rPr>
              <a:t>Obtener</a:t>
            </a:r>
            <a:r>
              <a:rPr lang="en-US" sz="2000" dirty="0" smtClean="0">
                <a:latin typeface="Times New Roman" pitchFamily="18" charset="0"/>
                <a:cs typeface="Times New Roman" pitchFamily="18" charset="0"/>
              </a:rPr>
              <a:t> el </a:t>
            </a:r>
            <a:r>
              <a:rPr lang="en-US" sz="2000" dirty="0" err="1" smtClean="0">
                <a:latin typeface="Times New Roman" pitchFamily="18" charset="0"/>
                <a:cs typeface="Times New Roman" pitchFamily="18" charset="0"/>
              </a:rPr>
              <a:t>Diagrama</a:t>
            </a:r>
            <a:r>
              <a:rPr lang="en-US" sz="2000" dirty="0" smtClean="0">
                <a:latin typeface="Times New Roman" pitchFamily="18" charset="0"/>
                <a:cs typeface="Times New Roman" pitchFamily="18" charset="0"/>
              </a:rPr>
              <a:t> de </a:t>
            </a:r>
            <a:r>
              <a:rPr lang="en-US" sz="2000" dirty="0" err="1" smtClean="0">
                <a:latin typeface="Times New Roman" pitchFamily="18" charset="0"/>
                <a:cs typeface="Times New Roman" pitchFamily="18" charset="0"/>
              </a:rPr>
              <a:t>dispersión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asociado</a:t>
            </a:r>
            <a:endParaRPr lang="en-US" sz="2000" dirty="0" smtClean="0">
              <a:latin typeface="Times New Roman" pitchFamily="18" charset="0"/>
              <a:cs typeface="Times New Roman" pitchFamily="18" charset="0"/>
            </a:endParaRPr>
          </a:p>
          <a:p>
            <a:pPr marL="342900" indent="-342900">
              <a:buAutoNum type="alphaLcParenR"/>
            </a:pPr>
            <a:r>
              <a:rPr lang="en-US" sz="2000" dirty="0" smtClean="0">
                <a:latin typeface="Times New Roman" pitchFamily="18" charset="0"/>
                <a:cs typeface="Times New Roman" pitchFamily="18" charset="0"/>
              </a:rPr>
              <a:t>Determine la </a:t>
            </a:r>
            <a:r>
              <a:rPr lang="en-US" sz="2000" dirty="0" err="1" smtClean="0">
                <a:latin typeface="Times New Roman" pitchFamily="18" charset="0"/>
                <a:cs typeface="Times New Roman" pitchFamily="18" charset="0"/>
              </a:rPr>
              <a:t>correlación</a:t>
            </a:r>
            <a:r>
              <a:rPr lang="en-US" sz="2000" dirty="0" smtClean="0">
                <a:latin typeface="Times New Roman" pitchFamily="18" charset="0"/>
                <a:cs typeface="Times New Roman" pitchFamily="18" charset="0"/>
              </a:rPr>
              <a:t> de Pearson entre </a:t>
            </a:r>
            <a:r>
              <a:rPr lang="en-US" sz="2000" dirty="0" err="1" smtClean="0">
                <a:latin typeface="Times New Roman" pitchFamily="18" charset="0"/>
                <a:cs typeface="Times New Roman" pitchFamily="18" charset="0"/>
              </a:rPr>
              <a:t>ambas</a:t>
            </a:r>
            <a:r>
              <a:rPr lang="en-US" sz="2000" dirty="0" smtClean="0">
                <a:latin typeface="Times New Roman" pitchFamily="18" charset="0"/>
                <a:cs typeface="Times New Roman" pitchFamily="18" charset="0"/>
              </a:rPr>
              <a:t> variables</a:t>
            </a:r>
          </a:p>
          <a:p>
            <a:pPr marL="342900" indent="-342900">
              <a:buAutoNum type="alphaLcParenR"/>
            </a:pPr>
            <a:r>
              <a:rPr lang="en-US" sz="2000" dirty="0" err="1" smtClean="0">
                <a:latin typeface="Times New Roman" pitchFamily="18" charset="0"/>
                <a:cs typeface="Times New Roman" pitchFamily="18" charset="0"/>
              </a:rPr>
              <a:t>Interprete</a:t>
            </a:r>
            <a:r>
              <a:rPr lang="en-US" sz="2000" dirty="0" smtClean="0">
                <a:latin typeface="Times New Roman" pitchFamily="18" charset="0"/>
                <a:cs typeface="Times New Roman" pitchFamily="18" charset="0"/>
              </a:rPr>
              <a:t> el </a:t>
            </a:r>
            <a:r>
              <a:rPr lang="en-US" sz="2000" dirty="0" err="1" smtClean="0">
                <a:latin typeface="Times New Roman" pitchFamily="18" charset="0"/>
                <a:cs typeface="Times New Roman" pitchFamily="18" charset="0"/>
              </a:rPr>
              <a:t>resultado</a:t>
            </a:r>
            <a:r>
              <a:rPr lang="en-US" sz="2000" dirty="0">
                <a:latin typeface="Times New Roman" pitchFamily="18" charset="0"/>
                <a:cs typeface="Times New Roman" pitchFamily="18" charset="0"/>
              </a:rPr>
              <a:t> </a:t>
            </a:r>
            <a:r>
              <a:rPr lang="en-US" sz="2000" dirty="0" err="1" smtClean="0">
                <a:latin typeface="Times New Roman" pitchFamily="18" charset="0"/>
                <a:cs typeface="Times New Roman" pitchFamily="18" charset="0"/>
              </a:rPr>
              <a:t>obtenido</a:t>
            </a:r>
            <a:endParaRPr lang="en-US" sz="2000" dirty="0">
              <a:latin typeface="Times New Roman" pitchFamily="18" charset="0"/>
              <a:cs typeface="Times New Roman" pitchFamily="18" charset="0"/>
            </a:endParaRPr>
          </a:p>
        </p:txBody>
      </p:sp>
      <p:sp>
        <p:nvSpPr>
          <p:cNvPr id="4" name="3 CuadroTexto"/>
          <p:cNvSpPr txBox="1"/>
          <p:nvPr/>
        </p:nvSpPr>
        <p:spPr>
          <a:xfrm>
            <a:off x="251520" y="3388930"/>
            <a:ext cx="1918987" cy="461665"/>
          </a:xfrm>
          <a:prstGeom prst="rect">
            <a:avLst/>
          </a:prstGeom>
          <a:noFill/>
        </p:spPr>
        <p:txBody>
          <a:bodyPr wrap="none" rtlCol="0">
            <a:spAutoFit/>
          </a:bodyPr>
          <a:lstStyle/>
          <a:p>
            <a:r>
              <a:rPr lang="en-US" sz="2400" b="1" dirty="0" err="1" smtClean="0"/>
              <a:t>Recordemos</a:t>
            </a:r>
            <a:r>
              <a:rPr lang="en-US" sz="2400" b="1" dirty="0" smtClean="0"/>
              <a:t> :</a:t>
            </a:r>
            <a:endParaRPr 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64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65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6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49" grpId="0"/>
      <p:bldP spid="27650" grpId="0"/>
      <p:bldP spid="27651"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357158" y="285728"/>
            <a:ext cx="1906291"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Matriz de datos</a:t>
            </a:r>
            <a:endParaRPr kumimoji="0" lang="es-ES" sz="2800" b="1"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Imagen"/>
          <p:cNvPicPr/>
          <p:nvPr/>
        </p:nvPicPr>
        <p:blipFill>
          <a:blip r:embed="rId2"/>
          <a:srcRect/>
          <a:stretch>
            <a:fillRect/>
          </a:stretch>
        </p:blipFill>
        <p:spPr bwMode="auto">
          <a:xfrm>
            <a:off x="714348" y="857232"/>
            <a:ext cx="4071966" cy="42148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357158" y="285728"/>
            <a:ext cx="3878819"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Pasos para el procedimiento</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8914" name="Rectangle 2"/>
          <p:cNvSpPr>
            <a:spLocks noChangeArrowheads="1"/>
          </p:cNvSpPr>
          <p:nvPr/>
        </p:nvSpPr>
        <p:spPr bwMode="auto">
          <a:xfrm>
            <a:off x="0" y="857232"/>
            <a:ext cx="8412046"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Vamos al men</a:t>
            </a:r>
            <a:r>
              <a:rPr kumimoji="0" lang="es-ES" sz="1600" b="0" i="0" u="none" strike="noStrike" cap="none" normalizeH="0" baseline="0" dirty="0" smtClean="0">
                <a:ln>
                  <a:noFill/>
                </a:ln>
                <a:solidFill>
                  <a:srgbClr val="000000"/>
                </a:solidFill>
                <a:effectLst/>
                <a:latin typeface="Calibri"/>
                <a:ea typeface="Calibri" pitchFamily="34" charset="0"/>
                <a:cs typeface="Times New Roman" pitchFamily="18" charset="0"/>
              </a:rPr>
              <a:t>ú</a:t>
            </a:r>
            <a:r>
              <a:rPr kumimoji="0" lang="es-ES"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de</a:t>
            </a:r>
            <a:r>
              <a:rPr kumimoji="0" lang="es-ES" sz="1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gr</a:t>
            </a:r>
            <a:r>
              <a:rPr kumimoji="0" lang="es-ES" sz="1600" b="1" i="0" u="none" strike="noStrike" cap="none" normalizeH="0" baseline="0" dirty="0" smtClean="0">
                <a:ln>
                  <a:noFill/>
                </a:ln>
                <a:solidFill>
                  <a:srgbClr val="000000"/>
                </a:solidFill>
                <a:effectLst/>
                <a:latin typeface="Calibri"/>
                <a:ea typeface="Calibri" pitchFamily="34" charset="0"/>
                <a:cs typeface="Times New Roman" pitchFamily="18" charset="0"/>
              </a:rPr>
              <a:t>á</a:t>
            </a:r>
            <a:r>
              <a:rPr kumimoji="0" lang="es-ES" sz="1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ficos, </a:t>
            </a:r>
            <a:r>
              <a:rPr kumimoji="0" lang="es-ES"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buscar </a:t>
            </a:r>
            <a:r>
              <a:rPr kumimoji="0" lang="es-ES" sz="1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cuadro de di</a:t>
            </a:r>
            <a:r>
              <a:rPr kumimoji="0" lang="es-ES" sz="1600" b="1" i="0" u="none" strike="noStrike" cap="none" normalizeH="0" baseline="0" dirty="0" smtClean="0">
                <a:ln>
                  <a:noFill/>
                </a:ln>
                <a:solidFill>
                  <a:srgbClr val="000000"/>
                </a:solidFill>
                <a:effectLst/>
                <a:latin typeface="Calibri"/>
                <a:ea typeface="Calibri" pitchFamily="34" charset="0"/>
                <a:cs typeface="Times New Roman" pitchFamily="18" charset="0"/>
              </a:rPr>
              <a:t>á</a:t>
            </a:r>
            <a:r>
              <a:rPr kumimoji="0" lang="es-ES" sz="1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logos antiguos </a:t>
            </a:r>
            <a:r>
              <a:rPr kumimoji="0" lang="es-ES"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y seleccionar </a:t>
            </a:r>
            <a:r>
              <a:rPr kumimoji="0" lang="es-ES" sz="1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Dispersi</a:t>
            </a:r>
            <a:r>
              <a:rPr kumimoji="0" lang="es-ES" sz="1600" b="1" i="0" u="none" strike="noStrike" cap="none" normalizeH="0" baseline="0" dirty="0" smtClean="0">
                <a:ln>
                  <a:noFill/>
                </a:ln>
                <a:solidFill>
                  <a:srgbClr val="000000"/>
                </a:solidFill>
                <a:effectLst/>
                <a:latin typeface="Calibri"/>
                <a:ea typeface="Calibri" pitchFamily="34" charset="0"/>
                <a:cs typeface="Times New Roman" pitchFamily="18" charset="0"/>
              </a:rPr>
              <a:t>ó</a:t>
            </a:r>
            <a:r>
              <a:rPr kumimoji="0" lang="es-ES" sz="1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n/Puntos.</a:t>
            </a:r>
            <a:endParaRPr kumimoji="0" lang="es-E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3 Imagen"/>
          <p:cNvPicPr/>
          <p:nvPr/>
        </p:nvPicPr>
        <p:blipFill>
          <a:blip r:embed="rId2"/>
          <a:srcRect r="28845" b="32192"/>
          <a:stretch>
            <a:fillRect/>
          </a:stretch>
        </p:blipFill>
        <p:spPr bwMode="auto">
          <a:xfrm>
            <a:off x="500034" y="1500174"/>
            <a:ext cx="5857916" cy="41434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85720" y="428604"/>
            <a:ext cx="8858280" cy="707886"/>
          </a:xfrm>
          <a:prstGeom prst="rect">
            <a:avLst/>
          </a:prstGeom>
          <a:noFill/>
        </p:spPr>
        <p:txBody>
          <a:bodyPr wrap="square" rtlCol="0">
            <a:spAutoFit/>
          </a:bodyPr>
          <a:lstStyle/>
          <a:p>
            <a:pPr algn="just"/>
            <a:r>
              <a:rPr lang="en-US" dirty="0" smtClean="0"/>
              <a:t>1- </a:t>
            </a:r>
            <a:r>
              <a:rPr lang="en-US" sz="2000" b="1" dirty="0">
                <a:latin typeface="Times New Roman" pitchFamily="18" charset="0"/>
                <a:ea typeface="Calibri" pitchFamily="34" charset="0"/>
                <a:cs typeface="Times New Roman" pitchFamily="18" charset="0"/>
              </a:rPr>
              <a:t>Se </a:t>
            </a:r>
            <a:r>
              <a:rPr lang="en-US" sz="2000" b="1" dirty="0" err="1">
                <a:latin typeface="Times New Roman" pitchFamily="18" charset="0"/>
                <a:ea typeface="Calibri" pitchFamily="34" charset="0"/>
                <a:cs typeface="Times New Roman" pitchFamily="18" charset="0"/>
              </a:rPr>
              <a:t>pidió</a:t>
            </a:r>
            <a:r>
              <a:rPr lang="en-US" sz="2000" b="1" dirty="0">
                <a:latin typeface="Times New Roman" pitchFamily="18" charset="0"/>
                <a:ea typeface="Calibri" pitchFamily="34" charset="0"/>
                <a:cs typeface="Times New Roman" pitchFamily="18" charset="0"/>
              </a:rPr>
              <a:t> </a:t>
            </a:r>
            <a:r>
              <a:rPr lang="en-US" sz="2000" b="1" dirty="0" smtClean="0">
                <a:latin typeface="Times New Roman" pitchFamily="18" charset="0"/>
                <a:ea typeface="Calibri" pitchFamily="34" charset="0"/>
                <a:cs typeface="Times New Roman" pitchFamily="18" charset="0"/>
              </a:rPr>
              <a:t>a 18 </a:t>
            </a:r>
            <a:r>
              <a:rPr lang="en-US" sz="2000" b="1" dirty="0" err="1" smtClean="0">
                <a:latin typeface="Times New Roman" pitchFamily="18" charset="0"/>
                <a:ea typeface="Calibri" pitchFamily="34" charset="0"/>
                <a:cs typeface="Times New Roman" pitchFamily="18" charset="0"/>
              </a:rPr>
              <a:t>campesinos</a:t>
            </a:r>
            <a:r>
              <a:rPr lang="en-US" sz="2000" b="1" dirty="0" smtClean="0">
                <a:latin typeface="Times New Roman" pitchFamily="18" charset="0"/>
                <a:ea typeface="Calibri" pitchFamily="34" charset="0"/>
                <a:cs typeface="Times New Roman" pitchFamily="18" charset="0"/>
              </a:rPr>
              <a:t> </a:t>
            </a:r>
            <a:r>
              <a:rPr lang="en-US" sz="2000" b="1" dirty="0" err="1">
                <a:latin typeface="Times New Roman" pitchFamily="18" charset="0"/>
                <a:ea typeface="Calibri" pitchFamily="34" charset="0"/>
                <a:cs typeface="Times New Roman" pitchFamily="18" charset="0"/>
              </a:rPr>
              <a:t>que</a:t>
            </a:r>
            <a:r>
              <a:rPr lang="en-US" sz="2000" b="1" dirty="0">
                <a:latin typeface="Times New Roman" pitchFamily="18" charset="0"/>
                <a:ea typeface="Calibri" pitchFamily="34" charset="0"/>
                <a:cs typeface="Times New Roman" pitchFamily="18" charset="0"/>
              </a:rPr>
              <a:t>  </a:t>
            </a:r>
            <a:r>
              <a:rPr lang="en-US" sz="2000" b="1" dirty="0" err="1">
                <a:latin typeface="Times New Roman" pitchFamily="18" charset="0"/>
                <a:ea typeface="Calibri" pitchFamily="34" charset="0"/>
                <a:cs typeface="Times New Roman" pitchFamily="18" charset="0"/>
              </a:rPr>
              <a:t>seleccionaran</a:t>
            </a:r>
            <a:r>
              <a:rPr lang="en-US" sz="2000" b="1" dirty="0">
                <a:latin typeface="Times New Roman" pitchFamily="18" charset="0"/>
                <a:ea typeface="Calibri" pitchFamily="34" charset="0"/>
                <a:cs typeface="Times New Roman" pitchFamily="18" charset="0"/>
              </a:rPr>
              <a:t> entre </a:t>
            </a:r>
            <a:r>
              <a:rPr lang="en-US" sz="2000" b="1" dirty="0" err="1">
                <a:latin typeface="Times New Roman" pitchFamily="18" charset="0"/>
                <a:ea typeface="Calibri" pitchFamily="34" charset="0"/>
                <a:cs typeface="Times New Roman" pitchFamily="18" charset="0"/>
              </a:rPr>
              <a:t>tres</a:t>
            </a:r>
            <a:r>
              <a:rPr lang="en-US" sz="2000" b="1" dirty="0">
                <a:latin typeface="Times New Roman" pitchFamily="18" charset="0"/>
                <a:ea typeface="Calibri" pitchFamily="34" charset="0"/>
                <a:cs typeface="Times New Roman" pitchFamily="18" charset="0"/>
              </a:rPr>
              <a:t> </a:t>
            </a:r>
            <a:r>
              <a:rPr lang="en-US" sz="2000" b="1" dirty="0" err="1" smtClean="0">
                <a:latin typeface="Times New Roman" pitchFamily="18" charset="0"/>
                <a:ea typeface="Calibri" pitchFamily="34" charset="0"/>
                <a:cs typeface="Times New Roman" pitchFamily="18" charset="0"/>
              </a:rPr>
              <a:t>variedades</a:t>
            </a:r>
            <a:r>
              <a:rPr lang="en-US" sz="2000" b="1" dirty="0" smtClean="0">
                <a:latin typeface="Times New Roman" pitchFamily="18" charset="0"/>
                <a:ea typeface="Calibri" pitchFamily="34" charset="0"/>
                <a:cs typeface="Times New Roman" pitchFamily="18" charset="0"/>
              </a:rPr>
              <a:t> mango la </a:t>
            </a:r>
            <a:r>
              <a:rPr lang="en-US" sz="2000" b="1" dirty="0" err="1">
                <a:latin typeface="Times New Roman" pitchFamily="18" charset="0"/>
                <a:ea typeface="Calibri" pitchFamily="34" charset="0"/>
                <a:cs typeface="Times New Roman" pitchFamily="18" charset="0"/>
              </a:rPr>
              <a:t>que</a:t>
            </a:r>
            <a:r>
              <a:rPr lang="en-US" sz="2000" b="1" dirty="0">
                <a:latin typeface="Times New Roman" pitchFamily="18" charset="0"/>
                <a:ea typeface="Calibri" pitchFamily="34" charset="0"/>
                <a:cs typeface="Times New Roman" pitchFamily="18" charset="0"/>
              </a:rPr>
              <a:t> </a:t>
            </a:r>
            <a:r>
              <a:rPr lang="en-US" sz="2000" b="1" dirty="0" err="1" smtClean="0">
                <a:latin typeface="Times New Roman" pitchFamily="18" charset="0"/>
                <a:ea typeface="Calibri" pitchFamily="34" charset="0"/>
                <a:cs typeface="Times New Roman" pitchFamily="18" charset="0"/>
              </a:rPr>
              <a:t>consideraban</a:t>
            </a:r>
            <a:r>
              <a:rPr lang="en-US" sz="2000" b="1" dirty="0" smtClean="0">
                <a:latin typeface="Times New Roman" pitchFamily="18" charset="0"/>
                <a:ea typeface="Calibri" pitchFamily="34" charset="0"/>
                <a:cs typeface="Times New Roman" pitchFamily="18" charset="0"/>
              </a:rPr>
              <a:t> </a:t>
            </a:r>
            <a:r>
              <a:rPr lang="en-US" sz="2000" b="1" dirty="0">
                <a:latin typeface="Times New Roman" pitchFamily="18" charset="0"/>
                <a:ea typeface="Calibri" pitchFamily="34" charset="0"/>
                <a:cs typeface="Times New Roman" pitchFamily="18" charset="0"/>
              </a:rPr>
              <a:t>con </a:t>
            </a:r>
            <a:r>
              <a:rPr lang="en-US" sz="2000" b="1" dirty="0" err="1">
                <a:latin typeface="Times New Roman" pitchFamily="18" charset="0"/>
                <a:ea typeface="Calibri" pitchFamily="34" charset="0"/>
                <a:cs typeface="Times New Roman" pitchFamily="18" charset="0"/>
              </a:rPr>
              <a:t>mejor</a:t>
            </a:r>
            <a:r>
              <a:rPr lang="en-US" sz="2000" b="1" dirty="0">
                <a:latin typeface="Times New Roman" pitchFamily="18" charset="0"/>
                <a:ea typeface="Calibri" pitchFamily="34" charset="0"/>
                <a:cs typeface="Times New Roman" pitchFamily="18" charset="0"/>
              </a:rPr>
              <a:t> </a:t>
            </a:r>
            <a:r>
              <a:rPr lang="en-US" sz="2000" b="1" dirty="0" err="1">
                <a:latin typeface="Times New Roman" pitchFamily="18" charset="0"/>
                <a:ea typeface="Calibri" pitchFamily="34" charset="0"/>
                <a:cs typeface="Times New Roman" pitchFamily="18" charset="0"/>
              </a:rPr>
              <a:t>sabor</a:t>
            </a:r>
            <a:r>
              <a:rPr lang="en-US" sz="2000" b="1" dirty="0">
                <a:latin typeface="Times New Roman" pitchFamily="18" charset="0"/>
                <a:ea typeface="Calibri" pitchFamily="34" charset="0"/>
                <a:cs typeface="Times New Roman" pitchFamily="18" charset="0"/>
              </a:rPr>
              <a:t>. Los </a:t>
            </a:r>
            <a:r>
              <a:rPr lang="en-US" sz="2000" b="1" dirty="0" err="1">
                <a:latin typeface="Times New Roman" pitchFamily="18" charset="0"/>
                <a:ea typeface="Calibri" pitchFamily="34" charset="0"/>
                <a:cs typeface="Times New Roman" pitchFamily="18" charset="0"/>
              </a:rPr>
              <a:t>resultados</a:t>
            </a:r>
            <a:r>
              <a:rPr lang="en-US" sz="2000" b="1" dirty="0">
                <a:latin typeface="Times New Roman" pitchFamily="18" charset="0"/>
                <a:ea typeface="Calibri" pitchFamily="34" charset="0"/>
                <a:cs typeface="Times New Roman" pitchFamily="18" charset="0"/>
              </a:rPr>
              <a:t>  </a:t>
            </a:r>
            <a:r>
              <a:rPr lang="en-US" sz="2000" b="1" dirty="0" err="1">
                <a:latin typeface="Times New Roman" pitchFamily="18" charset="0"/>
                <a:ea typeface="Calibri" pitchFamily="34" charset="0"/>
                <a:cs typeface="Times New Roman" pitchFamily="18" charset="0"/>
              </a:rPr>
              <a:t>fueron</a:t>
            </a:r>
            <a:r>
              <a:rPr lang="en-US" sz="2000" b="1" dirty="0">
                <a:latin typeface="Times New Roman" pitchFamily="18" charset="0"/>
                <a:ea typeface="Calibri" pitchFamily="34" charset="0"/>
                <a:cs typeface="Times New Roman" pitchFamily="18" charset="0"/>
              </a:rPr>
              <a:t> los </a:t>
            </a:r>
            <a:r>
              <a:rPr lang="en-US" sz="2000" b="1" dirty="0" err="1" smtClean="0">
                <a:latin typeface="Times New Roman" pitchFamily="18" charset="0"/>
                <a:ea typeface="Calibri" pitchFamily="34" charset="0"/>
                <a:cs typeface="Times New Roman" pitchFamily="18" charset="0"/>
              </a:rPr>
              <a:t>siguientes</a:t>
            </a:r>
            <a:r>
              <a:rPr lang="en-US" sz="2000" b="1" dirty="0" smtClean="0">
                <a:latin typeface="Times New Roman" pitchFamily="18" charset="0"/>
                <a:ea typeface="Calibri" pitchFamily="34" charset="0"/>
                <a:cs typeface="Times New Roman" pitchFamily="18" charset="0"/>
              </a:rPr>
              <a:t>:</a:t>
            </a:r>
            <a:endParaRPr lang="en-US" sz="2000" b="1" dirty="0">
              <a:latin typeface="Times New Roman" pitchFamily="18" charset="0"/>
              <a:ea typeface="Calibri" pitchFamily="34" charset="0"/>
              <a:cs typeface="Times New Roman" pitchFamily="18" charset="0"/>
            </a:endParaRPr>
          </a:p>
        </p:txBody>
      </p:sp>
      <p:graphicFrame>
        <p:nvGraphicFramePr>
          <p:cNvPr id="3" name="2 Tabla"/>
          <p:cNvGraphicFramePr>
            <a:graphicFrameLocks noGrp="1"/>
          </p:cNvGraphicFramePr>
          <p:nvPr>
            <p:extLst>
              <p:ext uri="{D42A27DB-BD31-4B8C-83A1-F6EECF244321}">
                <p14:modId xmlns:p14="http://schemas.microsoft.com/office/powerpoint/2010/main" val="1128710621"/>
              </p:ext>
            </p:extLst>
          </p:nvPr>
        </p:nvGraphicFramePr>
        <p:xfrm>
          <a:off x="214282" y="2285992"/>
          <a:ext cx="8715436" cy="741680"/>
        </p:xfrm>
        <a:graphic>
          <a:graphicData uri="http://schemas.openxmlformats.org/drawingml/2006/table">
            <a:tbl>
              <a:tblPr>
                <a:tableStyleId>{5940675A-B579-460E-94D1-54222C63F5DA}</a:tableStyleId>
              </a:tblPr>
              <a:tblGrid>
                <a:gridCol w="1428760"/>
                <a:gridCol w="500066"/>
                <a:gridCol w="357190"/>
                <a:gridCol w="357190"/>
                <a:gridCol w="428628"/>
                <a:gridCol w="357190"/>
                <a:gridCol w="285752"/>
                <a:gridCol w="285752"/>
                <a:gridCol w="357190"/>
                <a:gridCol w="285752"/>
                <a:gridCol w="500066"/>
                <a:gridCol w="428628"/>
                <a:gridCol w="500066"/>
                <a:gridCol w="428628"/>
                <a:gridCol w="500066"/>
                <a:gridCol w="428628"/>
                <a:gridCol w="428628"/>
                <a:gridCol w="428628"/>
                <a:gridCol w="428628"/>
              </a:tblGrid>
              <a:tr h="370840">
                <a:tc>
                  <a:txBody>
                    <a:bodyPr/>
                    <a:lstStyle/>
                    <a:p>
                      <a:r>
                        <a:rPr lang="en-US" b="1" dirty="0" err="1" smtClean="0"/>
                        <a:t>Variedad</a:t>
                      </a:r>
                      <a:endParaRPr lang="en-US" b="1" dirty="0"/>
                    </a:p>
                  </a:txBody>
                  <a:tcPr/>
                </a:tc>
                <a:tc>
                  <a:txBody>
                    <a:bodyPr/>
                    <a:lstStyle/>
                    <a:p>
                      <a:r>
                        <a:rPr lang="en-US" dirty="0" smtClean="0"/>
                        <a:t>2</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2</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2</a:t>
                      </a:r>
                      <a:endParaRPr lang="en-US" dirty="0"/>
                    </a:p>
                  </a:txBody>
                  <a:tcPr/>
                </a:tc>
                <a:tc>
                  <a:txBody>
                    <a:bodyPr/>
                    <a:lstStyle/>
                    <a:p>
                      <a:r>
                        <a:rPr lang="en-US" dirty="0" smtClean="0"/>
                        <a:t>2</a:t>
                      </a:r>
                      <a:endParaRPr lang="en-US" dirty="0"/>
                    </a:p>
                  </a:txBody>
                  <a:tcPr/>
                </a:tc>
                <a:tc>
                  <a:txBody>
                    <a:bodyPr/>
                    <a:lstStyle/>
                    <a:p>
                      <a:r>
                        <a:rPr lang="en-US" dirty="0" smtClean="0"/>
                        <a:t>3</a:t>
                      </a:r>
                      <a:endParaRPr lang="en-US" dirty="0"/>
                    </a:p>
                  </a:txBody>
                  <a:tcPr/>
                </a:tc>
                <a:tc>
                  <a:txBody>
                    <a:bodyPr/>
                    <a:lstStyle/>
                    <a:p>
                      <a:r>
                        <a:rPr lang="en-US" dirty="0" smtClean="0"/>
                        <a:t>3</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2</a:t>
                      </a:r>
                      <a:endParaRPr lang="en-US" dirty="0"/>
                    </a:p>
                  </a:txBody>
                  <a:tcPr/>
                </a:tc>
              </a:tr>
              <a:tr h="370840">
                <a:tc>
                  <a:txBody>
                    <a:bodyPr/>
                    <a:lstStyle/>
                    <a:p>
                      <a:r>
                        <a:rPr lang="en-US" b="1" dirty="0" err="1" smtClean="0"/>
                        <a:t>Campesino</a:t>
                      </a:r>
                      <a:endParaRPr lang="en-US" b="1" dirty="0"/>
                    </a:p>
                  </a:txBody>
                  <a:tcPr/>
                </a:tc>
                <a:tc>
                  <a:txBody>
                    <a:bodyPr/>
                    <a:lstStyle/>
                    <a:p>
                      <a:r>
                        <a:rPr lang="en-US" dirty="0" smtClean="0"/>
                        <a:t>1</a:t>
                      </a:r>
                      <a:endParaRPr lang="en-US" dirty="0"/>
                    </a:p>
                  </a:txBody>
                  <a:tcPr/>
                </a:tc>
                <a:tc>
                  <a:txBody>
                    <a:bodyPr/>
                    <a:lstStyle/>
                    <a:p>
                      <a:r>
                        <a:rPr lang="es-ES" dirty="0" smtClean="0"/>
                        <a:t>2</a:t>
                      </a:r>
                      <a:endParaRPr lang="es-ES" dirty="0"/>
                    </a:p>
                  </a:txBody>
                  <a:tcPr/>
                </a:tc>
                <a:tc>
                  <a:txBody>
                    <a:bodyPr/>
                    <a:lstStyle/>
                    <a:p>
                      <a:r>
                        <a:rPr lang="es-ES" dirty="0" smtClean="0"/>
                        <a:t>3</a:t>
                      </a:r>
                      <a:endParaRPr lang="es-ES" dirty="0"/>
                    </a:p>
                  </a:txBody>
                  <a:tcPr/>
                </a:tc>
                <a:tc>
                  <a:txBody>
                    <a:bodyPr/>
                    <a:lstStyle/>
                    <a:p>
                      <a:r>
                        <a:rPr lang="es-ES" dirty="0" smtClean="0"/>
                        <a:t>4</a:t>
                      </a:r>
                      <a:endParaRPr lang="es-ES" dirty="0"/>
                    </a:p>
                  </a:txBody>
                  <a:tcPr/>
                </a:tc>
                <a:tc>
                  <a:txBody>
                    <a:bodyPr/>
                    <a:lstStyle/>
                    <a:p>
                      <a:r>
                        <a:rPr lang="es-ES" dirty="0" smtClean="0"/>
                        <a:t>5</a:t>
                      </a:r>
                      <a:endParaRPr lang="es-ES" dirty="0"/>
                    </a:p>
                  </a:txBody>
                  <a:tcPr/>
                </a:tc>
                <a:tc>
                  <a:txBody>
                    <a:bodyPr/>
                    <a:lstStyle/>
                    <a:p>
                      <a:r>
                        <a:rPr lang="es-ES" dirty="0" smtClean="0"/>
                        <a:t>6</a:t>
                      </a:r>
                      <a:endParaRPr lang="es-ES" dirty="0"/>
                    </a:p>
                  </a:txBody>
                  <a:tcPr/>
                </a:tc>
                <a:tc>
                  <a:txBody>
                    <a:bodyPr/>
                    <a:lstStyle/>
                    <a:p>
                      <a:r>
                        <a:rPr lang="es-ES" dirty="0" smtClean="0"/>
                        <a:t>7</a:t>
                      </a:r>
                      <a:endParaRPr lang="es-ES" dirty="0"/>
                    </a:p>
                  </a:txBody>
                  <a:tcPr/>
                </a:tc>
                <a:tc>
                  <a:txBody>
                    <a:bodyPr/>
                    <a:lstStyle/>
                    <a:p>
                      <a:r>
                        <a:rPr lang="es-ES" dirty="0" smtClean="0"/>
                        <a:t>8</a:t>
                      </a:r>
                      <a:endParaRPr lang="es-ES" dirty="0"/>
                    </a:p>
                  </a:txBody>
                  <a:tcPr/>
                </a:tc>
                <a:tc>
                  <a:txBody>
                    <a:bodyPr/>
                    <a:lstStyle/>
                    <a:p>
                      <a:r>
                        <a:rPr lang="es-ES" dirty="0" smtClean="0"/>
                        <a:t>9</a:t>
                      </a:r>
                      <a:endParaRPr lang="es-ES" dirty="0"/>
                    </a:p>
                  </a:txBody>
                  <a:tcPr/>
                </a:tc>
                <a:tc>
                  <a:txBody>
                    <a:bodyPr/>
                    <a:lstStyle/>
                    <a:p>
                      <a:r>
                        <a:rPr lang="es-ES" dirty="0" smtClean="0"/>
                        <a:t>10</a:t>
                      </a:r>
                      <a:endParaRPr lang="es-ES" dirty="0"/>
                    </a:p>
                  </a:txBody>
                  <a:tcPr/>
                </a:tc>
                <a:tc>
                  <a:txBody>
                    <a:bodyPr/>
                    <a:lstStyle/>
                    <a:p>
                      <a:r>
                        <a:rPr lang="en-US" dirty="0" smtClean="0"/>
                        <a:t>11</a:t>
                      </a:r>
                      <a:endParaRPr lang="en-US" dirty="0"/>
                    </a:p>
                  </a:txBody>
                  <a:tcPr/>
                </a:tc>
                <a:tc>
                  <a:txBody>
                    <a:bodyPr/>
                    <a:lstStyle/>
                    <a:p>
                      <a:r>
                        <a:rPr lang="en-US" dirty="0" smtClean="0"/>
                        <a:t>12</a:t>
                      </a:r>
                      <a:endParaRPr lang="en-US" dirty="0"/>
                    </a:p>
                  </a:txBody>
                  <a:tcPr/>
                </a:tc>
                <a:tc>
                  <a:txBody>
                    <a:bodyPr/>
                    <a:lstStyle/>
                    <a:p>
                      <a:r>
                        <a:rPr lang="en-US" dirty="0" smtClean="0"/>
                        <a:t>13</a:t>
                      </a:r>
                      <a:endParaRPr lang="en-US" dirty="0"/>
                    </a:p>
                  </a:txBody>
                  <a:tcPr/>
                </a:tc>
                <a:tc>
                  <a:txBody>
                    <a:bodyPr/>
                    <a:lstStyle/>
                    <a:p>
                      <a:r>
                        <a:rPr lang="en-US" dirty="0" smtClean="0"/>
                        <a:t>14</a:t>
                      </a:r>
                      <a:endParaRPr lang="en-US" dirty="0"/>
                    </a:p>
                  </a:txBody>
                  <a:tcPr/>
                </a:tc>
                <a:tc>
                  <a:txBody>
                    <a:bodyPr/>
                    <a:lstStyle/>
                    <a:p>
                      <a:r>
                        <a:rPr lang="en-US" dirty="0" smtClean="0"/>
                        <a:t>15</a:t>
                      </a:r>
                      <a:endParaRPr lang="en-US" dirty="0"/>
                    </a:p>
                  </a:txBody>
                  <a:tcPr/>
                </a:tc>
                <a:tc>
                  <a:txBody>
                    <a:bodyPr/>
                    <a:lstStyle/>
                    <a:p>
                      <a:r>
                        <a:rPr lang="en-US" dirty="0" smtClean="0"/>
                        <a:t>16</a:t>
                      </a:r>
                      <a:endParaRPr lang="en-US" dirty="0"/>
                    </a:p>
                  </a:txBody>
                  <a:tcPr/>
                </a:tc>
                <a:tc>
                  <a:txBody>
                    <a:bodyPr/>
                    <a:lstStyle/>
                    <a:p>
                      <a:r>
                        <a:rPr lang="en-US" dirty="0" smtClean="0"/>
                        <a:t>17</a:t>
                      </a:r>
                      <a:endParaRPr lang="en-US" dirty="0"/>
                    </a:p>
                  </a:txBody>
                  <a:tcPr/>
                </a:tc>
                <a:tc>
                  <a:txBody>
                    <a:bodyPr/>
                    <a:lstStyle/>
                    <a:p>
                      <a:r>
                        <a:rPr lang="en-US" dirty="0" smtClean="0"/>
                        <a:t>18</a:t>
                      </a:r>
                      <a:endParaRPr lang="en-US" dirty="0"/>
                    </a:p>
                  </a:txBody>
                  <a:tcPr/>
                </a:tc>
              </a:tr>
            </a:tbl>
          </a:graphicData>
        </a:graphic>
      </p:graphicFrame>
      <p:sp>
        <p:nvSpPr>
          <p:cNvPr id="4" name="3 CuadroTexto"/>
          <p:cNvSpPr txBox="1"/>
          <p:nvPr/>
        </p:nvSpPr>
        <p:spPr>
          <a:xfrm>
            <a:off x="214282" y="3214686"/>
            <a:ext cx="8359981" cy="707886"/>
          </a:xfrm>
          <a:prstGeom prst="rect">
            <a:avLst/>
          </a:prstGeom>
          <a:noFill/>
        </p:spPr>
        <p:txBody>
          <a:bodyPr wrap="none" rtlCol="0">
            <a:spAutoFit/>
          </a:bodyPr>
          <a:lstStyle/>
          <a:p>
            <a:r>
              <a:rPr lang="en-US" sz="2000" dirty="0" err="1" smtClean="0">
                <a:latin typeface="Times New Roman" pitchFamily="18" charset="0"/>
                <a:cs typeface="Times New Roman" pitchFamily="18" charset="0"/>
              </a:rPr>
              <a:t>Representar</a:t>
            </a:r>
            <a:r>
              <a:rPr lang="en-US" sz="2000" dirty="0" smtClean="0">
                <a:latin typeface="Times New Roman" pitchFamily="18" charset="0"/>
                <a:cs typeface="Times New Roman" pitchFamily="18" charset="0"/>
              </a:rPr>
              <a:t> en un </a:t>
            </a:r>
            <a:r>
              <a:rPr lang="en-US" sz="2000" dirty="0" err="1" smtClean="0">
                <a:latin typeface="Times New Roman" pitchFamily="18" charset="0"/>
                <a:cs typeface="Times New Roman" pitchFamily="18" charset="0"/>
              </a:rPr>
              <a:t>gráfico</a:t>
            </a:r>
            <a:r>
              <a:rPr lang="en-US" sz="2000" dirty="0" smtClean="0">
                <a:latin typeface="Times New Roman" pitchFamily="18" charset="0"/>
                <a:cs typeface="Times New Roman" pitchFamily="18" charset="0"/>
              </a:rPr>
              <a:t> de barras </a:t>
            </a:r>
            <a:r>
              <a:rPr lang="en-US" sz="2000" dirty="0" err="1" smtClean="0">
                <a:latin typeface="Times New Roman" pitchFamily="18" charset="0"/>
                <a:cs typeface="Times New Roman" pitchFamily="18" charset="0"/>
              </a:rPr>
              <a:t>las</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frecuencias</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absolutas</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corrrespondientes</a:t>
            </a:r>
            <a:r>
              <a:rPr lang="en-US" sz="2000" dirty="0" smtClean="0">
                <a:latin typeface="Times New Roman" pitchFamily="18" charset="0"/>
                <a:cs typeface="Times New Roman" pitchFamily="18" charset="0"/>
              </a:rPr>
              <a:t> </a:t>
            </a:r>
          </a:p>
          <a:p>
            <a:r>
              <a:rPr lang="en-US" sz="2000" dirty="0" smtClean="0">
                <a:latin typeface="Times New Roman" pitchFamily="18" charset="0"/>
                <a:cs typeface="Times New Roman" pitchFamily="18" charset="0"/>
              </a:rPr>
              <a:t>A </a:t>
            </a:r>
            <a:r>
              <a:rPr lang="en-US" sz="2000" dirty="0" err="1" smtClean="0">
                <a:latin typeface="Times New Roman" pitchFamily="18" charset="0"/>
                <a:cs typeface="Times New Roman" pitchFamily="18" charset="0"/>
              </a:rPr>
              <a:t>cada</a:t>
            </a:r>
            <a:r>
              <a:rPr lang="en-US" sz="2000" dirty="0" smtClean="0">
                <a:latin typeface="Times New Roman" pitchFamily="18" charset="0"/>
                <a:cs typeface="Times New Roman" pitchFamily="18" charset="0"/>
              </a:rPr>
              <a:t> valor de la variable:</a:t>
            </a:r>
            <a:endParaRPr lang="en-US" sz="2000" dirty="0">
              <a:latin typeface="Times New Roman" pitchFamily="18" charset="0"/>
              <a:cs typeface="Times New Roman" pitchFamily="18" charset="0"/>
            </a:endParaRPr>
          </a:p>
        </p:txBody>
      </p:sp>
      <p:sp>
        <p:nvSpPr>
          <p:cNvPr id="5" name="4 CuadroTexto"/>
          <p:cNvSpPr txBox="1"/>
          <p:nvPr/>
        </p:nvSpPr>
        <p:spPr>
          <a:xfrm>
            <a:off x="428596" y="4143380"/>
            <a:ext cx="4964562" cy="523220"/>
          </a:xfrm>
          <a:prstGeom prst="rect">
            <a:avLst/>
          </a:prstGeom>
          <a:noFill/>
        </p:spPr>
        <p:txBody>
          <a:bodyPr wrap="square" rtlCol="0">
            <a:spAutoFit/>
          </a:bodyPr>
          <a:lstStyle/>
          <a:p>
            <a:r>
              <a:rPr lang="en-US" sz="2800" b="1" dirty="0" err="1" smtClean="0">
                <a:latin typeface="Times New Roman" pitchFamily="18" charset="0"/>
                <a:cs typeface="Times New Roman" pitchFamily="18" charset="0"/>
              </a:rPr>
              <a:t>Cómo</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hacer</a:t>
            </a:r>
            <a:r>
              <a:rPr lang="en-US" sz="2800" b="1" dirty="0" smtClean="0">
                <a:latin typeface="Times New Roman" pitchFamily="18" charset="0"/>
                <a:cs typeface="Times New Roman" pitchFamily="18" charset="0"/>
              </a:rPr>
              <a:t> en </a:t>
            </a:r>
            <a:r>
              <a:rPr lang="en-US" sz="2800" b="1" dirty="0" err="1" smtClean="0">
                <a:latin typeface="Times New Roman" pitchFamily="18" charset="0"/>
                <a:cs typeface="Times New Roman" pitchFamily="18" charset="0"/>
              </a:rPr>
              <a:t>SPSS</a:t>
            </a:r>
            <a:r>
              <a:rPr lang="en-US" sz="2800" b="1" dirty="0" smtClean="0">
                <a:latin typeface="Times New Roman" pitchFamily="18" charset="0"/>
                <a:cs typeface="Times New Roman" pitchFamily="18" charset="0"/>
              </a:rPr>
              <a:t> ?</a:t>
            </a:r>
          </a:p>
        </p:txBody>
      </p:sp>
      <p:pic>
        <p:nvPicPr>
          <p:cNvPr id="6" name="5 Imagen"/>
          <p:cNvPicPr/>
          <p:nvPr/>
        </p:nvPicPr>
        <p:blipFill>
          <a:blip r:embed="rId2" cstate="print"/>
          <a:srcRect l="26279" t="16314" r="26279" b="15292"/>
          <a:stretch>
            <a:fillRect/>
          </a:stretch>
        </p:blipFill>
        <p:spPr bwMode="auto">
          <a:xfrm>
            <a:off x="642910" y="4857760"/>
            <a:ext cx="2428892" cy="1657344"/>
          </a:xfrm>
          <a:prstGeom prst="rect">
            <a:avLst/>
          </a:prstGeom>
          <a:noFill/>
          <a:ln w="9525">
            <a:noFill/>
            <a:miter lim="800000"/>
            <a:headEnd/>
            <a:tailEnd/>
          </a:ln>
        </p:spPr>
      </p:pic>
      <p:pic>
        <p:nvPicPr>
          <p:cNvPr id="16385" name="Picture 1" descr="C:\Users\usuario\Desktop\fotos de experimentos\4-produccin-vegetal-71-638.jpg"/>
          <p:cNvPicPr>
            <a:picLocks noChangeAspect="1" noChangeArrowheads="1"/>
          </p:cNvPicPr>
          <p:nvPr/>
        </p:nvPicPr>
        <p:blipFill>
          <a:blip r:embed="rId3"/>
          <a:srcRect t="54697"/>
          <a:stretch>
            <a:fillRect/>
          </a:stretch>
        </p:blipFill>
        <p:spPr bwMode="auto">
          <a:xfrm>
            <a:off x="214282" y="1285860"/>
            <a:ext cx="2807480" cy="954895"/>
          </a:xfrm>
          <a:prstGeom prst="rect">
            <a:avLst/>
          </a:prstGeom>
          <a:noFill/>
        </p:spPr>
      </p:pic>
    </p:spTree>
    <p:extLst>
      <p:ext uri="{BB962C8B-B14F-4D97-AF65-F5344CB8AC3E}">
        <p14:creationId xmlns:p14="http://schemas.microsoft.com/office/powerpoint/2010/main" val="33600722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857232"/>
            <a:ext cx="8429684" cy="707886"/>
          </a:xfrm>
          <a:prstGeom prst="rect">
            <a:avLst/>
          </a:prstGeom>
        </p:spPr>
        <p:txBody>
          <a:bodyPr wrap="square">
            <a:spAutoFit/>
          </a:bodyPr>
          <a:lstStyle/>
          <a:p>
            <a:pPr algn="just"/>
            <a:r>
              <a:rPr lang="es-ES" sz="2000" dirty="0" smtClean="0">
                <a:latin typeface="Times New Roman" pitchFamily="18" charset="0"/>
                <a:cs typeface="Times New Roman" pitchFamily="18" charset="0"/>
              </a:rPr>
              <a:t>Aparece el cuadro de diálogo </a:t>
            </a:r>
            <a:r>
              <a:rPr lang="es-ES" sz="2000" b="1" dirty="0" smtClean="0">
                <a:latin typeface="Times New Roman" pitchFamily="18" charset="0"/>
                <a:cs typeface="Times New Roman" pitchFamily="18" charset="0"/>
              </a:rPr>
              <a:t>Dispersión/Puntos </a:t>
            </a:r>
            <a:r>
              <a:rPr lang="es-ES" sz="2000" dirty="0" smtClean="0">
                <a:latin typeface="Times New Roman" pitchFamily="18" charset="0"/>
                <a:cs typeface="Times New Roman" pitchFamily="18" charset="0"/>
              </a:rPr>
              <a:t>donde seleccionamos </a:t>
            </a:r>
            <a:r>
              <a:rPr lang="es-ES" sz="2000" b="1" dirty="0" smtClean="0">
                <a:latin typeface="Times New Roman" pitchFamily="18" charset="0"/>
                <a:cs typeface="Times New Roman" pitchFamily="18" charset="0"/>
              </a:rPr>
              <a:t>dispersión simple</a:t>
            </a:r>
            <a:r>
              <a:rPr lang="es-ES" sz="2000" dirty="0" smtClean="0">
                <a:latin typeface="Times New Roman" pitchFamily="18" charset="0"/>
                <a:cs typeface="Times New Roman" pitchFamily="18" charset="0"/>
              </a:rPr>
              <a:t>.</a:t>
            </a:r>
            <a:r>
              <a:rPr lang="es-ES" sz="2000" b="1" dirty="0" smtClean="0">
                <a:latin typeface="Times New Roman" pitchFamily="18" charset="0"/>
                <a:cs typeface="Times New Roman" pitchFamily="18" charset="0"/>
              </a:rPr>
              <a:t> </a:t>
            </a:r>
            <a:r>
              <a:rPr lang="es-ES" sz="2000" dirty="0" smtClean="0">
                <a:latin typeface="Times New Roman" pitchFamily="18" charset="0"/>
                <a:cs typeface="Times New Roman" pitchFamily="18" charset="0"/>
              </a:rPr>
              <a:t>Pulsamos</a:t>
            </a:r>
            <a:r>
              <a:rPr lang="es-ES" sz="2000" b="1" dirty="0" smtClean="0">
                <a:latin typeface="Times New Roman" pitchFamily="18" charset="0"/>
                <a:cs typeface="Times New Roman" pitchFamily="18" charset="0"/>
              </a:rPr>
              <a:t> definir</a:t>
            </a:r>
            <a:r>
              <a:rPr lang="es-ES" sz="2000" dirty="0" smtClean="0">
                <a:latin typeface="Times New Roman" pitchFamily="18" charset="0"/>
                <a:cs typeface="Times New Roman" pitchFamily="18" charset="0"/>
              </a:rPr>
              <a:t>.</a:t>
            </a:r>
            <a:endParaRPr lang="es-ES" sz="2000" dirty="0">
              <a:latin typeface="Times New Roman" pitchFamily="18" charset="0"/>
              <a:cs typeface="Times New Roman" pitchFamily="18" charset="0"/>
            </a:endParaRPr>
          </a:p>
        </p:txBody>
      </p:sp>
      <p:sp>
        <p:nvSpPr>
          <p:cNvPr id="3" name="Rectangle 1"/>
          <p:cNvSpPr>
            <a:spLocks noChangeArrowheads="1"/>
          </p:cNvSpPr>
          <p:nvPr/>
        </p:nvSpPr>
        <p:spPr bwMode="auto">
          <a:xfrm>
            <a:off x="357158" y="285728"/>
            <a:ext cx="3878819"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Pasos para el procedimiento</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3 Imagen"/>
          <p:cNvPicPr/>
          <p:nvPr/>
        </p:nvPicPr>
        <p:blipFill>
          <a:blip r:embed="rId2"/>
          <a:srcRect/>
          <a:stretch>
            <a:fillRect/>
          </a:stretch>
        </p:blipFill>
        <p:spPr bwMode="auto">
          <a:xfrm>
            <a:off x="1357290" y="2071678"/>
            <a:ext cx="5857903" cy="3471880"/>
          </a:xfrm>
          <a:prstGeom prst="rect">
            <a:avLst/>
          </a:prstGeom>
          <a:noFill/>
          <a:ln w="9525">
            <a:noFill/>
            <a:miter lim="800000"/>
            <a:headEnd/>
            <a:tailEnd/>
          </a:ln>
        </p:spPr>
      </p:pic>
      <p:cxnSp>
        <p:nvCxnSpPr>
          <p:cNvPr id="39938" name="AutoShape 2"/>
          <p:cNvCxnSpPr>
            <a:cxnSpLocks noChangeShapeType="1"/>
          </p:cNvCxnSpPr>
          <p:nvPr/>
        </p:nvCxnSpPr>
        <p:spPr bwMode="auto">
          <a:xfrm rot="10800000" flipV="1">
            <a:off x="3428992" y="4572008"/>
            <a:ext cx="642942" cy="388938"/>
          </a:xfrm>
          <a:prstGeom prst="straightConnector1">
            <a:avLst/>
          </a:prstGeom>
          <a:noFill/>
          <a:ln w="57150">
            <a:solidFill>
              <a:srgbClr val="FF0000"/>
            </a:solidFill>
            <a:round/>
            <a:headEnd/>
            <a:tailEnd type="triangle" w="med" len="med"/>
          </a:ln>
        </p:spPr>
      </p:cxnSp>
      <p:sp>
        <p:nvSpPr>
          <p:cNvPr id="7" name="6 Rectángulo"/>
          <p:cNvSpPr/>
          <p:nvPr/>
        </p:nvSpPr>
        <p:spPr>
          <a:xfrm>
            <a:off x="1571604" y="2928934"/>
            <a:ext cx="785818" cy="78581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57158" y="857232"/>
            <a:ext cx="8501122" cy="1015663"/>
          </a:xfrm>
          <a:prstGeom prst="rect">
            <a:avLst/>
          </a:prstGeom>
        </p:spPr>
        <p:txBody>
          <a:bodyPr wrap="square">
            <a:spAutoFit/>
          </a:bodyPr>
          <a:lstStyle/>
          <a:p>
            <a:pPr algn="just"/>
            <a:r>
              <a:rPr lang="es-ES" sz="2000" dirty="0" smtClean="0">
                <a:latin typeface="Times New Roman" pitchFamily="18" charset="0"/>
                <a:cs typeface="Times New Roman" pitchFamily="18" charset="0"/>
              </a:rPr>
              <a:t>Aparece el siguiente cuadro de diálogo donde debemos especificar la variable en el </a:t>
            </a:r>
            <a:r>
              <a:rPr lang="es-ES" sz="2000" b="1" dirty="0" smtClean="0">
                <a:latin typeface="Times New Roman" pitchFamily="18" charset="0"/>
                <a:cs typeface="Times New Roman" pitchFamily="18" charset="0"/>
              </a:rPr>
              <a:t>eje X</a:t>
            </a:r>
            <a:r>
              <a:rPr lang="es-ES" sz="2000" dirty="0" smtClean="0">
                <a:latin typeface="Times New Roman" pitchFamily="18" charset="0"/>
                <a:cs typeface="Times New Roman" pitchFamily="18" charset="0"/>
              </a:rPr>
              <a:t> en este caso peso de cola y la variable en el </a:t>
            </a:r>
            <a:r>
              <a:rPr lang="es-ES" sz="2000" b="1" dirty="0" smtClean="0">
                <a:latin typeface="Times New Roman" pitchFamily="18" charset="0"/>
                <a:cs typeface="Times New Roman" pitchFamily="18" charset="0"/>
              </a:rPr>
              <a:t>eje Y </a:t>
            </a:r>
            <a:r>
              <a:rPr lang="es-ES" sz="2000" dirty="0" smtClean="0">
                <a:latin typeface="Times New Roman" pitchFamily="18" charset="0"/>
                <a:cs typeface="Times New Roman" pitchFamily="18" charset="0"/>
              </a:rPr>
              <a:t>en este caso peso corporal.</a:t>
            </a:r>
            <a:endParaRPr lang="es-ES" sz="2000" dirty="0">
              <a:latin typeface="Times New Roman" pitchFamily="18" charset="0"/>
              <a:cs typeface="Times New Roman" pitchFamily="18" charset="0"/>
            </a:endParaRPr>
          </a:p>
        </p:txBody>
      </p:sp>
      <p:sp>
        <p:nvSpPr>
          <p:cNvPr id="3" name="Rectangle 1"/>
          <p:cNvSpPr>
            <a:spLocks noChangeArrowheads="1"/>
          </p:cNvSpPr>
          <p:nvPr/>
        </p:nvSpPr>
        <p:spPr bwMode="auto">
          <a:xfrm>
            <a:off x="357158" y="285728"/>
            <a:ext cx="3878819"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Pasos para el procedimiento</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3 Imagen"/>
          <p:cNvPicPr/>
          <p:nvPr/>
        </p:nvPicPr>
        <p:blipFill>
          <a:blip r:embed="rId2"/>
          <a:srcRect/>
          <a:stretch>
            <a:fillRect/>
          </a:stretch>
        </p:blipFill>
        <p:spPr bwMode="auto">
          <a:xfrm>
            <a:off x="2000232" y="1714488"/>
            <a:ext cx="6072230" cy="4759707"/>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428596" y="285728"/>
            <a:ext cx="1502334"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Resultado</a:t>
            </a:r>
            <a:endParaRPr kumimoji="0" lang="es-ES" sz="3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Imagen"/>
          <p:cNvPicPr/>
          <p:nvPr/>
        </p:nvPicPr>
        <p:blipFill>
          <a:blip r:embed="rId2"/>
          <a:srcRect/>
          <a:stretch>
            <a:fillRect/>
          </a:stretch>
        </p:blipFill>
        <p:spPr bwMode="auto">
          <a:xfrm>
            <a:off x="642910" y="1142984"/>
            <a:ext cx="5597575" cy="42922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57158" y="500042"/>
            <a:ext cx="5321521" cy="461665"/>
          </a:xfrm>
          <a:prstGeom prst="rect">
            <a:avLst/>
          </a:prstGeom>
        </p:spPr>
        <p:txBody>
          <a:bodyPr wrap="none">
            <a:spAutoFit/>
          </a:bodyPr>
          <a:lstStyle/>
          <a:p>
            <a:r>
              <a:rPr lang="es-ES" sz="2400" b="1" dirty="0" smtClean="0">
                <a:latin typeface="Times New Roman" pitchFamily="18" charset="0"/>
                <a:cs typeface="Times New Roman" pitchFamily="18" charset="0"/>
              </a:rPr>
              <a:t>Coeficientes de Correlación de </a:t>
            </a:r>
            <a:r>
              <a:rPr lang="es-ES" sz="2400" b="1" dirty="0" err="1" smtClean="0">
                <a:latin typeface="Times New Roman" pitchFamily="18" charset="0"/>
                <a:cs typeface="Times New Roman" pitchFamily="18" charset="0"/>
              </a:rPr>
              <a:t>Pearson</a:t>
            </a:r>
            <a:endParaRPr lang="es-ES" sz="2400" dirty="0">
              <a:latin typeface="Times New Roman" pitchFamily="18" charset="0"/>
              <a:cs typeface="Times New Roman" pitchFamily="18" charset="0"/>
            </a:endParaRPr>
          </a:p>
        </p:txBody>
      </p:sp>
      <p:graphicFrame>
        <p:nvGraphicFramePr>
          <p:cNvPr id="470027" name="Object 11"/>
          <p:cNvGraphicFramePr>
            <a:graphicFrameLocks noChangeAspect="1"/>
          </p:cNvGraphicFramePr>
          <p:nvPr/>
        </p:nvGraphicFramePr>
        <p:xfrm>
          <a:off x="642910" y="1142984"/>
          <a:ext cx="5150680" cy="2000264"/>
        </p:xfrm>
        <a:graphic>
          <a:graphicData uri="http://schemas.openxmlformats.org/presentationml/2006/ole">
            <mc:AlternateContent xmlns:mc="http://schemas.openxmlformats.org/markup-compatibility/2006">
              <mc:Choice xmlns:v="urn:schemas-microsoft-com:vml" Requires="v">
                <p:oleObj spid="_x0000_s43064" name="Ecuación" r:id="rId3" imgW="2616200" imgH="1016000" progId="Equation.3">
                  <p:embed/>
                </p:oleObj>
              </mc:Choice>
              <mc:Fallback>
                <p:oleObj name="Ecuación" r:id="rId3" imgW="2616200" imgH="1016000" progId="Equation.3">
                  <p:embed/>
                  <p:pic>
                    <p:nvPicPr>
                      <p:cNvPr id="0" name="Picture 4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910" y="1142984"/>
                        <a:ext cx="5150680" cy="2000264"/>
                      </a:xfrm>
                      <a:prstGeom prst="rect">
                        <a:avLst/>
                      </a:prstGeom>
                      <a:solidFill>
                        <a:srgbClr val="FFFFFF"/>
                      </a:solidFill>
                    </p:spPr>
                  </p:pic>
                </p:oleObj>
              </mc:Fallback>
            </mc:AlternateContent>
          </a:graphicData>
        </a:graphic>
      </p:graphicFrame>
      <p:grpSp>
        <p:nvGrpSpPr>
          <p:cNvPr id="12" name="34 Grupo"/>
          <p:cNvGrpSpPr/>
          <p:nvPr/>
        </p:nvGrpSpPr>
        <p:grpSpPr>
          <a:xfrm>
            <a:off x="428596" y="3500438"/>
            <a:ext cx="2571768" cy="2643206"/>
            <a:chOff x="571472" y="1428736"/>
            <a:chExt cx="1714512" cy="1869530"/>
          </a:xfrm>
        </p:grpSpPr>
        <p:cxnSp>
          <p:nvCxnSpPr>
            <p:cNvPr id="23" name="4 Conector recto"/>
            <p:cNvCxnSpPr/>
            <p:nvPr/>
          </p:nvCxnSpPr>
          <p:spPr>
            <a:xfrm rot="5400000">
              <a:off x="535753" y="2321711"/>
              <a:ext cx="164307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6 Conector recto"/>
            <p:cNvCxnSpPr/>
            <p:nvPr/>
          </p:nvCxnSpPr>
          <p:spPr>
            <a:xfrm>
              <a:off x="571472" y="2500306"/>
              <a:ext cx="1714512" cy="1588"/>
            </a:xfrm>
            <a:prstGeom prst="line">
              <a:avLst/>
            </a:prstGeom>
          </p:spPr>
          <p:style>
            <a:lnRef idx="1">
              <a:schemeClr val="accent1"/>
            </a:lnRef>
            <a:fillRef idx="0">
              <a:schemeClr val="accent1"/>
            </a:fillRef>
            <a:effectRef idx="0">
              <a:schemeClr val="accent1"/>
            </a:effectRef>
            <a:fontRef idx="minor">
              <a:schemeClr val="tx1"/>
            </a:fontRef>
          </p:style>
        </p:cxnSp>
        <p:sp>
          <p:nvSpPr>
            <p:cNvPr id="25" name="7 CuadroTexto"/>
            <p:cNvSpPr txBox="1"/>
            <p:nvPr/>
          </p:nvSpPr>
          <p:spPr>
            <a:xfrm>
              <a:off x="2000232" y="1428736"/>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26" name="8 CuadroTexto"/>
            <p:cNvSpPr txBox="1"/>
            <p:nvPr/>
          </p:nvSpPr>
          <p:spPr>
            <a:xfrm>
              <a:off x="1785918" y="1640432"/>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27" name="9 CuadroTexto"/>
            <p:cNvSpPr txBox="1"/>
            <p:nvPr/>
          </p:nvSpPr>
          <p:spPr>
            <a:xfrm>
              <a:off x="1571604" y="1845222"/>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28" name="10 CuadroTexto"/>
            <p:cNvSpPr txBox="1"/>
            <p:nvPr/>
          </p:nvSpPr>
          <p:spPr>
            <a:xfrm>
              <a:off x="1400668" y="2059536"/>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29" name="11 CuadroTexto"/>
            <p:cNvSpPr txBox="1"/>
            <p:nvPr/>
          </p:nvSpPr>
          <p:spPr>
            <a:xfrm>
              <a:off x="900602" y="2488164"/>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30" name="30 CuadroTexto"/>
            <p:cNvSpPr txBox="1"/>
            <p:nvPr/>
          </p:nvSpPr>
          <p:spPr>
            <a:xfrm>
              <a:off x="1500166" y="2928934"/>
              <a:ext cx="497252"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r</a:t>
              </a:r>
              <a:r>
                <a:rPr lang="es-ES" dirty="0" smtClean="0"/>
                <a:t>=1</a:t>
              </a:r>
              <a:endParaRPr lang="es-ES" dirty="0"/>
            </a:p>
          </p:txBody>
        </p:sp>
      </p:grpSp>
      <p:grpSp>
        <p:nvGrpSpPr>
          <p:cNvPr id="32" name="31 Grupo"/>
          <p:cNvGrpSpPr/>
          <p:nvPr/>
        </p:nvGrpSpPr>
        <p:grpSpPr>
          <a:xfrm>
            <a:off x="3643306" y="3571876"/>
            <a:ext cx="2643206" cy="2643206"/>
            <a:chOff x="2571736" y="4572802"/>
            <a:chExt cx="1857388" cy="1797298"/>
          </a:xfrm>
        </p:grpSpPr>
        <p:cxnSp>
          <p:nvCxnSpPr>
            <p:cNvPr id="5" name="13 Conector recto"/>
            <p:cNvCxnSpPr/>
            <p:nvPr/>
          </p:nvCxnSpPr>
          <p:spPr>
            <a:xfrm rot="5400000">
              <a:off x="2500298" y="5429264"/>
              <a:ext cx="171451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15 Conector recto"/>
            <p:cNvCxnSpPr/>
            <p:nvPr/>
          </p:nvCxnSpPr>
          <p:spPr>
            <a:xfrm>
              <a:off x="2571736" y="5572140"/>
              <a:ext cx="18573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7" name="16 CuadroTexto"/>
            <p:cNvSpPr txBox="1"/>
            <p:nvPr/>
          </p:nvSpPr>
          <p:spPr>
            <a:xfrm>
              <a:off x="2829428" y="4712266"/>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8" name="17 CuadroTexto"/>
            <p:cNvSpPr txBox="1"/>
            <p:nvPr/>
          </p:nvSpPr>
          <p:spPr>
            <a:xfrm>
              <a:off x="3115180" y="4988494"/>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9" name="18 CuadroTexto"/>
            <p:cNvSpPr txBox="1"/>
            <p:nvPr/>
          </p:nvSpPr>
          <p:spPr>
            <a:xfrm>
              <a:off x="3543808" y="5488560"/>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10" name="19 CuadroTexto"/>
            <p:cNvSpPr txBox="1"/>
            <p:nvPr/>
          </p:nvSpPr>
          <p:spPr>
            <a:xfrm>
              <a:off x="3786182" y="5702874"/>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11" name="20 CuadroTexto"/>
            <p:cNvSpPr txBox="1"/>
            <p:nvPr/>
          </p:nvSpPr>
          <p:spPr>
            <a:xfrm>
              <a:off x="3972436" y="5917188"/>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13" name="31 CuadroTexto"/>
            <p:cNvSpPr txBox="1"/>
            <p:nvPr/>
          </p:nvSpPr>
          <p:spPr>
            <a:xfrm>
              <a:off x="3428992" y="6000768"/>
              <a:ext cx="56778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r</a:t>
              </a:r>
              <a:r>
                <a:rPr lang="es-ES" dirty="0" smtClean="0"/>
                <a:t>=-1</a:t>
              </a:r>
              <a:endParaRPr lang="es-ES" dirty="0"/>
            </a:p>
          </p:txBody>
        </p:sp>
      </p:grpSp>
      <p:grpSp>
        <p:nvGrpSpPr>
          <p:cNvPr id="14" name="33 Grupo"/>
          <p:cNvGrpSpPr/>
          <p:nvPr/>
        </p:nvGrpSpPr>
        <p:grpSpPr>
          <a:xfrm>
            <a:off x="6786578" y="3357562"/>
            <a:ext cx="2214578" cy="2714644"/>
            <a:chOff x="5500694" y="1429530"/>
            <a:chExt cx="1857388" cy="1857388"/>
          </a:xfrm>
        </p:grpSpPr>
        <p:cxnSp>
          <p:nvCxnSpPr>
            <p:cNvPr id="15" name="22 Conector recto"/>
            <p:cNvCxnSpPr/>
            <p:nvPr/>
          </p:nvCxnSpPr>
          <p:spPr>
            <a:xfrm rot="5400000">
              <a:off x="5500694" y="2357430"/>
              <a:ext cx="185738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24 Conector recto"/>
            <p:cNvCxnSpPr/>
            <p:nvPr/>
          </p:nvCxnSpPr>
          <p:spPr>
            <a:xfrm>
              <a:off x="5500694" y="2571744"/>
              <a:ext cx="18573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7" name="25 CuadroTexto"/>
            <p:cNvSpPr txBox="1"/>
            <p:nvPr/>
          </p:nvSpPr>
          <p:spPr>
            <a:xfrm>
              <a:off x="5758386" y="1702346"/>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18" name="26 CuadroTexto"/>
            <p:cNvSpPr txBox="1"/>
            <p:nvPr/>
          </p:nvSpPr>
          <p:spPr>
            <a:xfrm>
              <a:off x="6401328" y="1702346"/>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19" name="27 CuadroTexto"/>
            <p:cNvSpPr txBox="1"/>
            <p:nvPr/>
          </p:nvSpPr>
          <p:spPr>
            <a:xfrm>
              <a:off x="6044138" y="2273850"/>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20" name="28 CuadroTexto"/>
            <p:cNvSpPr txBox="1"/>
            <p:nvPr/>
          </p:nvSpPr>
          <p:spPr>
            <a:xfrm>
              <a:off x="6544204" y="2130974"/>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21" name="29 CuadroTexto"/>
            <p:cNvSpPr txBox="1"/>
            <p:nvPr/>
          </p:nvSpPr>
          <p:spPr>
            <a:xfrm>
              <a:off x="5500694" y="2000240"/>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22" name="32 CuadroTexto"/>
            <p:cNvSpPr txBox="1"/>
            <p:nvPr/>
          </p:nvSpPr>
          <p:spPr>
            <a:xfrm>
              <a:off x="6503640" y="2857496"/>
              <a:ext cx="497252"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r</a:t>
              </a:r>
              <a:r>
                <a:rPr lang="es-ES" dirty="0" smtClean="0"/>
                <a:t>=0</a:t>
              </a:r>
              <a:endParaRPr lang="es-ES" dirty="0"/>
            </a:p>
          </p:txBody>
        </p:sp>
      </p:grpSp>
      <p:sp>
        <p:nvSpPr>
          <p:cNvPr id="31" name="30 CuadroTexto"/>
          <p:cNvSpPr txBox="1"/>
          <p:nvPr/>
        </p:nvSpPr>
        <p:spPr>
          <a:xfrm>
            <a:off x="6643702" y="1643050"/>
            <a:ext cx="1666418" cy="584775"/>
          </a:xfrm>
          <a:prstGeom prst="rect">
            <a:avLst/>
          </a:prstGeom>
          <a:noFill/>
        </p:spPr>
        <p:txBody>
          <a:bodyPr wrap="none" rtlCol="0">
            <a:spAutoFit/>
          </a:bodyPr>
          <a:lstStyle/>
          <a:p>
            <a:r>
              <a:rPr lang="es-ES" sz="3200" b="1" dirty="0" smtClean="0">
                <a:solidFill>
                  <a:srgbClr val="FF0000"/>
                </a:solidFill>
                <a:latin typeface="Times New Roman" pitchFamily="18" charset="0"/>
                <a:cs typeface="Times New Roman" pitchFamily="18" charset="0"/>
              </a:rPr>
              <a:t>-1≤ r ≤1 </a:t>
            </a:r>
            <a:endParaRPr lang="es-ES" sz="32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57158" y="285728"/>
            <a:ext cx="3878819"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Pasos para el procedimiento</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4033" name="Rectangle 1"/>
          <p:cNvSpPr>
            <a:spLocks noChangeArrowheads="1"/>
          </p:cNvSpPr>
          <p:nvPr/>
        </p:nvSpPr>
        <p:spPr bwMode="auto">
          <a:xfrm>
            <a:off x="214282" y="785794"/>
            <a:ext cx="7478970"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 el men</a:t>
            </a:r>
            <a:r>
              <a:rPr kumimoji="0" lang="es-ES" sz="2000" b="0" i="0" u="none" strike="noStrike" cap="none" normalizeH="0" baseline="0" dirty="0" smtClean="0">
                <a:ln>
                  <a:noFill/>
                </a:ln>
                <a:solidFill>
                  <a:schemeClr val="tx1"/>
                </a:solidFill>
                <a:effectLst/>
                <a:latin typeface="Calibri"/>
                <a:ea typeface="Calibri" pitchFamily="34" charset="0"/>
                <a:cs typeface="Times New Roman" pitchFamily="18" charset="0"/>
              </a:rPr>
              <a:t>ú</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Analizar </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buscar </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Correlaciones </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 seleccionar</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s-ES" sz="20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Bivariadas</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3 Imagen"/>
          <p:cNvPicPr/>
          <p:nvPr/>
        </p:nvPicPr>
        <p:blipFill rotWithShape="1">
          <a:blip r:embed="rId2"/>
          <a:srcRect r="44934" b="22078"/>
          <a:stretch/>
        </p:blipFill>
        <p:spPr bwMode="auto">
          <a:xfrm>
            <a:off x="714348" y="1357298"/>
            <a:ext cx="6286544" cy="4857784"/>
          </a:xfrm>
          <a:prstGeom prst="rect">
            <a:avLst/>
          </a:prstGeom>
          <a:noFill/>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85720" y="714356"/>
            <a:ext cx="8643966" cy="707886"/>
          </a:xfrm>
          <a:prstGeom prst="rect">
            <a:avLst/>
          </a:prstGeom>
        </p:spPr>
        <p:txBody>
          <a:bodyPr wrap="square">
            <a:spAutoFit/>
          </a:bodyPr>
          <a:lstStyle/>
          <a:p>
            <a:r>
              <a:rPr lang="es-ES" sz="2000" dirty="0" smtClean="0">
                <a:latin typeface="Times New Roman" pitchFamily="18" charset="0"/>
                <a:cs typeface="Times New Roman" pitchFamily="18" charset="0"/>
              </a:rPr>
              <a:t>Aparece el siguiente cuadro de diálogo donde debemos especificar las </a:t>
            </a:r>
            <a:r>
              <a:rPr lang="es-ES" sz="2000" b="1" dirty="0" smtClean="0">
                <a:latin typeface="Times New Roman" pitchFamily="18" charset="0"/>
                <a:cs typeface="Times New Roman" pitchFamily="18" charset="0"/>
              </a:rPr>
              <a:t>variables</a:t>
            </a:r>
            <a:r>
              <a:rPr lang="es-ES" sz="2000" dirty="0" smtClean="0">
                <a:latin typeface="Times New Roman" pitchFamily="18" charset="0"/>
                <a:cs typeface="Times New Roman" pitchFamily="18" charset="0"/>
              </a:rPr>
              <a:t> en este caso peso corporal y peso de la cola y también especificar el </a:t>
            </a:r>
            <a:r>
              <a:rPr lang="es-ES" sz="2000" b="1" dirty="0" smtClean="0">
                <a:latin typeface="Times New Roman" pitchFamily="18" charset="0"/>
                <a:cs typeface="Times New Roman" pitchFamily="18" charset="0"/>
              </a:rPr>
              <a:t>coeficiente</a:t>
            </a:r>
            <a:r>
              <a:rPr lang="es-ES" sz="2000" dirty="0" smtClean="0">
                <a:latin typeface="Times New Roman" pitchFamily="18" charset="0"/>
                <a:cs typeface="Times New Roman" pitchFamily="18" charset="0"/>
              </a:rPr>
              <a:t>.</a:t>
            </a:r>
            <a:endParaRPr lang="es-ES" sz="2000" dirty="0">
              <a:latin typeface="Times New Roman" pitchFamily="18" charset="0"/>
              <a:cs typeface="Times New Roman" pitchFamily="18" charset="0"/>
            </a:endParaRPr>
          </a:p>
        </p:txBody>
      </p:sp>
      <p:sp>
        <p:nvSpPr>
          <p:cNvPr id="3" name="Rectangle 1"/>
          <p:cNvSpPr>
            <a:spLocks noChangeArrowheads="1"/>
          </p:cNvSpPr>
          <p:nvPr/>
        </p:nvSpPr>
        <p:spPr bwMode="auto">
          <a:xfrm>
            <a:off x="357158" y="285728"/>
            <a:ext cx="3878819"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Pasos para el procedimiento</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3 Imagen"/>
          <p:cNvPicPr/>
          <p:nvPr/>
        </p:nvPicPr>
        <p:blipFill>
          <a:blip r:embed="rId2"/>
          <a:srcRect/>
          <a:stretch>
            <a:fillRect/>
          </a:stretch>
        </p:blipFill>
        <p:spPr bwMode="auto">
          <a:xfrm>
            <a:off x="928662" y="1714488"/>
            <a:ext cx="5857916" cy="4413803"/>
          </a:xfrm>
          <a:prstGeom prst="rect">
            <a:avLst/>
          </a:prstGeom>
          <a:noFill/>
          <a:ln w="9525">
            <a:noFill/>
            <a:miter lim="800000"/>
            <a:headEnd/>
            <a:tailEnd/>
          </a:ln>
        </p:spPr>
      </p:pic>
      <p:cxnSp>
        <p:nvCxnSpPr>
          <p:cNvPr id="5" name="AutoShape 2"/>
          <p:cNvCxnSpPr>
            <a:cxnSpLocks noChangeShapeType="1"/>
          </p:cNvCxnSpPr>
          <p:nvPr/>
        </p:nvCxnSpPr>
        <p:spPr bwMode="auto">
          <a:xfrm rot="10800000" flipV="1">
            <a:off x="2071670" y="5429264"/>
            <a:ext cx="642942" cy="388938"/>
          </a:xfrm>
          <a:prstGeom prst="straightConnector1">
            <a:avLst/>
          </a:prstGeom>
          <a:noFill/>
          <a:ln w="57150">
            <a:solidFill>
              <a:srgbClr val="FF0000"/>
            </a:solidFill>
            <a:round/>
            <a:headEnd/>
            <a:tailEnd type="triangle" w="med" len="med"/>
          </a:ln>
        </p:spPr>
      </p:cxnSp>
      <p:sp>
        <p:nvSpPr>
          <p:cNvPr id="6" name="5 Rectángulo"/>
          <p:cNvSpPr/>
          <p:nvPr/>
        </p:nvSpPr>
        <p:spPr>
          <a:xfrm>
            <a:off x="1214414" y="4400104"/>
            <a:ext cx="928694" cy="21431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Rectángulo"/>
          <p:cNvSpPr/>
          <p:nvPr/>
        </p:nvSpPr>
        <p:spPr>
          <a:xfrm>
            <a:off x="3714744" y="2357430"/>
            <a:ext cx="1785950" cy="4286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p:nvPr/>
        </p:nvPicPr>
        <p:blipFill>
          <a:blip r:embed="rId2"/>
          <a:srcRect/>
          <a:stretch>
            <a:fillRect/>
          </a:stretch>
        </p:blipFill>
        <p:spPr bwMode="auto">
          <a:xfrm>
            <a:off x="0" y="1000108"/>
            <a:ext cx="6143636" cy="3616796"/>
          </a:xfrm>
          <a:prstGeom prst="rect">
            <a:avLst/>
          </a:prstGeom>
          <a:noFill/>
          <a:ln w="9525">
            <a:noFill/>
            <a:miter lim="800000"/>
            <a:headEnd/>
            <a:tailEnd/>
          </a:ln>
        </p:spPr>
      </p:pic>
      <p:sp>
        <p:nvSpPr>
          <p:cNvPr id="3" name="Rectangle 1"/>
          <p:cNvSpPr>
            <a:spLocks noChangeArrowheads="1"/>
          </p:cNvSpPr>
          <p:nvPr/>
        </p:nvSpPr>
        <p:spPr bwMode="auto">
          <a:xfrm>
            <a:off x="428596" y="285728"/>
            <a:ext cx="1502334"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Resultado</a:t>
            </a:r>
            <a:endParaRPr kumimoji="0" lang="es-E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3 Rectángulo"/>
          <p:cNvSpPr/>
          <p:nvPr/>
        </p:nvSpPr>
        <p:spPr>
          <a:xfrm>
            <a:off x="5072066" y="2143116"/>
            <a:ext cx="690296" cy="41233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CuadroTexto"/>
          <p:cNvSpPr txBox="1"/>
          <p:nvPr/>
        </p:nvSpPr>
        <p:spPr>
          <a:xfrm>
            <a:off x="5857884" y="1928802"/>
            <a:ext cx="3286116" cy="707886"/>
          </a:xfrm>
          <a:prstGeom prst="rect">
            <a:avLst/>
          </a:prstGeom>
          <a:noFill/>
        </p:spPr>
        <p:txBody>
          <a:bodyPr wrap="square" rtlCol="0">
            <a:spAutoFit/>
          </a:bodyPr>
          <a:lstStyle/>
          <a:p>
            <a:r>
              <a:rPr lang="es-ES" sz="2000" dirty="0" smtClean="0">
                <a:latin typeface="Times New Roman" pitchFamily="18" charset="0"/>
                <a:cs typeface="Times New Roman" pitchFamily="18" charset="0"/>
              </a:rPr>
              <a:t>H</a:t>
            </a:r>
            <a:r>
              <a:rPr lang="es-ES" sz="2000" baseline="-25000" dirty="0" smtClean="0">
                <a:latin typeface="Times New Roman" pitchFamily="18" charset="0"/>
                <a:cs typeface="Times New Roman" pitchFamily="18" charset="0"/>
              </a:rPr>
              <a:t>o</a:t>
            </a:r>
            <a:r>
              <a:rPr lang="es-ES" sz="2000" dirty="0" smtClean="0">
                <a:latin typeface="Times New Roman" pitchFamily="18" charset="0"/>
                <a:cs typeface="Times New Roman" pitchFamily="18" charset="0"/>
              </a:rPr>
              <a:t>:</a:t>
            </a:r>
            <a:r>
              <a:rPr lang="el-GR" sz="2000" dirty="0" smtClean="0">
                <a:latin typeface="Times New Roman" pitchFamily="18" charset="0"/>
                <a:cs typeface="Times New Roman" pitchFamily="18" charset="0"/>
              </a:rPr>
              <a:t>ρ</a:t>
            </a:r>
            <a:r>
              <a:rPr lang="es-ES" sz="2000" dirty="0" smtClean="0">
                <a:latin typeface="Times New Roman" pitchFamily="18" charset="0"/>
                <a:cs typeface="Times New Roman" pitchFamily="18" charset="0"/>
              </a:rPr>
              <a:t>=0 (no hay correlación) </a:t>
            </a:r>
          </a:p>
          <a:p>
            <a:r>
              <a:rPr lang="es-ES" sz="2000" dirty="0" smtClean="0">
                <a:latin typeface="Times New Roman" pitchFamily="18" charset="0"/>
                <a:cs typeface="Times New Roman" pitchFamily="18" charset="0"/>
              </a:rPr>
              <a:t>H</a:t>
            </a:r>
            <a:r>
              <a:rPr lang="es-ES" sz="2000" baseline="-25000" dirty="0" smtClean="0">
                <a:latin typeface="Times New Roman" pitchFamily="18" charset="0"/>
                <a:cs typeface="Times New Roman" pitchFamily="18" charset="0"/>
              </a:rPr>
              <a:t>1</a:t>
            </a:r>
            <a:r>
              <a:rPr lang="es-ES" sz="2000" dirty="0" smtClean="0">
                <a:latin typeface="Times New Roman" pitchFamily="18" charset="0"/>
                <a:cs typeface="Times New Roman" pitchFamily="18" charset="0"/>
              </a:rPr>
              <a:t>:</a:t>
            </a:r>
            <a:r>
              <a:rPr lang="el-GR" sz="2000" dirty="0" smtClean="0">
                <a:latin typeface="Times New Roman" pitchFamily="18" charset="0"/>
                <a:cs typeface="Times New Roman" pitchFamily="18" charset="0"/>
              </a:rPr>
              <a:t>ρ≠</a:t>
            </a:r>
            <a:r>
              <a:rPr lang="es-ES" sz="2000" dirty="0" smtClean="0">
                <a:latin typeface="Times New Roman" pitchFamily="18" charset="0"/>
                <a:cs typeface="Times New Roman" pitchFamily="18" charset="0"/>
              </a:rPr>
              <a:t>0 (hay correlación)</a:t>
            </a:r>
            <a:endParaRPr lang="es-ES" sz="2000" baseline="-25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sp>
        <p:nvSpPr>
          <p:cNvPr id="26628" name="Rectangle 4"/>
          <p:cNvSpPr>
            <a:spLocks noChangeArrowheads="1"/>
          </p:cNvSpPr>
          <p:nvPr/>
        </p:nvSpPr>
        <p:spPr bwMode="auto">
          <a:xfrm>
            <a:off x="285720" y="1078040"/>
            <a:ext cx="850112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s-ES" sz="2000" b="1" dirty="0" smtClean="0">
                <a:latin typeface="Times New Roman" pitchFamily="18" charset="0"/>
                <a:ea typeface="Calibri" pitchFamily="34" charset="0"/>
                <a:cs typeface="Times New Roman" pitchFamily="18" charset="0"/>
              </a:rPr>
              <a:t>4- </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 tom</a:t>
            </a:r>
            <a:r>
              <a:rPr kumimoji="0" lang="es-ES" sz="2000"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una muestra de 12 p</a:t>
            </a:r>
            <a:r>
              <a:rPr kumimoji="0" lang="es-ES" sz="2000" b="0" i="0" u="none" strike="noStrike" cap="none" normalizeH="0" baseline="0" dirty="0" smtClean="0">
                <a:ln>
                  <a:noFill/>
                </a:ln>
                <a:solidFill>
                  <a:schemeClr val="tx1"/>
                </a:solidFill>
                <a:effectLst/>
                <a:latin typeface="Calibri"/>
                <a:ea typeface="Calibri" pitchFamily="34" charset="0"/>
                <a:cs typeface="Times New Roman" pitchFamily="18" charset="0"/>
              </a:rPr>
              <a:t>á</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jaros a los que se les midi</a:t>
            </a:r>
            <a:r>
              <a:rPr kumimoji="0" lang="es-ES" sz="2000"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longitud de las alas (Y</a:t>
            </a:r>
            <a:r>
              <a:rPr kumimoji="0" lang="es-ES" sz="20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1</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y la longitud de sus colas (Y</a:t>
            </a:r>
            <a:r>
              <a:rPr kumimoji="0" lang="es-ES" sz="20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Obtener</a:t>
            </a:r>
            <a:r>
              <a:rPr kumimoji="0" lang="es-ES"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la correlación de </a:t>
            </a:r>
            <a:r>
              <a:rPr kumimoji="0" lang="es-ES" sz="2000" b="0"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Pearson</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32" name="AutoShape 8" descr="Resultado de imagen para mediciones en pájaro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26634" name="Picture 10" descr="Resultado de imagen para mediciones en pájaros"/>
          <p:cNvPicPr>
            <a:picLocks noChangeAspect="1" noChangeArrowheads="1"/>
          </p:cNvPicPr>
          <p:nvPr/>
        </p:nvPicPr>
        <p:blipFill>
          <a:blip r:embed="rId2" cstate="print"/>
          <a:srcRect/>
          <a:stretch>
            <a:fillRect/>
          </a:stretch>
        </p:blipFill>
        <p:spPr bwMode="auto">
          <a:xfrm>
            <a:off x="6248704" y="3571876"/>
            <a:ext cx="2571768" cy="1714512"/>
          </a:xfrm>
          <a:prstGeom prst="rect">
            <a:avLst/>
          </a:prstGeom>
          <a:noFill/>
        </p:spPr>
      </p:pic>
      <p:graphicFrame>
        <p:nvGraphicFramePr>
          <p:cNvPr id="9" name="8 Tabla"/>
          <p:cNvGraphicFramePr>
            <a:graphicFrameLocks noGrp="1"/>
          </p:cNvGraphicFramePr>
          <p:nvPr>
            <p:extLst>
              <p:ext uri="{D42A27DB-BD31-4B8C-83A1-F6EECF244321}">
                <p14:modId xmlns:p14="http://schemas.microsoft.com/office/powerpoint/2010/main" val="3200689711"/>
              </p:ext>
            </p:extLst>
          </p:nvPr>
        </p:nvGraphicFramePr>
        <p:xfrm>
          <a:off x="332652" y="2714620"/>
          <a:ext cx="5751516" cy="571504"/>
        </p:xfrm>
        <a:graphic>
          <a:graphicData uri="http://schemas.openxmlformats.org/drawingml/2006/table">
            <a:tbl>
              <a:tblPr/>
              <a:tblGrid>
                <a:gridCol w="396406"/>
                <a:gridCol w="453130"/>
                <a:gridCol w="454449"/>
                <a:gridCol w="454449"/>
                <a:gridCol w="420151"/>
                <a:gridCol w="454449"/>
                <a:gridCol w="454449"/>
                <a:gridCol w="454449"/>
                <a:gridCol w="454449"/>
                <a:gridCol w="420810"/>
                <a:gridCol w="454449"/>
                <a:gridCol w="454449"/>
                <a:gridCol w="425427"/>
              </a:tblGrid>
              <a:tr h="285752">
                <a:tc>
                  <a:txBody>
                    <a:bodyPr/>
                    <a:lstStyle/>
                    <a:p>
                      <a:pPr algn="just">
                        <a:lnSpc>
                          <a:spcPct val="115000"/>
                        </a:lnSpc>
                        <a:spcAft>
                          <a:spcPts val="0"/>
                        </a:spcAft>
                      </a:pPr>
                      <a:r>
                        <a:rPr lang="es-ES" sz="1100" b="1" dirty="0">
                          <a:latin typeface="Arial"/>
                          <a:ea typeface="Calibri"/>
                          <a:cs typeface="Times New Roman"/>
                        </a:rPr>
                        <a:t>Y</a:t>
                      </a:r>
                      <a:r>
                        <a:rPr lang="es-ES" sz="1100" b="1" baseline="-25000" dirty="0">
                          <a:latin typeface="Arial"/>
                          <a:ea typeface="Calibri"/>
                          <a:cs typeface="Times New Roman"/>
                        </a:rPr>
                        <a:t>1</a:t>
                      </a:r>
                      <a:endParaRPr lang="es-E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10,4</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10,8</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11,1</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6,4</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10,3</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10,2</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10,7</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10,5</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dirty="0">
                          <a:latin typeface="Arial"/>
                          <a:ea typeface="Calibri"/>
                          <a:cs typeface="Times New Roman"/>
                        </a:rPr>
                        <a:t>4.2</a:t>
                      </a:r>
                      <a:endParaRPr lang="es-E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dirty="0">
                          <a:latin typeface="Arial"/>
                          <a:ea typeface="Calibri"/>
                          <a:cs typeface="Times New Roman"/>
                        </a:rPr>
                        <a:t>11,2</a:t>
                      </a:r>
                      <a:endParaRPr lang="es-E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10,6</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11,4</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752">
                <a:tc>
                  <a:txBody>
                    <a:bodyPr/>
                    <a:lstStyle/>
                    <a:p>
                      <a:pPr algn="just">
                        <a:lnSpc>
                          <a:spcPct val="115000"/>
                        </a:lnSpc>
                        <a:spcAft>
                          <a:spcPts val="0"/>
                        </a:spcAft>
                      </a:pPr>
                      <a:r>
                        <a:rPr lang="es-ES" sz="1100" b="1">
                          <a:latin typeface="Arial"/>
                          <a:ea typeface="Calibri"/>
                          <a:cs typeface="Times New Roman"/>
                        </a:rPr>
                        <a:t>Y</a:t>
                      </a:r>
                      <a:r>
                        <a:rPr lang="es-ES" sz="1100" b="1" baseline="-25000">
                          <a:latin typeface="Arial"/>
                          <a:ea typeface="Calibri"/>
                          <a:cs typeface="Times New Roman"/>
                        </a:rPr>
                        <a:t>2</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7,4</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7,6</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7,9</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7,2</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4,5</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7,1</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7,4</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7,2</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6.5</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7,7</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Arial"/>
                          <a:ea typeface="Calibri"/>
                          <a:cs typeface="Times New Roman"/>
                        </a:rPr>
                        <a:t>7,8</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dirty="0">
                          <a:latin typeface="Arial"/>
                          <a:ea typeface="Calibri"/>
                          <a:cs typeface="Times New Roman"/>
                        </a:rPr>
                        <a:t>8,3</a:t>
                      </a:r>
                      <a:endParaRPr lang="es-E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 name="9 CuadroTexto"/>
          <p:cNvSpPr txBox="1"/>
          <p:nvPr/>
        </p:nvSpPr>
        <p:spPr>
          <a:xfrm>
            <a:off x="2981197" y="285728"/>
            <a:ext cx="2348528" cy="369332"/>
          </a:xfrm>
          <a:prstGeom prst="rect">
            <a:avLst/>
          </a:prstGeom>
          <a:noFill/>
        </p:spPr>
        <p:txBody>
          <a:bodyPr wrap="none" rtlCol="0">
            <a:spAutoFit/>
          </a:bodyPr>
          <a:lstStyle/>
          <a:p>
            <a:r>
              <a:rPr lang="es-ES" b="1" dirty="0" smtClean="0"/>
              <a:t>EJERCICIO PROPUESTO</a:t>
            </a:r>
            <a:endParaRPr lang="es-ES"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285720" y="631906"/>
            <a:ext cx="8501122"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s-ES" sz="2000" b="1" dirty="0">
                <a:solidFill>
                  <a:srgbClr val="000000"/>
                </a:solidFill>
                <a:latin typeface="Times New Roman" pitchFamily="18" charset="0"/>
                <a:ea typeface="Calibri" pitchFamily="34" charset="0"/>
                <a:cs typeface="Times New Roman" pitchFamily="18" charset="0"/>
              </a:rPr>
              <a:t>5</a:t>
            </a:r>
            <a:r>
              <a:rPr lang="es-ES" sz="2000" b="1" dirty="0" smtClean="0">
                <a:solidFill>
                  <a:srgbClr val="000000"/>
                </a:solidFill>
                <a:latin typeface="Times New Roman" pitchFamily="18" charset="0"/>
                <a:ea typeface="Calibri" pitchFamily="34" charset="0"/>
                <a:cs typeface="Times New Roman" pitchFamily="18" charset="0"/>
              </a:rPr>
              <a:t>- </a:t>
            </a:r>
            <a:r>
              <a:rPr kumimoji="0" lang="es-E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Se realizó un experimento con el objetivo de estudiar la pérdida de </a:t>
            </a:r>
            <a:r>
              <a:rPr lang="es-ES" sz="2000" dirty="0" smtClean="0">
                <a:solidFill>
                  <a:srgbClr val="000000"/>
                </a:solidFill>
                <a:latin typeface="Times New Roman" pitchFamily="18" charset="0"/>
                <a:ea typeface="Calibri" pitchFamily="34" charset="0"/>
                <a:cs typeface="Times New Roman" pitchFamily="18" charset="0"/>
              </a:rPr>
              <a:t>peso</a:t>
            </a:r>
            <a:r>
              <a:rPr kumimoji="0" lang="es-E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en el escarabajo de la harina (</a:t>
            </a:r>
            <a:r>
              <a:rPr kumimoji="0" lang="es-ES" sz="2000" b="0" i="1"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Tribolium</a:t>
            </a:r>
            <a:r>
              <a:rPr kumimoji="0" lang="es-ES" sz="2000" b="0" i="1"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es-ES" sz="2000" b="0" i="1"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confusum</a:t>
            </a:r>
            <a:r>
              <a:rPr kumimoji="0" lang="es-E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Para ello se pesaron nueve grupos de 25 escarabajos cada uno; los nueve grupos se mantuvieron a diferentes humedades relativas, pesándose nuevamente después de 6 días de inanición. Se evaluó la pérdida de peso (mg) en cada grupo de 25 individuos. ¿Existe una relación lineal entre la pérdida de peso y la humedad?. En caso afirmativo obtener</a:t>
            </a:r>
            <a:r>
              <a:rPr kumimoji="0" lang="es-ES" sz="2000" b="0"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el modelo que describe tal relación?</a:t>
            </a:r>
            <a:endParaRPr kumimoji="0" lang="es-ES"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Rectangle 1"/>
          <p:cNvSpPr>
            <a:spLocks noChangeArrowheads="1"/>
          </p:cNvSpPr>
          <p:nvPr/>
        </p:nvSpPr>
        <p:spPr bwMode="auto">
          <a:xfrm>
            <a:off x="428596" y="285728"/>
            <a:ext cx="1439818"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0" i="0" u="none" strike="noStrike" cap="none" normalizeH="0" baseline="0" smtClean="0">
                <a:ln>
                  <a:noFill/>
                </a:ln>
                <a:solidFill>
                  <a:srgbClr val="FF0000"/>
                </a:solidFill>
                <a:effectLst/>
                <a:latin typeface="Times New Roman" pitchFamily="18" charset="0"/>
                <a:ea typeface="Calibri" pitchFamily="34" charset="0"/>
                <a:cs typeface="Times New Roman" pitchFamily="18" charset="0"/>
              </a:rPr>
              <a:t>Regresi</a:t>
            </a:r>
            <a:r>
              <a:rPr kumimoji="0" lang="es-ES" sz="2400" b="0" i="0" u="none" strike="noStrike" cap="none" normalizeH="0" baseline="0" smtClean="0">
                <a:ln>
                  <a:noFill/>
                </a:ln>
                <a:solidFill>
                  <a:srgbClr val="FF0000"/>
                </a:solidFill>
                <a:effectLst/>
                <a:latin typeface="Calibri"/>
                <a:ea typeface="Calibri" pitchFamily="34" charset="0"/>
                <a:cs typeface="Times New Roman" pitchFamily="18" charset="0"/>
              </a:rPr>
              <a:t>ó</a:t>
            </a:r>
            <a:r>
              <a:rPr kumimoji="0" lang="es-ES" sz="2400" b="0" i="0" u="none" strike="noStrike" cap="none" normalizeH="0" baseline="0" smtClean="0">
                <a:ln>
                  <a:noFill/>
                </a:ln>
                <a:solidFill>
                  <a:srgbClr val="FF0000"/>
                </a:solidFill>
                <a:effectLst/>
                <a:latin typeface="Times New Roman" pitchFamily="18" charset="0"/>
                <a:ea typeface="Calibri" pitchFamily="34" charset="0"/>
                <a:cs typeface="Times New Roman" pitchFamily="18" charset="0"/>
              </a:rPr>
              <a:t>n</a:t>
            </a:r>
            <a:endParaRPr kumimoji="0" lang="es-ES" sz="2800" b="0" i="0" u="none" strike="noStrike" cap="none" normalizeH="0" baseline="0" smtClean="0">
              <a:ln>
                <a:noFill/>
              </a:ln>
              <a:solidFill>
                <a:schemeClr val="tx1"/>
              </a:solidFill>
              <a:effectLst/>
              <a:latin typeface="Arial" pitchFamily="34" charset="0"/>
              <a:cs typeface="Arial" pitchFamily="34" charset="0"/>
            </a:endParaRPr>
          </a:p>
        </p:txBody>
      </p:sp>
      <p:pic>
        <p:nvPicPr>
          <p:cNvPr id="47107" name="Picture 3" descr="Resultado de imagen para Tribolium confusum"/>
          <p:cNvPicPr>
            <a:picLocks noChangeAspect="1" noChangeArrowheads="1"/>
          </p:cNvPicPr>
          <p:nvPr/>
        </p:nvPicPr>
        <p:blipFill>
          <a:blip r:embed="rId2"/>
          <a:srcRect/>
          <a:stretch>
            <a:fillRect/>
          </a:stretch>
        </p:blipFill>
        <p:spPr bwMode="auto">
          <a:xfrm>
            <a:off x="5715008" y="2857496"/>
            <a:ext cx="3071834" cy="2303876"/>
          </a:xfrm>
          <a:prstGeom prst="rect">
            <a:avLst/>
          </a:prstGeom>
          <a:noFill/>
        </p:spPr>
      </p:pic>
      <p:graphicFrame>
        <p:nvGraphicFramePr>
          <p:cNvPr id="5" name="4 Tabla"/>
          <p:cNvGraphicFramePr>
            <a:graphicFrameLocks noGrp="1"/>
          </p:cNvGraphicFramePr>
          <p:nvPr>
            <p:extLst>
              <p:ext uri="{D42A27DB-BD31-4B8C-83A1-F6EECF244321}">
                <p14:modId xmlns:p14="http://schemas.microsoft.com/office/powerpoint/2010/main" val="1014709977"/>
              </p:ext>
            </p:extLst>
          </p:nvPr>
        </p:nvGraphicFramePr>
        <p:xfrm>
          <a:off x="285720" y="3071810"/>
          <a:ext cx="5072098" cy="814200"/>
        </p:xfrm>
        <a:graphic>
          <a:graphicData uri="http://schemas.openxmlformats.org/drawingml/2006/table">
            <a:tbl>
              <a:tblPr/>
              <a:tblGrid>
                <a:gridCol w="450500"/>
                <a:gridCol w="519400"/>
                <a:gridCol w="520914"/>
                <a:gridCol w="520914"/>
                <a:gridCol w="488357"/>
                <a:gridCol w="520914"/>
                <a:gridCol w="520914"/>
                <a:gridCol w="520914"/>
                <a:gridCol w="520914"/>
                <a:gridCol w="488357"/>
              </a:tblGrid>
              <a:tr h="407100">
                <a:tc>
                  <a:txBody>
                    <a:bodyPr/>
                    <a:lstStyle/>
                    <a:p>
                      <a:pPr algn="just">
                        <a:lnSpc>
                          <a:spcPct val="115000"/>
                        </a:lnSpc>
                        <a:spcAft>
                          <a:spcPts val="0"/>
                        </a:spcAft>
                      </a:pPr>
                      <a:r>
                        <a:rPr lang="es-ES" sz="1400" b="1" dirty="0" smtClean="0">
                          <a:latin typeface="Arial"/>
                          <a:ea typeface="Calibri"/>
                          <a:cs typeface="Times New Roman"/>
                        </a:rPr>
                        <a:t>PP</a:t>
                      </a:r>
                      <a:endParaRPr lang="es-E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400">
                          <a:latin typeface="Arial"/>
                          <a:ea typeface="Calibri"/>
                          <a:cs typeface="Times New Roman"/>
                        </a:rPr>
                        <a:t>8,98</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400">
                          <a:latin typeface="Arial"/>
                          <a:ea typeface="Calibri"/>
                          <a:cs typeface="Times New Roman"/>
                        </a:rPr>
                        <a:t>8,14</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400">
                          <a:latin typeface="Arial"/>
                          <a:ea typeface="Calibri"/>
                          <a:cs typeface="Times New Roman"/>
                        </a:rPr>
                        <a:t>6,67</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400">
                          <a:latin typeface="Arial"/>
                          <a:ea typeface="Calibri"/>
                          <a:cs typeface="Times New Roman"/>
                        </a:rPr>
                        <a:t>6,08</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400">
                          <a:latin typeface="Arial"/>
                          <a:ea typeface="Calibri"/>
                          <a:cs typeface="Times New Roman"/>
                        </a:rPr>
                        <a:t>5,90</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400">
                          <a:latin typeface="Arial"/>
                          <a:ea typeface="Calibri"/>
                          <a:cs typeface="Times New Roman"/>
                        </a:rPr>
                        <a:t>5,83</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400">
                          <a:latin typeface="Arial"/>
                          <a:ea typeface="Calibri"/>
                          <a:cs typeface="Times New Roman"/>
                        </a:rPr>
                        <a:t>4,68</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400">
                          <a:latin typeface="Arial"/>
                          <a:ea typeface="Calibri"/>
                          <a:cs typeface="Times New Roman"/>
                        </a:rPr>
                        <a:t>4,20</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a:latin typeface="Arial"/>
                          <a:ea typeface="Calibri"/>
                          <a:cs typeface="Times New Roman"/>
                        </a:rPr>
                        <a:t>3,72</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7100">
                <a:tc>
                  <a:txBody>
                    <a:bodyPr/>
                    <a:lstStyle/>
                    <a:p>
                      <a:pPr algn="just">
                        <a:lnSpc>
                          <a:spcPct val="115000"/>
                        </a:lnSpc>
                        <a:spcAft>
                          <a:spcPts val="0"/>
                        </a:spcAft>
                      </a:pPr>
                      <a:r>
                        <a:rPr lang="es-ES" sz="1400" b="1" dirty="0">
                          <a:latin typeface="Arial"/>
                          <a:ea typeface="Calibri"/>
                          <a:cs typeface="Times New Roman"/>
                        </a:rPr>
                        <a:t>H</a:t>
                      </a:r>
                      <a:endParaRPr lang="es-E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400">
                          <a:latin typeface="Arial"/>
                          <a:ea typeface="Calibri"/>
                          <a:cs typeface="Times New Roman"/>
                        </a:rPr>
                        <a:t>0</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400">
                          <a:latin typeface="Arial"/>
                          <a:ea typeface="Calibri"/>
                          <a:cs typeface="Times New Roman"/>
                        </a:rPr>
                        <a:t>12</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a:latin typeface="Arial"/>
                          <a:ea typeface="Calibri"/>
                          <a:cs typeface="Times New Roman"/>
                        </a:rPr>
                        <a:t>29,5</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400">
                          <a:latin typeface="Arial"/>
                          <a:ea typeface="Calibri"/>
                          <a:cs typeface="Times New Roman"/>
                        </a:rPr>
                        <a:t>43</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400">
                          <a:latin typeface="Arial"/>
                          <a:ea typeface="Calibri"/>
                          <a:cs typeface="Times New Roman"/>
                        </a:rPr>
                        <a:t>53</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400">
                          <a:latin typeface="Arial"/>
                          <a:ea typeface="Calibri"/>
                          <a:cs typeface="Times New Roman"/>
                        </a:rPr>
                        <a:t>62,5</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400">
                          <a:latin typeface="Arial"/>
                          <a:ea typeface="Calibri"/>
                          <a:cs typeface="Times New Roman"/>
                        </a:rPr>
                        <a:t>75,5</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ES" sz="1400">
                          <a:latin typeface="Arial"/>
                          <a:ea typeface="Calibri"/>
                          <a:cs typeface="Times New Roman"/>
                        </a:rPr>
                        <a:t>85</a:t>
                      </a:r>
                      <a:endParaRPr lang="es-E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400" dirty="0">
                          <a:latin typeface="Arial"/>
                          <a:ea typeface="Calibri"/>
                          <a:cs typeface="Times New Roman"/>
                        </a:rPr>
                        <a:t>93</a:t>
                      </a:r>
                      <a:endParaRPr lang="es-E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3852262" y="260648"/>
            <a:ext cx="1439818"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Regresi</a:t>
            </a:r>
            <a:r>
              <a:rPr kumimoji="0" lang="es-ES" sz="2400" b="0" i="0" u="none" strike="noStrike" cap="none" normalizeH="0" baseline="0" dirty="0" smtClean="0">
                <a:ln>
                  <a:noFill/>
                </a:ln>
                <a:solidFill>
                  <a:srgbClr val="FF0000"/>
                </a:solidFill>
                <a:effectLst/>
                <a:latin typeface="Calibri"/>
                <a:ea typeface="Calibri" pitchFamily="34" charset="0"/>
                <a:cs typeface="Times New Roman" pitchFamily="18" charset="0"/>
              </a:rPr>
              <a:t>ó</a:t>
            </a:r>
            <a:r>
              <a:rPr kumimoji="0" lang="es-ES" sz="2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n</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30" name="Rectangle 2"/>
          <p:cNvSpPr>
            <a:spLocks noChangeArrowheads="1"/>
          </p:cNvSpPr>
          <p:nvPr/>
        </p:nvSpPr>
        <p:spPr bwMode="auto">
          <a:xfrm>
            <a:off x="214282" y="1169457"/>
            <a:ext cx="8358246"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En un An</a:t>
            </a:r>
            <a:r>
              <a:rPr kumimoji="0" lang="es-ES" sz="2000" b="0" i="0" u="none" strike="noStrike" cap="none" normalizeH="0" baseline="0" dirty="0" smtClean="0">
                <a:ln>
                  <a:noFill/>
                </a:ln>
                <a:solidFill>
                  <a:srgbClr val="000000"/>
                </a:solidFill>
                <a:effectLst/>
                <a:latin typeface="Calibri"/>
                <a:ea typeface="Calibri" pitchFamily="34" charset="0"/>
                <a:cs typeface="Times New Roman" pitchFamily="18" charset="0"/>
              </a:rPr>
              <a:t>á</a:t>
            </a:r>
            <a:r>
              <a:rPr kumimoji="0" lang="es-E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lisis de Regresi</a:t>
            </a:r>
            <a:r>
              <a:rPr kumimoji="0" lang="es-ES" sz="2000" b="0" i="0" u="none" strike="noStrike" cap="none" normalizeH="0" baseline="0" dirty="0" smtClean="0">
                <a:ln>
                  <a:noFill/>
                </a:ln>
                <a:solidFill>
                  <a:srgbClr val="000000"/>
                </a:solidFill>
                <a:effectLst/>
                <a:latin typeface="Calibri"/>
                <a:ea typeface="Calibri" pitchFamily="34" charset="0"/>
                <a:cs typeface="Times New Roman" pitchFamily="18" charset="0"/>
              </a:rPr>
              <a:t>ó</a:t>
            </a:r>
            <a:r>
              <a:rPr kumimoji="0" lang="es-E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n simple existe una variable respuesta o dependiente (</a:t>
            </a:r>
            <a:r>
              <a:rPr kumimoji="0" lang="es-ES"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y</a:t>
            </a:r>
            <a:r>
              <a:rPr kumimoji="0" lang="es-E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y una variable explicativa o independiente (</a:t>
            </a:r>
            <a:r>
              <a:rPr kumimoji="0" lang="es-ES"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x</a:t>
            </a:r>
            <a:r>
              <a:rPr kumimoji="0" lang="es-E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El prop</a:t>
            </a:r>
            <a:r>
              <a:rPr kumimoji="0" lang="es-ES" sz="2000" b="0" i="0" u="none" strike="noStrike" cap="none" normalizeH="0" baseline="0" dirty="0" smtClean="0">
                <a:ln>
                  <a:noFill/>
                </a:ln>
                <a:solidFill>
                  <a:srgbClr val="000000"/>
                </a:solidFill>
                <a:effectLst/>
                <a:latin typeface="Calibri"/>
                <a:ea typeface="Calibri" pitchFamily="34" charset="0"/>
                <a:cs typeface="Times New Roman" pitchFamily="18" charset="0"/>
              </a:rPr>
              <a:t>ó</a:t>
            </a:r>
            <a:r>
              <a:rPr kumimoji="0" lang="es-E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sito es obtener una funci</a:t>
            </a:r>
            <a:r>
              <a:rPr kumimoji="0" lang="es-ES" sz="2000" b="0" i="0" u="none" strike="noStrike" cap="none" normalizeH="0" baseline="0" dirty="0" smtClean="0">
                <a:ln>
                  <a:noFill/>
                </a:ln>
                <a:solidFill>
                  <a:srgbClr val="000000"/>
                </a:solidFill>
                <a:effectLst/>
                <a:latin typeface="Calibri"/>
                <a:ea typeface="Calibri" pitchFamily="34" charset="0"/>
                <a:cs typeface="Times New Roman" pitchFamily="18" charset="0"/>
              </a:rPr>
              <a:t>ó</a:t>
            </a:r>
            <a:r>
              <a:rPr kumimoji="0" lang="es-E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n sencilla de la variable explicativa, que sea capaz de describir lo m</a:t>
            </a:r>
            <a:r>
              <a:rPr kumimoji="0" lang="es-ES" sz="2000" b="0" i="0" u="none" strike="noStrike" cap="none" normalizeH="0" baseline="0" dirty="0" smtClean="0">
                <a:ln>
                  <a:noFill/>
                </a:ln>
                <a:solidFill>
                  <a:srgbClr val="000000"/>
                </a:solidFill>
                <a:effectLst/>
                <a:latin typeface="Calibri"/>
                <a:ea typeface="Calibri" pitchFamily="34" charset="0"/>
                <a:cs typeface="Times New Roman" pitchFamily="18" charset="0"/>
              </a:rPr>
              <a:t>á</a:t>
            </a:r>
            <a:r>
              <a:rPr kumimoji="0" lang="es-E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 ajustadamente posible la variaci</a:t>
            </a:r>
            <a:r>
              <a:rPr kumimoji="0" lang="es-ES" sz="2000" b="0" i="0" u="none" strike="noStrike" cap="none" normalizeH="0" baseline="0" dirty="0" smtClean="0">
                <a:ln>
                  <a:noFill/>
                </a:ln>
                <a:solidFill>
                  <a:srgbClr val="000000"/>
                </a:solidFill>
                <a:effectLst/>
                <a:latin typeface="Calibri"/>
                <a:ea typeface="Calibri" pitchFamily="34" charset="0"/>
                <a:cs typeface="Times New Roman" pitchFamily="18" charset="0"/>
              </a:rPr>
              <a:t>ó</a:t>
            </a:r>
            <a:r>
              <a:rPr kumimoji="0" lang="es-E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n de la variable dependiente.</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3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48131" name="Object 3"/>
          <p:cNvGraphicFramePr>
            <a:graphicFrameLocks noChangeAspect="1"/>
          </p:cNvGraphicFramePr>
          <p:nvPr/>
        </p:nvGraphicFramePr>
        <p:xfrm>
          <a:off x="428596" y="2500306"/>
          <a:ext cx="2606675" cy="1181100"/>
        </p:xfrm>
        <a:graphic>
          <a:graphicData uri="http://schemas.openxmlformats.org/presentationml/2006/ole">
            <mc:AlternateContent xmlns:mc="http://schemas.openxmlformats.org/markup-compatibility/2006">
              <mc:Choice xmlns:v="urn:schemas-microsoft-com:vml" Requires="v">
                <p:oleObj spid="_x0000_s53290" name="Ecuación" r:id="rId4" imgW="1002865" imgH="457002" progId="Equation.3">
                  <p:embed/>
                </p:oleObj>
              </mc:Choice>
              <mc:Fallback>
                <p:oleObj name="Ecuación" r:id="rId4" imgW="1002865" imgH="457002" progId="Equation.3">
                  <p:embed/>
                  <p:pic>
                    <p:nvPicPr>
                      <p:cNvPr id="0" name="Picture 2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596" y="2500306"/>
                        <a:ext cx="2606675" cy="1181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5 CuadroTexto"/>
          <p:cNvSpPr txBox="1"/>
          <p:nvPr/>
        </p:nvSpPr>
        <p:spPr>
          <a:xfrm>
            <a:off x="2428860" y="2571744"/>
            <a:ext cx="2231701" cy="400110"/>
          </a:xfrm>
          <a:prstGeom prst="rect">
            <a:avLst/>
          </a:prstGeom>
          <a:noFill/>
        </p:spPr>
        <p:txBody>
          <a:bodyPr wrap="none" rtlCol="0">
            <a:spAutoFit/>
          </a:bodyPr>
          <a:lstStyle/>
          <a:p>
            <a:r>
              <a:rPr lang="es-ES" sz="2000" dirty="0" smtClean="0">
                <a:latin typeface="Times New Roman" pitchFamily="18" charset="0"/>
                <a:cs typeface="Times New Roman" pitchFamily="18" charset="0"/>
              </a:rPr>
              <a:t>No existe linealidad</a:t>
            </a:r>
            <a:endParaRPr lang="es-ES" sz="2000" dirty="0">
              <a:latin typeface="Times New Roman" pitchFamily="18" charset="0"/>
              <a:cs typeface="Times New Roman" pitchFamily="18" charset="0"/>
            </a:endParaRPr>
          </a:p>
        </p:txBody>
      </p:sp>
      <p:sp>
        <p:nvSpPr>
          <p:cNvPr id="7" name="6 CuadroTexto"/>
          <p:cNvSpPr txBox="1"/>
          <p:nvPr/>
        </p:nvSpPr>
        <p:spPr>
          <a:xfrm>
            <a:off x="2643174" y="3143248"/>
            <a:ext cx="1896673" cy="400110"/>
          </a:xfrm>
          <a:prstGeom prst="rect">
            <a:avLst/>
          </a:prstGeom>
          <a:noFill/>
        </p:spPr>
        <p:txBody>
          <a:bodyPr wrap="none" rtlCol="0">
            <a:spAutoFit/>
          </a:bodyPr>
          <a:lstStyle/>
          <a:p>
            <a:r>
              <a:rPr lang="es-ES" sz="2000" dirty="0" smtClean="0">
                <a:latin typeface="Times New Roman" pitchFamily="18" charset="0"/>
                <a:cs typeface="Times New Roman" pitchFamily="18" charset="0"/>
              </a:rPr>
              <a:t>Existe linealidad</a:t>
            </a:r>
            <a:endParaRPr lang="es-ES" sz="2000" dirty="0">
              <a:latin typeface="Times New Roman" pitchFamily="18" charset="0"/>
              <a:cs typeface="Times New Roman" pitchFamily="18" charset="0"/>
            </a:endParaRPr>
          </a:p>
        </p:txBody>
      </p:sp>
      <p:sp>
        <p:nvSpPr>
          <p:cNvPr id="8" name="7 Rectángulo"/>
          <p:cNvSpPr/>
          <p:nvPr/>
        </p:nvSpPr>
        <p:spPr>
          <a:xfrm>
            <a:off x="214282" y="4000504"/>
            <a:ext cx="4746812" cy="461665"/>
          </a:xfrm>
          <a:prstGeom prst="rect">
            <a:avLst/>
          </a:prstGeom>
        </p:spPr>
        <p:txBody>
          <a:bodyPr wrap="none">
            <a:spAutoFit/>
          </a:bodyPr>
          <a:lstStyle/>
          <a:p>
            <a:r>
              <a:rPr lang="es-ES" sz="2400" b="1" dirty="0" smtClean="0">
                <a:latin typeface="Times New Roman" pitchFamily="18" charset="0"/>
                <a:cs typeface="Times New Roman" pitchFamily="18" charset="0"/>
              </a:rPr>
              <a:t>Coeficiente de Determinación (R</a:t>
            </a:r>
            <a:r>
              <a:rPr lang="es-ES" sz="2400" b="1" baseline="30000" dirty="0" smtClean="0">
                <a:latin typeface="Times New Roman" pitchFamily="18" charset="0"/>
                <a:cs typeface="Times New Roman" pitchFamily="18" charset="0"/>
              </a:rPr>
              <a:t>2</a:t>
            </a:r>
            <a:r>
              <a:rPr lang="es-ES" sz="2400" b="1" dirty="0" smtClean="0">
                <a:latin typeface="Times New Roman" pitchFamily="18" charset="0"/>
                <a:cs typeface="Times New Roman" pitchFamily="18" charset="0"/>
              </a:rPr>
              <a:t>) </a:t>
            </a:r>
            <a:endParaRPr lang="es-ES" sz="2400" b="1" dirty="0">
              <a:latin typeface="Times New Roman" pitchFamily="18" charset="0"/>
              <a:cs typeface="Times New Roman" pitchFamily="18" charset="0"/>
            </a:endParaRPr>
          </a:p>
        </p:txBody>
      </p:sp>
      <p:sp>
        <p:nvSpPr>
          <p:cNvPr id="4813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48133" name="Object 5"/>
          <p:cNvGraphicFramePr>
            <a:graphicFrameLocks noChangeAspect="1"/>
          </p:cNvGraphicFramePr>
          <p:nvPr/>
        </p:nvGraphicFramePr>
        <p:xfrm>
          <a:off x="500034" y="4572008"/>
          <a:ext cx="3357586" cy="767879"/>
        </p:xfrm>
        <a:graphic>
          <a:graphicData uri="http://schemas.openxmlformats.org/presentationml/2006/ole">
            <mc:AlternateContent xmlns:mc="http://schemas.openxmlformats.org/markup-compatibility/2006">
              <mc:Choice xmlns:v="urn:schemas-microsoft-com:vml" Requires="v">
                <p:oleObj spid="_x0000_s53291" name="Ecuación" r:id="rId6" imgW="1701800" imgH="393700" progId="Equation.3">
                  <p:embed/>
                </p:oleObj>
              </mc:Choice>
              <mc:Fallback>
                <p:oleObj name="Ecuación" r:id="rId6" imgW="1701800" imgH="393700" progId="Equation.3">
                  <p:embed/>
                  <p:pic>
                    <p:nvPicPr>
                      <p:cNvPr id="0" name="Picture 2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0034" y="4572008"/>
                        <a:ext cx="3357586" cy="76787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1 CuadroTexto"/>
          <p:cNvSpPr txBox="1"/>
          <p:nvPr/>
        </p:nvSpPr>
        <p:spPr>
          <a:xfrm>
            <a:off x="251520" y="652626"/>
            <a:ext cx="1622560" cy="400110"/>
          </a:xfrm>
          <a:prstGeom prst="rect">
            <a:avLst/>
          </a:prstGeom>
          <a:noFill/>
        </p:spPr>
        <p:txBody>
          <a:bodyPr wrap="none" rtlCol="0">
            <a:spAutoFit/>
          </a:bodyPr>
          <a:lstStyle/>
          <a:p>
            <a:r>
              <a:rPr lang="en-US" sz="2000" b="1" dirty="0" err="1" smtClean="0">
                <a:latin typeface="Times New Roman" pitchFamily="18" charset="0"/>
                <a:cs typeface="Times New Roman" pitchFamily="18" charset="0"/>
              </a:rPr>
              <a:t>Recordemos</a:t>
            </a:r>
            <a:r>
              <a:rPr lang="en-US" sz="2000" b="1" dirty="0" smtClean="0">
                <a:latin typeface="Times New Roman" pitchFamily="18" charset="0"/>
                <a:cs typeface="Times New Roman" pitchFamily="18" charset="0"/>
              </a:rPr>
              <a:t>:</a:t>
            </a:r>
            <a:endParaRPr lang="en-US"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10172493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20" y="1357298"/>
            <a:ext cx="2571768" cy="4761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2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4810" y="1500174"/>
            <a:ext cx="4616747" cy="4631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285720" y="785794"/>
            <a:ext cx="8572560" cy="369332"/>
          </a:xfrm>
          <a:prstGeom prst="rect">
            <a:avLst/>
          </a:prstGeom>
        </p:spPr>
        <p:txBody>
          <a:bodyPr wrap="square">
            <a:spAutoFit/>
          </a:bodyPr>
          <a:lstStyle/>
          <a:p>
            <a:pPr algn="just"/>
            <a:r>
              <a:rPr lang="en-US" dirty="0" err="1" smtClean="0">
                <a:latin typeface="Times New Roman" pitchFamily="18" charset="0"/>
                <a:cs typeface="Times New Roman" pitchFamily="18" charset="0"/>
              </a:rPr>
              <a:t>Entramos</a:t>
            </a:r>
            <a:r>
              <a:rPr lang="en-US" dirty="0" smtClean="0">
                <a:latin typeface="Times New Roman" pitchFamily="18" charset="0"/>
                <a:cs typeface="Times New Roman" pitchFamily="18" charset="0"/>
              </a:rPr>
              <a:t> los </a:t>
            </a:r>
            <a:r>
              <a:rPr lang="en-US" dirty="0" err="1" smtClean="0">
                <a:latin typeface="Times New Roman" pitchFamily="18" charset="0"/>
                <a:cs typeface="Times New Roman" pitchFamily="18" charset="0"/>
              </a:rPr>
              <a:t>datos</a:t>
            </a:r>
            <a:r>
              <a:rPr lang="en-US" dirty="0" smtClean="0">
                <a:latin typeface="Times New Roman" pitchFamily="18" charset="0"/>
                <a:cs typeface="Times New Roman" pitchFamily="18" charset="0"/>
              </a:rPr>
              <a:t>, e</a:t>
            </a:r>
            <a:r>
              <a:rPr lang="es-ES" dirty="0" smtClean="0">
                <a:latin typeface="Times New Roman" pitchFamily="18" charset="0"/>
                <a:ea typeface="Calibri" pitchFamily="34" charset="0"/>
                <a:cs typeface="Times New Roman" pitchFamily="18" charset="0"/>
              </a:rPr>
              <a:t>n el men</a:t>
            </a:r>
            <a:r>
              <a:rPr lang="es-ES" dirty="0" smtClean="0">
                <a:ea typeface="Calibri" pitchFamily="34" charset="0"/>
                <a:cs typeface="Times New Roman" pitchFamily="18" charset="0"/>
              </a:rPr>
              <a:t>ú</a:t>
            </a:r>
            <a:r>
              <a:rPr lang="es-ES" dirty="0" smtClean="0">
                <a:latin typeface="Times New Roman" pitchFamily="18" charset="0"/>
                <a:ea typeface="Calibri" pitchFamily="34" charset="0"/>
                <a:cs typeface="Times New Roman" pitchFamily="18" charset="0"/>
              </a:rPr>
              <a:t> </a:t>
            </a:r>
            <a:r>
              <a:rPr lang="en-US" dirty="0" err="1" smtClean="0">
                <a:latin typeface="Times New Roman" pitchFamily="18" charset="0"/>
                <a:cs typeface="Times New Roman" pitchFamily="18" charset="0"/>
              </a:rPr>
              <a:t>vamos</a:t>
            </a:r>
            <a:r>
              <a:rPr lang="en-US" dirty="0" smtClean="0">
                <a:latin typeface="Times New Roman" pitchFamily="18" charset="0"/>
                <a:cs typeface="Times New Roman" pitchFamily="18" charset="0"/>
              </a:rPr>
              <a:t> a </a:t>
            </a:r>
            <a:r>
              <a:rPr lang="en-US" b="1" dirty="0" err="1" smtClean="0">
                <a:latin typeface="Times New Roman" pitchFamily="18" charset="0"/>
                <a:cs typeface="Times New Roman" pitchFamily="18" charset="0"/>
              </a:rPr>
              <a:t>gráfico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seleccionamos</a:t>
            </a:r>
            <a:r>
              <a:rPr lang="en-US"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barra</a:t>
            </a:r>
            <a:r>
              <a:rPr lang="en-US" b="1" dirty="0" smtClean="0">
                <a:latin typeface="Times New Roman" pitchFamily="18" charset="0"/>
                <a:cs typeface="Times New Roman" pitchFamily="18" charset="0"/>
              </a:rPr>
              <a:t>.</a:t>
            </a:r>
            <a:endParaRPr lang="en-US" b="1" dirty="0">
              <a:latin typeface="Times New Roman" pitchFamily="18" charset="0"/>
              <a:cs typeface="Times New Roman" pitchFamily="18" charset="0"/>
            </a:endParaRPr>
          </a:p>
        </p:txBody>
      </p:sp>
      <p:sp>
        <p:nvSpPr>
          <p:cNvPr id="6" name="Rectangle 1"/>
          <p:cNvSpPr>
            <a:spLocks noChangeArrowheads="1"/>
          </p:cNvSpPr>
          <p:nvPr/>
        </p:nvSpPr>
        <p:spPr bwMode="auto">
          <a:xfrm>
            <a:off x="0" y="214290"/>
            <a:ext cx="3878819"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30238" algn="l"/>
              </a:tabLst>
            </a:pPr>
            <a:r>
              <a:rPr kumimoji="0" lang="es-E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Pasos para el procedimiento</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419257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1"/>
          <p:cNvSpPr>
            <a:spLocks noChangeArrowheads="1"/>
          </p:cNvSpPr>
          <p:nvPr/>
        </p:nvSpPr>
        <p:spPr bwMode="auto">
          <a:xfrm>
            <a:off x="0" y="285728"/>
            <a:ext cx="3878819"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Pasos para el procedimiento</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55298" name="Rectangle 2"/>
          <p:cNvSpPr>
            <a:spLocks noChangeArrowheads="1"/>
          </p:cNvSpPr>
          <p:nvPr/>
        </p:nvSpPr>
        <p:spPr bwMode="auto">
          <a:xfrm>
            <a:off x="0" y="785794"/>
            <a:ext cx="6531596"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 el men</a:t>
            </a:r>
            <a:r>
              <a:rPr kumimoji="0" lang="es-ES" sz="2000" b="0" i="0" u="none" strike="noStrike" cap="none" normalizeH="0" baseline="0" dirty="0" smtClean="0">
                <a:ln>
                  <a:noFill/>
                </a:ln>
                <a:solidFill>
                  <a:schemeClr val="tx1"/>
                </a:solidFill>
                <a:effectLst/>
                <a:latin typeface="Calibri"/>
                <a:ea typeface="Calibri" pitchFamily="34" charset="0"/>
                <a:cs typeface="Times New Roman" pitchFamily="18" charset="0"/>
              </a:rPr>
              <a:t>ú</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Analizar </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buscar </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Regresi</a:t>
            </a:r>
            <a:r>
              <a:rPr kumimoji="0" lang="es-ES" sz="2000" b="1"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 seleccionar </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Linear</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3 Imagen"/>
          <p:cNvPicPr/>
          <p:nvPr/>
        </p:nvPicPr>
        <p:blipFill>
          <a:blip r:embed="rId2"/>
          <a:srcRect r="39878" b="16807"/>
          <a:stretch>
            <a:fillRect/>
          </a:stretch>
        </p:blipFill>
        <p:spPr bwMode="auto">
          <a:xfrm>
            <a:off x="357158" y="1285860"/>
            <a:ext cx="5929354" cy="47863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785794"/>
            <a:ext cx="8501090" cy="707886"/>
          </a:xfrm>
          <a:prstGeom prst="rect">
            <a:avLst/>
          </a:prstGeom>
        </p:spPr>
        <p:txBody>
          <a:bodyPr wrap="square">
            <a:spAutoFit/>
          </a:bodyPr>
          <a:lstStyle/>
          <a:p>
            <a:pPr algn="just"/>
            <a:r>
              <a:rPr lang="es-ES" sz="2000" dirty="0" smtClean="0">
                <a:latin typeface="Times New Roman" pitchFamily="18" charset="0"/>
                <a:cs typeface="Times New Roman" pitchFamily="18" charset="0"/>
              </a:rPr>
              <a:t>Aparece el siguiente cuadro de diálogo donde debemos especificar las </a:t>
            </a:r>
            <a:r>
              <a:rPr lang="es-ES" sz="2000" b="1" dirty="0" smtClean="0">
                <a:latin typeface="Times New Roman" pitchFamily="18" charset="0"/>
                <a:cs typeface="Times New Roman" pitchFamily="18" charset="0"/>
              </a:rPr>
              <a:t>variables </a:t>
            </a:r>
            <a:r>
              <a:rPr lang="es-ES" sz="2000" dirty="0" smtClean="0">
                <a:latin typeface="Times New Roman" pitchFamily="18" charset="0"/>
                <a:cs typeface="Times New Roman" pitchFamily="18" charset="0"/>
              </a:rPr>
              <a:t>y pulsar </a:t>
            </a:r>
            <a:r>
              <a:rPr lang="es-ES" sz="2000" b="1" dirty="0" smtClean="0">
                <a:latin typeface="Times New Roman" pitchFamily="18" charset="0"/>
                <a:cs typeface="Times New Roman" pitchFamily="18" charset="0"/>
              </a:rPr>
              <a:t>aceptar.</a:t>
            </a:r>
            <a:endParaRPr lang="es-ES" sz="2000" dirty="0"/>
          </a:p>
        </p:txBody>
      </p:sp>
      <p:sp>
        <p:nvSpPr>
          <p:cNvPr id="3" name="Rectangle 1"/>
          <p:cNvSpPr>
            <a:spLocks noChangeArrowheads="1"/>
          </p:cNvSpPr>
          <p:nvPr/>
        </p:nvSpPr>
        <p:spPr bwMode="auto">
          <a:xfrm>
            <a:off x="0" y="285728"/>
            <a:ext cx="3878819"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Pasos para el procedimiento</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3 Imagen"/>
          <p:cNvPicPr/>
          <p:nvPr/>
        </p:nvPicPr>
        <p:blipFill>
          <a:blip r:embed="rId2"/>
          <a:srcRect/>
          <a:stretch>
            <a:fillRect/>
          </a:stretch>
        </p:blipFill>
        <p:spPr bwMode="auto">
          <a:xfrm>
            <a:off x="1214414" y="1643050"/>
            <a:ext cx="6072229" cy="4396174"/>
          </a:xfrm>
          <a:prstGeom prst="rect">
            <a:avLst/>
          </a:prstGeom>
          <a:noFill/>
          <a:ln w="9525">
            <a:noFill/>
            <a:miter lim="800000"/>
            <a:headEnd/>
            <a:tailEnd/>
          </a:ln>
        </p:spPr>
      </p:pic>
      <p:cxnSp>
        <p:nvCxnSpPr>
          <p:cNvPr id="5" name="AutoShape 2"/>
          <p:cNvCxnSpPr>
            <a:cxnSpLocks noChangeShapeType="1"/>
          </p:cNvCxnSpPr>
          <p:nvPr/>
        </p:nvCxnSpPr>
        <p:spPr bwMode="auto">
          <a:xfrm rot="10800000" flipV="1">
            <a:off x="2643174" y="5286388"/>
            <a:ext cx="642942" cy="388938"/>
          </a:xfrm>
          <a:prstGeom prst="straightConnector1">
            <a:avLst/>
          </a:prstGeom>
          <a:noFill/>
          <a:ln w="57150">
            <a:solidFill>
              <a:srgbClr val="FF0000"/>
            </a:solidFill>
            <a:round/>
            <a:headEnd/>
            <a:tailEnd type="triangle" w="med" len="med"/>
          </a:ln>
        </p:spPr>
      </p:cxn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p:nvPr/>
        </p:nvPicPr>
        <p:blipFill>
          <a:blip r:embed="rId2"/>
          <a:srcRect/>
          <a:stretch>
            <a:fillRect/>
          </a:stretch>
        </p:blipFill>
        <p:spPr bwMode="auto">
          <a:xfrm>
            <a:off x="214282" y="428604"/>
            <a:ext cx="5357850" cy="1785950"/>
          </a:xfrm>
          <a:prstGeom prst="rect">
            <a:avLst/>
          </a:prstGeom>
          <a:noFill/>
          <a:ln w="9525">
            <a:noFill/>
            <a:miter lim="800000"/>
            <a:headEnd/>
            <a:tailEnd/>
          </a:ln>
        </p:spPr>
      </p:pic>
      <p:sp>
        <p:nvSpPr>
          <p:cNvPr id="3" name="2 Rectángulo"/>
          <p:cNvSpPr/>
          <p:nvPr/>
        </p:nvSpPr>
        <p:spPr>
          <a:xfrm>
            <a:off x="1214414" y="1500174"/>
            <a:ext cx="642942" cy="28575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 name="3 Imagen"/>
          <p:cNvPicPr/>
          <p:nvPr/>
        </p:nvPicPr>
        <p:blipFill>
          <a:blip r:embed="rId3"/>
          <a:srcRect/>
          <a:stretch>
            <a:fillRect/>
          </a:stretch>
        </p:blipFill>
        <p:spPr bwMode="auto">
          <a:xfrm>
            <a:off x="214282" y="2214554"/>
            <a:ext cx="5857916" cy="2369826"/>
          </a:xfrm>
          <a:prstGeom prst="rect">
            <a:avLst/>
          </a:prstGeom>
          <a:noFill/>
          <a:ln w="9525">
            <a:noFill/>
            <a:miter lim="800000"/>
            <a:headEnd/>
            <a:tailEnd/>
          </a:ln>
        </p:spPr>
      </p:pic>
      <p:sp>
        <p:nvSpPr>
          <p:cNvPr id="5" name="4 Rectángulo"/>
          <p:cNvSpPr/>
          <p:nvPr/>
        </p:nvSpPr>
        <p:spPr>
          <a:xfrm>
            <a:off x="5286380" y="3214686"/>
            <a:ext cx="571504" cy="28575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angle 1"/>
          <p:cNvSpPr>
            <a:spLocks noChangeArrowheads="1"/>
          </p:cNvSpPr>
          <p:nvPr/>
        </p:nvSpPr>
        <p:spPr bwMode="auto">
          <a:xfrm>
            <a:off x="428596" y="71414"/>
            <a:ext cx="1502334"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Resultado</a:t>
            </a:r>
            <a:endParaRPr kumimoji="0" lang="es-ES" sz="3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6 Imagen"/>
          <p:cNvPicPr/>
          <p:nvPr/>
        </p:nvPicPr>
        <p:blipFill>
          <a:blip r:embed="rId4"/>
          <a:srcRect/>
          <a:stretch>
            <a:fillRect/>
          </a:stretch>
        </p:blipFill>
        <p:spPr bwMode="auto">
          <a:xfrm>
            <a:off x="285720" y="4572008"/>
            <a:ext cx="5857916" cy="2071702"/>
          </a:xfrm>
          <a:prstGeom prst="rect">
            <a:avLst/>
          </a:prstGeom>
          <a:noFill/>
          <a:ln w="9525">
            <a:noFill/>
            <a:miter lim="800000"/>
            <a:headEnd/>
            <a:tailEnd/>
          </a:ln>
        </p:spPr>
      </p:pic>
      <p:sp>
        <p:nvSpPr>
          <p:cNvPr id="8" name="7 Rectángulo"/>
          <p:cNvSpPr/>
          <p:nvPr/>
        </p:nvSpPr>
        <p:spPr>
          <a:xfrm>
            <a:off x="2071670" y="5715016"/>
            <a:ext cx="571504" cy="28575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Rectángulo"/>
          <p:cNvSpPr/>
          <p:nvPr/>
        </p:nvSpPr>
        <p:spPr>
          <a:xfrm>
            <a:off x="2070538" y="6000768"/>
            <a:ext cx="571504" cy="28575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3249" name="Rectangle 1"/>
          <p:cNvSpPr>
            <a:spLocks noChangeArrowheads="1"/>
          </p:cNvSpPr>
          <p:nvPr/>
        </p:nvSpPr>
        <p:spPr bwMode="auto">
          <a:xfrm>
            <a:off x="6143636" y="6000768"/>
            <a:ext cx="2714612"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ŷ = 8,70 – 0,053x</a:t>
            </a:r>
            <a:endParaRPr kumimoji="0" lang="es-ES"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5537" name="Rectangle 1"/>
          <p:cNvSpPr>
            <a:spLocks noChangeArrowheads="1"/>
          </p:cNvSpPr>
          <p:nvPr/>
        </p:nvSpPr>
        <p:spPr bwMode="auto">
          <a:xfrm>
            <a:off x="5500694" y="858362"/>
            <a:ext cx="3357586"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El coeficiente de determinaci</a:t>
            </a:r>
            <a:r>
              <a:rPr kumimoji="0" lang="es-ES" sz="1400" b="0" i="0" u="none" strike="noStrike" cap="none" normalizeH="0" baseline="0" dirty="0" smtClean="0">
                <a:ln>
                  <a:noFill/>
                </a:ln>
                <a:solidFill>
                  <a:srgbClr val="000000"/>
                </a:solidFill>
                <a:effectLst/>
                <a:latin typeface="Calibri"/>
                <a:ea typeface="Calibri" pitchFamily="34" charset="0"/>
                <a:cs typeface="Times New Roman" pitchFamily="18" charset="0"/>
              </a:rPr>
              <a:t>ó</a:t>
            </a:r>
            <a:r>
              <a:rPr kumimoji="0" lang="es-ES"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n es 0.987 indica que el 98 % de la p</a:t>
            </a:r>
            <a:r>
              <a:rPr kumimoji="0" lang="es-ES" sz="1400"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es-ES"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rdida de peso en los escarabajos se debe a la humedad relativa.</a:t>
            </a:r>
            <a:endParaRPr kumimoji="0" lang="es-E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5538" name="Rectangle 2"/>
          <p:cNvSpPr>
            <a:spLocks noChangeArrowheads="1"/>
          </p:cNvSpPr>
          <p:nvPr/>
        </p:nvSpPr>
        <p:spPr bwMode="auto">
          <a:xfrm>
            <a:off x="6072198" y="2857496"/>
            <a:ext cx="285752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s-ES" sz="1400" dirty="0" smtClean="0">
                <a:latin typeface="Times New Roman" pitchFamily="18" charset="0"/>
                <a:ea typeface="Calibri" pitchFamily="34" charset="0"/>
                <a:cs typeface="Times New Roman" pitchFamily="18" charset="0"/>
              </a:rPr>
              <a:t>S</a:t>
            </a:r>
            <a:r>
              <a:rPr kumimoji="0" lang="es-E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acepta la hip</a:t>
            </a:r>
            <a:r>
              <a:rPr kumimoji="0" lang="es-ES" sz="1400"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E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tesis H</a:t>
            </a:r>
            <a:r>
              <a:rPr kumimoji="0" lang="es-ES" sz="14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1 </a:t>
            </a:r>
            <a:r>
              <a:rPr kumimoji="0" lang="es-E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por tanto</a:t>
            </a:r>
            <a:r>
              <a:rPr kumimoji="0" lang="es-ES" sz="14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 </a:t>
            </a:r>
            <a:r>
              <a:rPr kumimoji="0" lang="es-E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a:t>
            </a:r>
            <a:r>
              <a:rPr kumimoji="0" lang="es-ES"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xiste una relaci</a:t>
            </a:r>
            <a:r>
              <a:rPr kumimoji="0" lang="es-ES" sz="1400" b="0" i="0" u="none" strike="noStrike" cap="none" normalizeH="0" baseline="0" dirty="0" smtClean="0">
                <a:ln>
                  <a:noFill/>
                </a:ln>
                <a:solidFill>
                  <a:srgbClr val="000000"/>
                </a:solidFill>
                <a:effectLst/>
                <a:latin typeface="Calibri"/>
                <a:ea typeface="Calibri" pitchFamily="34" charset="0"/>
                <a:cs typeface="Times New Roman" pitchFamily="18" charset="0"/>
              </a:rPr>
              <a:t>ó</a:t>
            </a:r>
            <a:r>
              <a:rPr kumimoji="0" lang="es-ES"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n funcional lineal entre la p</a:t>
            </a:r>
            <a:r>
              <a:rPr kumimoji="0" lang="es-ES" sz="1400" b="0" i="0" u="none" strike="noStrike" cap="none" normalizeH="0" baseline="0" dirty="0" smtClean="0">
                <a:ln>
                  <a:noFill/>
                </a:ln>
                <a:solidFill>
                  <a:srgbClr val="000000"/>
                </a:solidFill>
                <a:effectLst/>
                <a:latin typeface="Calibri"/>
                <a:ea typeface="Calibri" pitchFamily="34" charset="0"/>
                <a:cs typeface="Times New Roman" pitchFamily="18" charset="0"/>
              </a:rPr>
              <a:t>é</a:t>
            </a:r>
            <a:r>
              <a:rPr kumimoji="0" lang="es-ES"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rdida de peso y la humedad relativa.</a:t>
            </a:r>
            <a:endParaRPr kumimoji="0" lang="es-E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12 Rectángulo"/>
          <p:cNvSpPr/>
          <p:nvPr/>
        </p:nvSpPr>
        <p:spPr>
          <a:xfrm>
            <a:off x="6143636" y="4714884"/>
            <a:ext cx="3000364" cy="307777"/>
          </a:xfrm>
          <a:prstGeom prst="rect">
            <a:avLst/>
          </a:prstGeom>
        </p:spPr>
        <p:txBody>
          <a:bodyPr wrap="square">
            <a:spAutoFit/>
          </a:bodyPr>
          <a:lstStyle/>
          <a:p>
            <a:pPr algn="just"/>
            <a:r>
              <a:rPr lang="es-ES" sz="1400" dirty="0" smtClean="0"/>
              <a:t>Es el intercepto en eje Y </a:t>
            </a:r>
            <a:endParaRPr lang="es-ES" sz="1400" dirty="0"/>
          </a:p>
        </p:txBody>
      </p:sp>
      <p:sp>
        <p:nvSpPr>
          <p:cNvPr id="14" name="13 Rectángulo"/>
          <p:cNvSpPr/>
          <p:nvPr/>
        </p:nvSpPr>
        <p:spPr>
          <a:xfrm>
            <a:off x="6143636" y="5143512"/>
            <a:ext cx="1993366" cy="523220"/>
          </a:xfrm>
          <a:prstGeom prst="rect">
            <a:avLst/>
          </a:prstGeom>
        </p:spPr>
        <p:txBody>
          <a:bodyPr wrap="none">
            <a:spAutoFit/>
          </a:bodyPr>
          <a:lstStyle/>
          <a:p>
            <a:pPr algn="just"/>
            <a:r>
              <a:rPr lang="es-ES" sz="1400" dirty="0" smtClean="0"/>
              <a:t>Coeficiente de Regresión</a:t>
            </a:r>
          </a:p>
          <a:p>
            <a:pPr algn="just"/>
            <a:r>
              <a:rPr lang="es-ES" sz="1400" dirty="0" smtClean="0"/>
              <a:t>o pendiente de la recta</a:t>
            </a:r>
            <a:endParaRPr lang="es-ES" sz="14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14282" y="214290"/>
            <a:ext cx="1529586" cy="584775"/>
          </a:xfrm>
          <a:prstGeom prst="rect">
            <a:avLst/>
          </a:prstGeom>
          <a:noFill/>
        </p:spPr>
        <p:txBody>
          <a:bodyPr wrap="none" rtlCol="0">
            <a:spAutoFit/>
          </a:bodyPr>
          <a:lstStyle/>
          <a:p>
            <a:r>
              <a:rPr lang="es-ES" sz="3200" b="1" dirty="0" smtClean="0">
                <a:latin typeface="Times New Roman" pitchFamily="18" charset="0"/>
                <a:cs typeface="Times New Roman" pitchFamily="18" charset="0"/>
              </a:rPr>
              <a:t>Gráfico</a:t>
            </a:r>
            <a:endParaRPr lang="es-ES" sz="3200" b="1" dirty="0">
              <a:latin typeface="Times New Roman" pitchFamily="18" charset="0"/>
              <a:cs typeface="Times New Roman" pitchFamily="18" charset="0"/>
            </a:endParaRPr>
          </a:p>
        </p:txBody>
      </p:sp>
      <p:sp>
        <p:nvSpPr>
          <p:cNvPr id="3" name="Rectangle 1"/>
          <p:cNvSpPr>
            <a:spLocks noChangeArrowheads="1"/>
          </p:cNvSpPr>
          <p:nvPr/>
        </p:nvSpPr>
        <p:spPr bwMode="auto">
          <a:xfrm>
            <a:off x="214282" y="857232"/>
            <a:ext cx="3878819"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Pasos para el procedimiento</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3 Rectángulo"/>
          <p:cNvSpPr/>
          <p:nvPr/>
        </p:nvSpPr>
        <p:spPr>
          <a:xfrm>
            <a:off x="357158" y="1428736"/>
            <a:ext cx="7286676" cy="400110"/>
          </a:xfrm>
          <a:prstGeom prst="rect">
            <a:avLst/>
          </a:prstGeom>
        </p:spPr>
        <p:txBody>
          <a:bodyPr wrap="square">
            <a:spAutoFit/>
          </a:bodyPr>
          <a:lstStyle/>
          <a:p>
            <a:r>
              <a:rPr lang="es-ES" sz="2000" dirty="0" smtClean="0">
                <a:latin typeface="Times New Roman" pitchFamily="18" charset="0"/>
                <a:cs typeface="Times New Roman" pitchFamily="18" charset="0"/>
              </a:rPr>
              <a:t>Vamos a </a:t>
            </a:r>
            <a:r>
              <a:rPr lang="es-ES" sz="2000" b="1" dirty="0" smtClean="0">
                <a:latin typeface="Times New Roman" pitchFamily="18" charset="0"/>
                <a:cs typeface="Times New Roman" pitchFamily="18" charset="0"/>
              </a:rPr>
              <a:t>Analizar</a:t>
            </a:r>
            <a:r>
              <a:rPr lang="es-ES" sz="2000" dirty="0" smtClean="0">
                <a:latin typeface="Times New Roman" pitchFamily="18" charset="0"/>
                <a:cs typeface="Times New Roman" pitchFamily="18" charset="0"/>
              </a:rPr>
              <a:t>, </a:t>
            </a:r>
            <a:r>
              <a:rPr lang="es-ES" sz="2000" b="1" dirty="0" smtClean="0">
                <a:latin typeface="Times New Roman" pitchFamily="18" charset="0"/>
                <a:cs typeface="Times New Roman" pitchFamily="18" charset="0"/>
              </a:rPr>
              <a:t>Regresión</a:t>
            </a:r>
            <a:r>
              <a:rPr lang="es-ES" sz="2000" dirty="0" smtClean="0">
                <a:latin typeface="Times New Roman" pitchFamily="18" charset="0"/>
                <a:cs typeface="Times New Roman" pitchFamily="18" charset="0"/>
              </a:rPr>
              <a:t>, </a:t>
            </a:r>
            <a:r>
              <a:rPr lang="es-ES" sz="2000" b="1" dirty="0" smtClean="0">
                <a:latin typeface="Times New Roman" pitchFamily="18" charset="0"/>
                <a:cs typeface="Times New Roman" pitchFamily="18" charset="0"/>
              </a:rPr>
              <a:t>Estimación Curvilínea</a:t>
            </a:r>
            <a:r>
              <a:rPr lang="es-ES" sz="2000" dirty="0" smtClean="0">
                <a:latin typeface="Times New Roman" pitchFamily="18" charset="0"/>
                <a:cs typeface="Times New Roman" pitchFamily="18" charset="0"/>
              </a:rPr>
              <a:t>.</a:t>
            </a:r>
            <a:endParaRPr lang="es-ES" sz="2000" dirty="0">
              <a:latin typeface="Times New Roman" pitchFamily="18" charset="0"/>
              <a:cs typeface="Times New Roman" pitchFamily="18" charset="0"/>
            </a:endParaRPr>
          </a:p>
        </p:txBody>
      </p:sp>
      <p:pic>
        <p:nvPicPr>
          <p:cNvPr id="5" name="4 Imagen"/>
          <p:cNvPicPr/>
          <p:nvPr/>
        </p:nvPicPr>
        <p:blipFill>
          <a:blip r:embed="rId2"/>
          <a:srcRect r="33071" b="19710"/>
          <a:stretch>
            <a:fillRect/>
          </a:stretch>
        </p:blipFill>
        <p:spPr bwMode="auto">
          <a:xfrm>
            <a:off x="500034" y="1928802"/>
            <a:ext cx="5806615" cy="414669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214282" y="785794"/>
            <a:ext cx="871540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Aparece el siguiente cuadro de diálogo donde seleccionamos la variable dependiente y la independiente y damos </a:t>
            </a:r>
            <a:r>
              <a:rPr kumimoji="0" lang="es-ES"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Aceptar</a:t>
            </a:r>
            <a:endParaRPr kumimoji="0" lang="es-ES"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Rectangle 1"/>
          <p:cNvSpPr>
            <a:spLocks noChangeArrowheads="1"/>
          </p:cNvSpPr>
          <p:nvPr/>
        </p:nvSpPr>
        <p:spPr bwMode="auto">
          <a:xfrm>
            <a:off x="214282" y="357166"/>
            <a:ext cx="3878819"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Pasos para el procedimiento</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3 Imagen"/>
          <p:cNvPicPr/>
          <p:nvPr/>
        </p:nvPicPr>
        <p:blipFill>
          <a:blip r:embed="rId2"/>
          <a:srcRect/>
          <a:stretch>
            <a:fillRect/>
          </a:stretch>
        </p:blipFill>
        <p:spPr bwMode="auto">
          <a:xfrm>
            <a:off x="785786" y="1571612"/>
            <a:ext cx="6643734" cy="4786346"/>
          </a:xfrm>
          <a:prstGeom prst="rect">
            <a:avLst/>
          </a:prstGeom>
          <a:noFill/>
          <a:ln w="9525">
            <a:noFill/>
            <a:miter lim="800000"/>
            <a:headEnd/>
            <a:tailEnd/>
          </a:ln>
        </p:spPr>
      </p:pic>
      <p:cxnSp>
        <p:nvCxnSpPr>
          <p:cNvPr id="5" name="AutoShape 2"/>
          <p:cNvCxnSpPr>
            <a:cxnSpLocks noChangeShapeType="1"/>
          </p:cNvCxnSpPr>
          <p:nvPr/>
        </p:nvCxnSpPr>
        <p:spPr bwMode="auto">
          <a:xfrm rot="10800000" flipV="1">
            <a:off x="2714612" y="5715016"/>
            <a:ext cx="428628" cy="246062"/>
          </a:xfrm>
          <a:prstGeom prst="straightConnector1">
            <a:avLst/>
          </a:prstGeom>
          <a:noFill/>
          <a:ln w="57150">
            <a:solidFill>
              <a:srgbClr val="FF0000"/>
            </a:solidFill>
            <a:round/>
            <a:headEnd/>
            <a:tailEnd type="triangle" w="med" len="med"/>
          </a:ln>
        </p:spPr>
      </p:cxn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p:nvPr/>
        </p:nvPicPr>
        <p:blipFill>
          <a:blip r:embed="rId2"/>
          <a:stretch>
            <a:fillRect/>
          </a:stretch>
        </p:blipFill>
        <p:spPr>
          <a:xfrm>
            <a:off x="1214414" y="1214422"/>
            <a:ext cx="5786477" cy="4857784"/>
          </a:xfrm>
          <a:prstGeom prst="rect">
            <a:avLst/>
          </a:prstGeom>
        </p:spPr>
      </p:pic>
      <p:sp>
        <p:nvSpPr>
          <p:cNvPr id="3" name="Rectangle 1"/>
          <p:cNvSpPr>
            <a:spLocks noChangeArrowheads="1"/>
          </p:cNvSpPr>
          <p:nvPr/>
        </p:nvSpPr>
        <p:spPr bwMode="auto">
          <a:xfrm>
            <a:off x="357158" y="428604"/>
            <a:ext cx="1502334"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Resultado</a:t>
            </a:r>
            <a:endParaRPr kumimoji="0" lang="es-ES"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450102" y="548680"/>
            <a:ext cx="8298362" cy="923330"/>
          </a:xfrm>
          <a:prstGeom prst="rect">
            <a:avLst/>
          </a:prstGeom>
          <a:noFill/>
        </p:spPr>
        <p:txBody>
          <a:bodyPr wrap="none" rtlCol="0">
            <a:spAutoFit/>
          </a:bodyPr>
          <a:lstStyle/>
          <a:p>
            <a:r>
              <a:rPr lang="en-US" dirty="0" smtClean="0"/>
              <a:t>6- Se </a:t>
            </a:r>
            <a:r>
              <a:rPr lang="en-US" dirty="0" err="1" smtClean="0"/>
              <a:t>desea</a:t>
            </a:r>
            <a:r>
              <a:rPr lang="en-US" dirty="0" smtClean="0"/>
              <a:t> </a:t>
            </a:r>
            <a:r>
              <a:rPr lang="en-US" dirty="0"/>
              <a:t> </a:t>
            </a:r>
            <a:r>
              <a:rPr lang="en-US" dirty="0" err="1" smtClean="0"/>
              <a:t>comparar</a:t>
            </a:r>
            <a:r>
              <a:rPr lang="en-US" dirty="0" smtClean="0"/>
              <a:t> el  </a:t>
            </a:r>
            <a:r>
              <a:rPr lang="en-US" dirty="0" err="1" smtClean="0"/>
              <a:t>efecto</a:t>
            </a:r>
            <a:r>
              <a:rPr lang="en-US" dirty="0" smtClean="0"/>
              <a:t> de un </a:t>
            </a:r>
            <a:r>
              <a:rPr lang="en-US" dirty="0" err="1" smtClean="0"/>
              <a:t>producto</a:t>
            </a:r>
            <a:r>
              <a:rPr lang="en-US" dirty="0" smtClean="0"/>
              <a:t> en el </a:t>
            </a:r>
            <a:r>
              <a:rPr lang="en-US" dirty="0" err="1" smtClean="0"/>
              <a:t>rendimiento</a:t>
            </a:r>
            <a:r>
              <a:rPr lang="en-US" dirty="0" smtClean="0"/>
              <a:t> de dos </a:t>
            </a:r>
            <a:r>
              <a:rPr lang="en-US" dirty="0" err="1" smtClean="0"/>
              <a:t>variedades</a:t>
            </a:r>
            <a:r>
              <a:rPr lang="en-US" dirty="0" smtClean="0"/>
              <a:t> .</a:t>
            </a:r>
          </a:p>
          <a:p>
            <a:r>
              <a:rPr lang="en-US" dirty="0" smtClean="0"/>
              <a:t>Para el </a:t>
            </a:r>
            <a:r>
              <a:rPr lang="en-US" dirty="0" err="1" smtClean="0"/>
              <a:t>experimento</a:t>
            </a:r>
            <a:r>
              <a:rPr lang="en-US" dirty="0" smtClean="0"/>
              <a:t> se </a:t>
            </a:r>
            <a:r>
              <a:rPr lang="en-US" dirty="0" err="1" smtClean="0"/>
              <a:t>cuenta</a:t>
            </a:r>
            <a:r>
              <a:rPr lang="en-US" dirty="0" smtClean="0"/>
              <a:t> con 6 </a:t>
            </a:r>
            <a:r>
              <a:rPr lang="en-US" dirty="0" err="1" smtClean="0"/>
              <a:t>parcelas</a:t>
            </a:r>
            <a:r>
              <a:rPr lang="en-US" dirty="0" smtClean="0"/>
              <a:t>  y a </a:t>
            </a:r>
            <a:r>
              <a:rPr lang="en-US" dirty="0" err="1" smtClean="0"/>
              <a:t>su</a:t>
            </a:r>
            <a:r>
              <a:rPr lang="en-US" dirty="0" smtClean="0"/>
              <a:t> </a:t>
            </a:r>
            <a:r>
              <a:rPr lang="en-US" dirty="0" err="1" smtClean="0"/>
              <a:t>vez</a:t>
            </a:r>
            <a:r>
              <a:rPr lang="en-US" dirty="0" smtClean="0"/>
              <a:t> </a:t>
            </a:r>
            <a:r>
              <a:rPr lang="en-US" dirty="0" err="1" smtClean="0"/>
              <a:t>cada</a:t>
            </a:r>
            <a:r>
              <a:rPr lang="en-US" dirty="0" smtClean="0"/>
              <a:t> </a:t>
            </a:r>
            <a:r>
              <a:rPr lang="en-US" dirty="0" err="1" smtClean="0"/>
              <a:t>parcela</a:t>
            </a:r>
            <a:r>
              <a:rPr lang="en-US" dirty="0" smtClean="0"/>
              <a:t>  se divide en dos </a:t>
            </a:r>
          </a:p>
          <a:p>
            <a:r>
              <a:rPr lang="en-US" dirty="0" err="1" smtClean="0"/>
              <a:t>Subparcelas</a:t>
            </a:r>
            <a:r>
              <a:rPr lang="en-US" dirty="0" smtClean="0"/>
              <a:t>, </a:t>
            </a:r>
            <a:r>
              <a:rPr lang="en-US" dirty="0" err="1" smtClean="0"/>
              <a:t>como</a:t>
            </a:r>
            <a:r>
              <a:rPr lang="en-US" dirty="0" smtClean="0"/>
              <a:t> se </a:t>
            </a:r>
            <a:r>
              <a:rPr lang="en-US" dirty="0" err="1" smtClean="0"/>
              <a:t>muestra</a:t>
            </a:r>
            <a:r>
              <a:rPr lang="en-US" dirty="0" smtClean="0"/>
              <a:t> en la </a:t>
            </a:r>
            <a:r>
              <a:rPr lang="en-US" dirty="0" err="1" smtClean="0"/>
              <a:t>tabla</a:t>
            </a:r>
            <a:r>
              <a:rPr lang="en-US" dirty="0" smtClean="0"/>
              <a:t>:  </a:t>
            </a:r>
            <a:endParaRPr lang="en-US" dirty="0"/>
          </a:p>
        </p:txBody>
      </p:sp>
      <p:graphicFrame>
        <p:nvGraphicFramePr>
          <p:cNvPr id="4" name="3 Tabla"/>
          <p:cNvGraphicFramePr>
            <a:graphicFrameLocks noGrp="1"/>
          </p:cNvGraphicFramePr>
          <p:nvPr>
            <p:extLst>
              <p:ext uri="{D42A27DB-BD31-4B8C-83A1-F6EECF244321}">
                <p14:modId xmlns:p14="http://schemas.microsoft.com/office/powerpoint/2010/main" val="3275893527"/>
              </p:ext>
            </p:extLst>
          </p:nvPr>
        </p:nvGraphicFramePr>
        <p:xfrm>
          <a:off x="1524000" y="2129264"/>
          <a:ext cx="6096000" cy="259588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lang="en-US" dirty="0"/>
                    </a:p>
                  </a:txBody>
                  <a:tcPr/>
                </a:tc>
                <a:tc>
                  <a:txBody>
                    <a:bodyPr/>
                    <a:lstStyle/>
                    <a:p>
                      <a:r>
                        <a:rPr lang="en-US" dirty="0" err="1" smtClean="0"/>
                        <a:t>Variedad</a:t>
                      </a:r>
                      <a:r>
                        <a:rPr lang="en-US" dirty="0" smtClean="0"/>
                        <a:t> 1</a:t>
                      </a:r>
                      <a:endParaRPr lang="en-US" dirty="0"/>
                    </a:p>
                  </a:txBody>
                  <a:tcPr/>
                </a:tc>
                <a:tc>
                  <a:txBody>
                    <a:bodyPr/>
                    <a:lstStyle/>
                    <a:p>
                      <a:r>
                        <a:rPr lang="en-US" dirty="0" err="1" smtClean="0"/>
                        <a:t>Variedad</a:t>
                      </a:r>
                      <a:r>
                        <a:rPr lang="en-US" baseline="0" dirty="0" smtClean="0"/>
                        <a:t> 2</a:t>
                      </a:r>
                      <a:endParaRPr lang="en-US" dirty="0"/>
                    </a:p>
                  </a:txBody>
                  <a:tcPr/>
                </a:tc>
              </a:tr>
              <a:tr h="370840">
                <a:tc>
                  <a:txBody>
                    <a:bodyPr/>
                    <a:lstStyle/>
                    <a:p>
                      <a:r>
                        <a:rPr lang="en-US" dirty="0" err="1" smtClean="0"/>
                        <a:t>Parcela</a:t>
                      </a:r>
                      <a:r>
                        <a:rPr lang="en-US" dirty="0" smtClean="0"/>
                        <a:t> 1</a:t>
                      </a:r>
                      <a:endParaRPr lang="en-US" dirty="0"/>
                    </a:p>
                  </a:txBody>
                  <a:tcPr/>
                </a:tc>
                <a:tc>
                  <a:txBody>
                    <a:bodyPr/>
                    <a:lstStyle/>
                    <a:p>
                      <a:r>
                        <a:rPr lang="en-US" dirty="0" smtClean="0"/>
                        <a:t>3.1</a:t>
                      </a:r>
                      <a:endParaRPr lang="en-US" dirty="0"/>
                    </a:p>
                  </a:txBody>
                  <a:tcPr/>
                </a:tc>
                <a:tc>
                  <a:txBody>
                    <a:bodyPr/>
                    <a:lstStyle/>
                    <a:p>
                      <a:r>
                        <a:rPr lang="en-US" dirty="0" smtClean="0"/>
                        <a:t>3.5</a:t>
                      </a:r>
                      <a:endParaRPr lang="en-US" dirty="0"/>
                    </a:p>
                  </a:txBody>
                  <a:tcPr/>
                </a:tc>
              </a:tr>
              <a:tr h="370840">
                <a:tc>
                  <a:txBody>
                    <a:bodyPr/>
                    <a:lstStyle/>
                    <a:p>
                      <a:r>
                        <a:rPr lang="en-US" dirty="0" err="1" smtClean="0"/>
                        <a:t>Parcela</a:t>
                      </a:r>
                      <a:r>
                        <a:rPr lang="en-US" baseline="0" dirty="0" smtClean="0"/>
                        <a:t> 2</a:t>
                      </a:r>
                      <a:endParaRPr lang="en-US" dirty="0"/>
                    </a:p>
                  </a:txBody>
                  <a:tcPr/>
                </a:tc>
                <a:tc>
                  <a:txBody>
                    <a:bodyPr/>
                    <a:lstStyle/>
                    <a:p>
                      <a:r>
                        <a:rPr lang="en-US" dirty="0" smtClean="0"/>
                        <a:t>2.4</a:t>
                      </a:r>
                      <a:endParaRPr lang="en-US" dirty="0"/>
                    </a:p>
                  </a:txBody>
                  <a:tcPr/>
                </a:tc>
                <a:tc>
                  <a:txBody>
                    <a:bodyPr/>
                    <a:lstStyle/>
                    <a:p>
                      <a:r>
                        <a:rPr lang="en-US" dirty="0" smtClean="0"/>
                        <a:t>2.8</a:t>
                      </a:r>
                      <a:endParaRPr lang="en-US" dirty="0"/>
                    </a:p>
                  </a:txBody>
                  <a:tcPr/>
                </a:tc>
              </a:tr>
              <a:tr h="370840">
                <a:tc>
                  <a:txBody>
                    <a:bodyPr/>
                    <a:lstStyle/>
                    <a:p>
                      <a:r>
                        <a:rPr lang="en-US" dirty="0" err="1" smtClean="0"/>
                        <a:t>Parcela</a:t>
                      </a:r>
                      <a:r>
                        <a:rPr lang="en-US" dirty="0" smtClean="0"/>
                        <a:t> 3</a:t>
                      </a:r>
                      <a:endParaRPr lang="en-US" dirty="0"/>
                    </a:p>
                  </a:txBody>
                  <a:tcPr/>
                </a:tc>
                <a:tc>
                  <a:txBody>
                    <a:bodyPr/>
                    <a:lstStyle/>
                    <a:p>
                      <a:r>
                        <a:rPr lang="en-US" dirty="0" smtClean="0"/>
                        <a:t>3.0</a:t>
                      </a:r>
                      <a:endParaRPr lang="en-US" dirty="0"/>
                    </a:p>
                  </a:txBody>
                  <a:tcPr/>
                </a:tc>
                <a:tc>
                  <a:txBody>
                    <a:bodyPr/>
                    <a:lstStyle/>
                    <a:p>
                      <a:r>
                        <a:rPr lang="en-US" dirty="0" smtClean="0"/>
                        <a:t>3.3</a:t>
                      </a:r>
                      <a:endParaRPr lang="en-US" dirty="0"/>
                    </a:p>
                  </a:txBody>
                  <a:tcPr/>
                </a:tc>
              </a:tr>
              <a:tr h="370840">
                <a:tc>
                  <a:txBody>
                    <a:bodyPr/>
                    <a:lstStyle/>
                    <a:p>
                      <a:r>
                        <a:rPr lang="en-US" dirty="0" err="1" smtClean="0"/>
                        <a:t>Parcela</a:t>
                      </a:r>
                      <a:r>
                        <a:rPr lang="en-US" dirty="0" smtClean="0"/>
                        <a:t> 4</a:t>
                      </a:r>
                      <a:endParaRPr lang="en-US" dirty="0"/>
                    </a:p>
                  </a:txBody>
                  <a:tcPr/>
                </a:tc>
                <a:tc>
                  <a:txBody>
                    <a:bodyPr/>
                    <a:lstStyle/>
                    <a:p>
                      <a:r>
                        <a:rPr lang="en-US" dirty="0" smtClean="0"/>
                        <a:t>4.2</a:t>
                      </a:r>
                      <a:endParaRPr lang="en-US" dirty="0"/>
                    </a:p>
                  </a:txBody>
                  <a:tcPr/>
                </a:tc>
                <a:tc>
                  <a:txBody>
                    <a:bodyPr/>
                    <a:lstStyle/>
                    <a:p>
                      <a:r>
                        <a:rPr lang="en-US" dirty="0" smtClean="0"/>
                        <a:t>4.4</a:t>
                      </a:r>
                      <a:endParaRPr lang="en-US" dirty="0"/>
                    </a:p>
                  </a:txBody>
                  <a:tcPr/>
                </a:tc>
              </a:tr>
              <a:tr h="370840">
                <a:tc>
                  <a:txBody>
                    <a:bodyPr/>
                    <a:lstStyle/>
                    <a:p>
                      <a:r>
                        <a:rPr lang="en-US" dirty="0" err="1" smtClean="0"/>
                        <a:t>Parcela</a:t>
                      </a:r>
                      <a:r>
                        <a:rPr lang="en-US" dirty="0" smtClean="0"/>
                        <a:t> 5</a:t>
                      </a:r>
                      <a:endParaRPr lang="en-US" dirty="0"/>
                    </a:p>
                  </a:txBody>
                  <a:tcPr/>
                </a:tc>
                <a:tc>
                  <a:txBody>
                    <a:bodyPr/>
                    <a:lstStyle/>
                    <a:p>
                      <a:r>
                        <a:rPr lang="en-US" dirty="0" smtClean="0"/>
                        <a:t>3.5</a:t>
                      </a:r>
                      <a:endParaRPr lang="en-US" dirty="0"/>
                    </a:p>
                  </a:txBody>
                  <a:tcPr/>
                </a:tc>
                <a:tc>
                  <a:txBody>
                    <a:bodyPr/>
                    <a:lstStyle/>
                    <a:p>
                      <a:r>
                        <a:rPr lang="en-US" dirty="0" smtClean="0"/>
                        <a:t>3.8</a:t>
                      </a:r>
                      <a:endParaRPr lang="en-US" dirty="0"/>
                    </a:p>
                  </a:txBody>
                  <a:tcPr/>
                </a:tc>
              </a:tr>
              <a:tr h="370840">
                <a:tc>
                  <a:txBody>
                    <a:bodyPr/>
                    <a:lstStyle/>
                    <a:p>
                      <a:r>
                        <a:rPr lang="en-US" dirty="0" err="1" smtClean="0"/>
                        <a:t>Parcela</a:t>
                      </a:r>
                      <a:r>
                        <a:rPr lang="en-US" dirty="0" smtClean="0"/>
                        <a:t> 6</a:t>
                      </a:r>
                      <a:endParaRPr lang="en-US" dirty="0"/>
                    </a:p>
                  </a:txBody>
                  <a:tcPr/>
                </a:tc>
                <a:tc>
                  <a:txBody>
                    <a:bodyPr/>
                    <a:lstStyle/>
                    <a:p>
                      <a:r>
                        <a:rPr lang="en-US" dirty="0" smtClean="0"/>
                        <a:t>2.8</a:t>
                      </a:r>
                      <a:endParaRPr lang="en-US" dirty="0"/>
                    </a:p>
                  </a:txBody>
                  <a:tcPr/>
                </a:tc>
                <a:tc>
                  <a:txBody>
                    <a:bodyPr/>
                    <a:lstStyle/>
                    <a:p>
                      <a:r>
                        <a:rPr lang="en-US" dirty="0" smtClean="0"/>
                        <a:t>3.2</a:t>
                      </a:r>
                      <a:endParaRPr lang="en-US" dirty="0"/>
                    </a:p>
                  </a:txBody>
                  <a:tcPr/>
                </a:tc>
              </a:tr>
            </a:tbl>
          </a:graphicData>
        </a:graphic>
      </p:graphicFrame>
    </p:spTree>
    <p:extLst>
      <p:ext uri="{BB962C8B-B14F-4D97-AF65-F5344CB8AC3E}">
        <p14:creationId xmlns:p14="http://schemas.microsoft.com/office/powerpoint/2010/main" val="14742123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8988" y="1628800"/>
            <a:ext cx="2899196"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1835696" y="548680"/>
            <a:ext cx="5888984" cy="923330"/>
          </a:xfrm>
          <a:prstGeom prst="rect">
            <a:avLst/>
          </a:prstGeom>
          <a:noFill/>
        </p:spPr>
        <p:txBody>
          <a:bodyPr wrap="none" rtlCol="0">
            <a:spAutoFit/>
          </a:bodyPr>
          <a:lstStyle/>
          <a:p>
            <a:r>
              <a:rPr lang="en-US" dirty="0" err="1" smtClean="0"/>
              <a:t>Cómo</a:t>
            </a:r>
            <a:r>
              <a:rPr lang="en-US" dirty="0" smtClean="0"/>
              <a:t> </a:t>
            </a:r>
            <a:r>
              <a:rPr lang="en-US" dirty="0" err="1" smtClean="0"/>
              <a:t>hacer</a:t>
            </a:r>
            <a:r>
              <a:rPr lang="en-US" dirty="0" smtClean="0"/>
              <a:t> en SPSS?</a:t>
            </a:r>
          </a:p>
          <a:p>
            <a:endParaRPr lang="en-US" dirty="0"/>
          </a:p>
          <a:p>
            <a:r>
              <a:rPr lang="en-US" dirty="0" err="1" smtClean="0"/>
              <a:t>Entrada</a:t>
            </a:r>
            <a:r>
              <a:rPr lang="en-US" dirty="0" smtClean="0"/>
              <a:t> de </a:t>
            </a:r>
            <a:r>
              <a:rPr lang="en-US" dirty="0" err="1" smtClean="0"/>
              <a:t>datos</a:t>
            </a:r>
            <a:r>
              <a:rPr lang="en-US" dirty="0" smtClean="0"/>
              <a:t>  (</a:t>
            </a:r>
            <a:r>
              <a:rPr lang="en-US" dirty="0" err="1" smtClean="0"/>
              <a:t>usamos</a:t>
            </a:r>
            <a:r>
              <a:rPr lang="en-US" dirty="0" smtClean="0"/>
              <a:t>  </a:t>
            </a:r>
            <a:r>
              <a:rPr lang="en-US" dirty="0" err="1" smtClean="0"/>
              <a:t>una</a:t>
            </a:r>
            <a:r>
              <a:rPr lang="en-US" dirty="0" smtClean="0"/>
              <a:t> </a:t>
            </a:r>
            <a:r>
              <a:rPr lang="en-US" dirty="0" err="1" smtClean="0"/>
              <a:t>columna</a:t>
            </a:r>
            <a:r>
              <a:rPr lang="en-US" dirty="0" smtClean="0"/>
              <a:t> </a:t>
            </a:r>
            <a:r>
              <a:rPr lang="en-US" dirty="0" err="1" smtClean="0"/>
              <a:t>para</a:t>
            </a:r>
            <a:r>
              <a:rPr lang="en-US" dirty="0" smtClean="0"/>
              <a:t> </a:t>
            </a:r>
            <a:r>
              <a:rPr lang="en-US" dirty="0" err="1" smtClean="0"/>
              <a:t>cada</a:t>
            </a:r>
            <a:r>
              <a:rPr lang="en-US" dirty="0" smtClean="0"/>
              <a:t> </a:t>
            </a:r>
            <a:r>
              <a:rPr lang="en-US" dirty="0" err="1" smtClean="0"/>
              <a:t>variedad</a:t>
            </a:r>
            <a:r>
              <a:rPr lang="en-US" dirty="0" smtClean="0"/>
              <a:t>)</a:t>
            </a:r>
            <a:endParaRPr lang="en-US" dirty="0"/>
          </a:p>
        </p:txBody>
      </p:sp>
    </p:spTree>
    <p:extLst>
      <p:ext uri="{BB962C8B-B14F-4D97-AF65-F5344CB8AC3E}">
        <p14:creationId xmlns:p14="http://schemas.microsoft.com/office/powerpoint/2010/main" val="3918226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913" y="1844823"/>
            <a:ext cx="5972175" cy="4641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1403648" y="620688"/>
            <a:ext cx="5504840" cy="369332"/>
          </a:xfrm>
          <a:prstGeom prst="rect">
            <a:avLst/>
          </a:prstGeom>
          <a:noFill/>
        </p:spPr>
        <p:txBody>
          <a:bodyPr wrap="none" rtlCol="0">
            <a:spAutoFit/>
          </a:bodyPr>
          <a:lstStyle/>
          <a:p>
            <a:r>
              <a:rPr lang="en-US" dirty="0" err="1" smtClean="0"/>
              <a:t>Vamos</a:t>
            </a:r>
            <a:r>
              <a:rPr lang="en-US" dirty="0" smtClean="0"/>
              <a:t> a </a:t>
            </a:r>
            <a:r>
              <a:rPr lang="en-US" dirty="0" err="1" smtClean="0"/>
              <a:t>nalizar</a:t>
            </a:r>
            <a:r>
              <a:rPr lang="en-US" dirty="0" smtClean="0"/>
              <a:t>, compare means  y paired samples T Test</a:t>
            </a:r>
            <a:endParaRPr lang="en-US" dirty="0"/>
          </a:p>
        </p:txBody>
      </p:sp>
    </p:spTree>
    <p:extLst>
      <p:ext uri="{BB962C8B-B14F-4D97-AF65-F5344CB8AC3E}">
        <p14:creationId xmlns:p14="http://schemas.microsoft.com/office/powerpoint/2010/main" val="11362346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1462088"/>
            <a:ext cx="6667500" cy="393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971600" y="755412"/>
            <a:ext cx="7278146" cy="369332"/>
          </a:xfrm>
          <a:prstGeom prst="rect">
            <a:avLst/>
          </a:prstGeom>
          <a:noFill/>
        </p:spPr>
        <p:txBody>
          <a:bodyPr wrap="none" rtlCol="0">
            <a:spAutoFit/>
          </a:bodyPr>
          <a:lstStyle/>
          <a:p>
            <a:r>
              <a:rPr lang="en-US" dirty="0" err="1" smtClean="0"/>
              <a:t>Luego</a:t>
            </a:r>
            <a:r>
              <a:rPr lang="en-US" dirty="0" smtClean="0"/>
              <a:t> </a:t>
            </a:r>
            <a:r>
              <a:rPr lang="en-US" dirty="0" err="1" smtClean="0"/>
              <a:t>introducimos</a:t>
            </a:r>
            <a:r>
              <a:rPr lang="en-US" dirty="0" smtClean="0"/>
              <a:t> </a:t>
            </a:r>
            <a:r>
              <a:rPr lang="en-US" dirty="0" err="1" smtClean="0"/>
              <a:t>las</a:t>
            </a:r>
            <a:r>
              <a:rPr lang="en-US" dirty="0" smtClean="0"/>
              <a:t> dos </a:t>
            </a:r>
            <a:r>
              <a:rPr lang="en-US" dirty="0" err="1" smtClean="0"/>
              <a:t>columnas</a:t>
            </a:r>
            <a:r>
              <a:rPr lang="en-US" dirty="0" smtClean="0"/>
              <a:t> </a:t>
            </a:r>
            <a:r>
              <a:rPr lang="en-US" dirty="0" err="1" smtClean="0"/>
              <a:t>que</a:t>
            </a:r>
            <a:r>
              <a:rPr lang="en-US" dirty="0" smtClean="0"/>
              <a:t> </a:t>
            </a:r>
            <a:r>
              <a:rPr lang="en-US" dirty="0" err="1" smtClean="0"/>
              <a:t>queremos</a:t>
            </a:r>
            <a:r>
              <a:rPr lang="en-US" dirty="0" smtClean="0"/>
              <a:t> </a:t>
            </a:r>
            <a:r>
              <a:rPr lang="en-US" dirty="0" err="1" smtClean="0"/>
              <a:t>comparar</a:t>
            </a:r>
            <a:r>
              <a:rPr lang="en-US" dirty="0" smtClean="0"/>
              <a:t> y </a:t>
            </a:r>
            <a:r>
              <a:rPr lang="en-US" dirty="0" err="1" smtClean="0"/>
              <a:t>damos</a:t>
            </a:r>
            <a:r>
              <a:rPr lang="en-US" dirty="0" smtClean="0"/>
              <a:t> ok</a:t>
            </a:r>
            <a:endParaRPr lang="en-US" dirty="0"/>
          </a:p>
        </p:txBody>
      </p:sp>
    </p:spTree>
    <p:extLst>
      <p:ext uri="{BB962C8B-B14F-4D97-AF65-F5344CB8AC3E}">
        <p14:creationId xmlns:p14="http://schemas.microsoft.com/office/powerpoint/2010/main" val="3645705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447800"/>
            <a:ext cx="32385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32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718351"/>
            <a:ext cx="4143404" cy="5139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Rectángulo"/>
          <p:cNvSpPr/>
          <p:nvPr/>
        </p:nvSpPr>
        <p:spPr>
          <a:xfrm>
            <a:off x="0" y="785794"/>
            <a:ext cx="5572164" cy="646331"/>
          </a:xfrm>
          <a:prstGeom prst="rect">
            <a:avLst/>
          </a:prstGeom>
        </p:spPr>
        <p:txBody>
          <a:bodyPr wrap="square">
            <a:spAutoFit/>
          </a:bodyPr>
          <a:lstStyle/>
          <a:p>
            <a:pPr algn="just"/>
            <a:r>
              <a:rPr lang="en-US" dirty="0" err="1" smtClean="0">
                <a:latin typeface="Times New Roman" pitchFamily="18" charset="0"/>
                <a:cs typeface="Times New Roman" pitchFamily="18" charset="0"/>
              </a:rPr>
              <a:t>Seleccionamos</a:t>
            </a: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simples </a:t>
            </a:r>
            <a:r>
              <a:rPr lang="en-US" dirty="0" smtClean="0">
                <a:latin typeface="Times New Roman" pitchFamily="18" charset="0"/>
                <a:cs typeface="Times New Roman" pitchFamily="18" charset="0"/>
              </a:rPr>
              <a:t>y </a:t>
            </a:r>
            <a:r>
              <a:rPr lang="en-US" dirty="0" err="1" smtClean="0">
                <a:latin typeface="Times New Roman" pitchFamily="18" charset="0"/>
                <a:cs typeface="Times New Roman" pitchFamily="18" charset="0"/>
              </a:rPr>
              <a:t>seguidamente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pulsamos</a:t>
            </a:r>
            <a:r>
              <a:rPr lang="en-US"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definir</a:t>
            </a:r>
            <a:r>
              <a:rPr lang="en-US" b="1" dirty="0" smtClean="0">
                <a:latin typeface="Times New Roman" pitchFamily="18" charset="0"/>
                <a:cs typeface="Times New Roman" pitchFamily="18" charset="0"/>
              </a:rPr>
              <a:t>. </a:t>
            </a:r>
          </a:p>
          <a:p>
            <a:pPr algn="just"/>
            <a:endParaRPr lang="en-US" dirty="0">
              <a:latin typeface="Times New Roman" pitchFamily="18" charset="0"/>
              <a:cs typeface="Times New Roman" pitchFamily="18" charset="0"/>
            </a:endParaRPr>
          </a:p>
        </p:txBody>
      </p:sp>
      <p:sp>
        <p:nvSpPr>
          <p:cNvPr id="7" name="Rectangle 1"/>
          <p:cNvSpPr>
            <a:spLocks noChangeArrowheads="1"/>
          </p:cNvSpPr>
          <p:nvPr/>
        </p:nvSpPr>
        <p:spPr bwMode="auto">
          <a:xfrm>
            <a:off x="285720" y="214290"/>
            <a:ext cx="8632167"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30238" algn="l"/>
              </a:tabLst>
            </a:pP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Pasos para representar gráficamente un gráfico de frecuencias absolutas</a:t>
            </a:r>
            <a:endParaRPr kumimoji="0" lang="es-ES" sz="24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8" name="7 Conector recto de flecha"/>
          <p:cNvCxnSpPr/>
          <p:nvPr/>
        </p:nvCxnSpPr>
        <p:spPr>
          <a:xfrm rot="10800000" flipV="1">
            <a:off x="1500166" y="1857364"/>
            <a:ext cx="571504" cy="42862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8 Conector recto de flecha"/>
          <p:cNvCxnSpPr/>
          <p:nvPr/>
        </p:nvCxnSpPr>
        <p:spPr>
          <a:xfrm rot="10800000" flipV="1">
            <a:off x="1428728" y="4286256"/>
            <a:ext cx="571504" cy="42862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9 Rectángulo"/>
          <p:cNvSpPr/>
          <p:nvPr/>
        </p:nvSpPr>
        <p:spPr>
          <a:xfrm>
            <a:off x="4071934" y="1285860"/>
            <a:ext cx="4572000" cy="646331"/>
          </a:xfrm>
          <a:prstGeom prst="rect">
            <a:avLst/>
          </a:prstGeom>
        </p:spPr>
        <p:txBody>
          <a:bodyPr>
            <a:spAutoFit/>
          </a:bodyPr>
          <a:lstStyle/>
          <a:p>
            <a:pPr algn="just"/>
            <a:r>
              <a:rPr lang="en-US" dirty="0" err="1" smtClean="0">
                <a:latin typeface="Times New Roman" pitchFamily="18" charset="0"/>
                <a:cs typeface="Times New Roman" pitchFamily="18" charset="0"/>
              </a:rPr>
              <a:t>Por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último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entramos</a:t>
            </a:r>
            <a:r>
              <a:rPr lang="en-US" dirty="0" smtClean="0">
                <a:latin typeface="Times New Roman" pitchFamily="18" charset="0"/>
                <a:cs typeface="Times New Roman" pitchFamily="18" charset="0"/>
              </a:rPr>
              <a:t> la variable en </a:t>
            </a:r>
            <a:r>
              <a:rPr lang="en-US" b="1" dirty="0" err="1" smtClean="0">
                <a:latin typeface="Times New Roman" pitchFamily="18" charset="0"/>
                <a:cs typeface="Times New Roman" pitchFamily="18" charset="0"/>
              </a:rPr>
              <a:t>eje</a:t>
            </a:r>
            <a:r>
              <a:rPr lang="en-US" b="1" dirty="0" smtClean="0">
                <a:latin typeface="Times New Roman" pitchFamily="18" charset="0"/>
                <a:cs typeface="Times New Roman" pitchFamily="18" charset="0"/>
              </a:rPr>
              <a:t> de </a:t>
            </a:r>
            <a:r>
              <a:rPr lang="en-US" b="1" dirty="0" err="1" smtClean="0">
                <a:latin typeface="Times New Roman" pitchFamily="18" charset="0"/>
                <a:cs typeface="Times New Roman" pitchFamily="18" charset="0"/>
              </a:rPr>
              <a:t>categorias</a:t>
            </a:r>
            <a:r>
              <a:rPr lang="en-US" b="1" dirty="0" smtClean="0">
                <a:latin typeface="Times New Roman" pitchFamily="18" charset="0"/>
                <a:cs typeface="Times New Roman" pitchFamily="18" charset="0"/>
              </a:rPr>
              <a:t>.</a:t>
            </a:r>
            <a:endParaRPr lang="en-US" b="1" dirty="0">
              <a:latin typeface="Times New Roman" pitchFamily="18" charset="0"/>
              <a:cs typeface="Times New Roman" pitchFamily="18" charset="0"/>
            </a:endParaRPr>
          </a:p>
        </p:txBody>
      </p:sp>
      <p:sp>
        <p:nvSpPr>
          <p:cNvPr id="11" name="10 Rectángulo"/>
          <p:cNvSpPr/>
          <p:nvPr/>
        </p:nvSpPr>
        <p:spPr>
          <a:xfrm>
            <a:off x="6357950" y="3857628"/>
            <a:ext cx="1500198" cy="14287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70865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25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063" y="1081088"/>
            <a:ext cx="8905875" cy="469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179512" y="6021288"/>
            <a:ext cx="8604920" cy="646331"/>
          </a:xfrm>
          <a:prstGeom prst="rect">
            <a:avLst/>
          </a:prstGeom>
          <a:noFill/>
        </p:spPr>
        <p:txBody>
          <a:bodyPr wrap="none" rtlCol="0">
            <a:spAutoFit/>
          </a:bodyPr>
          <a:lstStyle/>
          <a:p>
            <a:r>
              <a:rPr lang="en-US" dirty="0" smtClean="0"/>
              <a:t>Como la </a:t>
            </a:r>
            <a:r>
              <a:rPr lang="en-US" dirty="0" err="1" smtClean="0"/>
              <a:t>significación</a:t>
            </a:r>
            <a:r>
              <a:rPr lang="en-US" dirty="0" smtClean="0"/>
              <a:t> </a:t>
            </a:r>
            <a:r>
              <a:rPr lang="en-US" dirty="0" err="1" smtClean="0"/>
              <a:t>es</a:t>
            </a:r>
            <a:r>
              <a:rPr lang="en-US" dirty="0" smtClean="0"/>
              <a:t> </a:t>
            </a:r>
            <a:r>
              <a:rPr lang="en-US" dirty="0" err="1" smtClean="0"/>
              <a:t>menor</a:t>
            </a:r>
            <a:r>
              <a:rPr lang="en-US" dirty="0" smtClean="0"/>
              <a:t> de 0.05 </a:t>
            </a:r>
            <a:r>
              <a:rPr lang="en-US" dirty="0" err="1" smtClean="0"/>
              <a:t>rechazamos</a:t>
            </a:r>
            <a:r>
              <a:rPr lang="en-US" dirty="0" smtClean="0"/>
              <a:t> la </a:t>
            </a:r>
            <a:r>
              <a:rPr lang="en-US" dirty="0" err="1" smtClean="0"/>
              <a:t>hipótesis</a:t>
            </a:r>
            <a:r>
              <a:rPr lang="en-US" dirty="0" smtClean="0"/>
              <a:t>  </a:t>
            </a:r>
            <a:r>
              <a:rPr lang="en-US" dirty="0" err="1" smtClean="0"/>
              <a:t>nula</a:t>
            </a:r>
            <a:r>
              <a:rPr lang="en-US" dirty="0" smtClean="0"/>
              <a:t>, o sea hay </a:t>
            </a:r>
            <a:r>
              <a:rPr lang="en-US" dirty="0" err="1" smtClean="0"/>
              <a:t>diferencia</a:t>
            </a:r>
            <a:r>
              <a:rPr lang="en-US" dirty="0" smtClean="0"/>
              <a:t> </a:t>
            </a:r>
          </a:p>
          <a:p>
            <a:r>
              <a:rPr lang="en-US" dirty="0" smtClean="0"/>
              <a:t>entre </a:t>
            </a:r>
            <a:r>
              <a:rPr lang="en-US" dirty="0" err="1" smtClean="0"/>
              <a:t>las</a:t>
            </a:r>
            <a:r>
              <a:rPr lang="en-US" dirty="0" smtClean="0"/>
              <a:t>  </a:t>
            </a:r>
            <a:r>
              <a:rPr lang="en-US" dirty="0" err="1" smtClean="0"/>
              <a:t>variedades</a:t>
            </a:r>
            <a:endParaRPr lang="en-US" dirty="0"/>
          </a:p>
        </p:txBody>
      </p:sp>
    </p:spTree>
    <p:extLst>
      <p:ext uri="{BB962C8B-B14F-4D97-AF65-F5344CB8AC3E}">
        <p14:creationId xmlns:p14="http://schemas.microsoft.com/office/powerpoint/2010/main" val="3905148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28" y="1285860"/>
            <a:ext cx="5991225"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CuadroTexto"/>
          <p:cNvSpPr txBox="1"/>
          <p:nvPr/>
        </p:nvSpPr>
        <p:spPr>
          <a:xfrm>
            <a:off x="0" y="285728"/>
            <a:ext cx="1604927" cy="461665"/>
          </a:xfrm>
          <a:prstGeom prst="rect">
            <a:avLst/>
          </a:prstGeom>
          <a:noFill/>
        </p:spPr>
        <p:txBody>
          <a:bodyPr wrap="none" rtlCol="0">
            <a:spAutoFit/>
          </a:bodyPr>
          <a:lstStyle/>
          <a:p>
            <a:r>
              <a:rPr lang="en-US" sz="2400" b="1" dirty="0" err="1" smtClean="0">
                <a:latin typeface="Times New Roman" pitchFamily="18" charset="0"/>
                <a:cs typeface="Times New Roman" pitchFamily="18" charset="0"/>
              </a:rPr>
              <a:t>Resultado</a:t>
            </a:r>
            <a:r>
              <a:rPr lang="en-US" sz="2400" b="1" dirty="0" smtClean="0">
                <a:latin typeface="Times New Roman" pitchFamily="18" charset="0"/>
                <a:cs typeface="Times New Roman" pitchFamily="18" charset="0"/>
              </a:rPr>
              <a:t>:</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8667586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1406" y="550421"/>
            <a:ext cx="9163662" cy="707886"/>
          </a:xfrm>
          <a:prstGeom prst="rect">
            <a:avLst/>
          </a:prstGeom>
          <a:noFill/>
        </p:spPr>
        <p:txBody>
          <a:bodyPr wrap="none" rtlCol="0">
            <a:spAutoFit/>
          </a:bodyPr>
          <a:lstStyle/>
          <a:p>
            <a:r>
              <a:rPr lang="en-US" sz="2000" b="1" dirty="0" smtClean="0">
                <a:latin typeface="Times New Roman" pitchFamily="18" charset="0"/>
                <a:cs typeface="Times New Roman" pitchFamily="18" charset="0"/>
              </a:rPr>
              <a:t>2- Se </a:t>
            </a:r>
            <a:r>
              <a:rPr lang="en-US" sz="2000" b="1" dirty="0" err="1" smtClean="0">
                <a:latin typeface="Times New Roman" pitchFamily="18" charset="0"/>
                <a:cs typeface="Times New Roman" pitchFamily="18" charset="0"/>
              </a:rPr>
              <a:t>ofrecen</a:t>
            </a:r>
            <a:r>
              <a:rPr lang="en-US" sz="2000" b="1" dirty="0" smtClean="0">
                <a:latin typeface="Times New Roman" pitchFamily="18" charset="0"/>
                <a:cs typeface="Times New Roman" pitchFamily="18" charset="0"/>
              </a:rPr>
              <a:t> los </a:t>
            </a:r>
            <a:r>
              <a:rPr lang="en-US" sz="2000" b="1" dirty="0" err="1" smtClean="0">
                <a:latin typeface="Times New Roman" pitchFamily="18" charset="0"/>
                <a:cs typeface="Times New Roman" pitchFamily="18" charset="0"/>
              </a:rPr>
              <a:t>datos</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correspondientes</a:t>
            </a:r>
            <a:r>
              <a:rPr lang="en-US" sz="2000" b="1" dirty="0" smtClean="0">
                <a:latin typeface="Times New Roman" pitchFamily="18" charset="0"/>
                <a:cs typeface="Times New Roman" pitchFamily="18" charset="0"/>
              </a:rPr>
              <a:t> al </a:t>
            </a:r>
            <a:r>
              <a:rPr lang="en-US" sz="2000" b="1" dirty="0" err="1" smtClean="0">
                <a:latin typeface="Times New Roman" pitchFamily="18" charset="0"/>
                <a:cs typeface="Times New Roman" pitchFamily="18" charset="0"/>
              </a:rPr>
              <a:t>rendimiento</a:t>
            </a:r>
            <a:r>
              <a:rPr lang="en-US" sz="2000" b="1" dirty="0" smtClean="0">
                <a:latin typeface="Times New Roman" pitchFamily="18" charset="0"/>
                <a:cs typeface="Times New Roman" pitchFamily="18" charset="0"/>
              </a:rPr>
              <a:t> de 5 </a:t>
            </a:r>
            <a:r>
              <a:rPr lang="en-US" sz="2000" b="1" dirty="0" err="1" smtClean="0">
                <a:latin typeface="Times New Roman" pitchFamily="18" charset="0"/>
                <a:cs typeface="Times New Roman" pitchFamily="18" charset="0"/>
              </a:rPr>
              <a:t>variedades</a:t>
            </a:r>
            <a:r>
              <a:rPr lang="en-US" sz="2000" b="1" dirty="0" smtClean="0">
                <a:latin typeface="Times New Roman" pitchFamily="18" charset="0"/>
                <a:cs typeface="Times New Roman" pitchFamily="18" charset="0"/>
              </a:rPr>
              <a:t> de </a:t>
            </a:r>
            <a:r>
              <a:rPr lang="en-US" sz="2000" b="1" dirty="0" err="1" smtClean="0">
                <a:latin typeface="Times New Roman" pitchFamily="18" charset="0"/>
                <a:cs typeface="Times New Roman" pitchFamily="18" charset="0"/>
              </a:rPr>
              <a:t>tomate</a:t>
            </a:r>
            <a:r>
              <a:rPr lang="en-US" sz="2000" b="1" dirty="0" smtClean="0">
                <a:latin typeface="Times New Roman" pitchFamily="18" charset="0"/>
                <a:cs typeface="Times New Roman" pitchFamily="18" charset="0"/>
              </a:rPr>
              <a:t>:</a:t>
            </a:r>
          </a:p>
          <a:p>
            <a:endParaRPr lang="en-US" sz="2000" b="1" dirty="0">
              <a:latin typeface="Times New Roman" pitchFamily="18" charset="0"/>
              <a:cs typeface="Times New Roman" pitchFamily="18" charset="0"/>
            </a:endParaRPr>
          </a:p>
        </p:txBody>
      </p:sp>
      <p:sp>
        <p:nvSpPr>
          <p:cNvPr id="5" name="4 CuadroTexto"/>
          <p:cNvSpPr txBox="1"/>
          <p:nvPr/>
        </p:nvSpPr>
        <p:spPr>
          <a:xfrm>
            <a:off x="0" y="3357562"/>
            <a:ext cx="8143900" cy="1200329"/>
          </a:xfrm>
          <a:prstGeom prst="rect">
            <a:avLst/>
          </a:prstGeom>
          <a:noFill/>
        </p:spPr>
        <p:txBody>
          <a:bodyPr wrap="square" rtlCol="0">
            <a:spAutoFit/>
          </a:bodyPr>
          <a:lstStyle/>
          <a:p>
            <a:pPr marL="342900" indent="-342900">
              <a:buAutoNum type="alphaLcParenR"/>
            </a:pPr>
            <a:r>
              <a:rPr lang="en-US" dirty="0" err="1" smtClean="0">
                <a:latin typeface="Times New Roman" pitchFamily="18" charset="0"/>
                <a:cs typeface="Times New Roman" pitchFamily="18" charset="0"/>
              </a:rPr>
              <a:t>Obtener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para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cada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variedad</a:t>
            </a:r>
            <a:r>
              <a:rPr lang="en-US" dirty="0" smtClean="0">
                <a:latin typeface="Times New Roman" pitchFamily="18" charset="0"/>
                <a:cs typeface="Times New Roman" pitchFamily="18" charset="0"/>
              </a:rPr>
              <a:t> la media, </a:t>
            </a:r>
            <a:r>
              <a:rPr lang="en-US" dirty="0" err="1" smtClean="0">
                <a:latin typeface="Times New Roman" pitchFamily="18" charset="0"/>
                <a:cs typeface="Times New Roman" pitchFamily="18" charset="0"/>
              </a:rPr>
              <a:t>varianza</a:t>
            </a:r>
            <a:r>
              <a:rPr lang="en-US" dirty="0" smtClean="0">
                <a:latin typeface="Times New Roman" pitchFamily="18" charset="0"/>
                <a:cs typeface="Times New Roman" pitchFamily="18" charset="0"/>
              </a:rPr>
              <a:t> y </a:t>
            </a:r>
            <a:r>
              <a:rPr lang="en-US" dirty="0" err="1" smtClean="0">
                <a:latin typeface="Times New Roman" pitchFamily="18" charset="0"/>
                <a:cs typeface="Times New Roman" pitchFamily="18" charset="0"/>
              </a:rPr>
              <a:t>desviación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estándar</a:t>
            </a:r>
            <a:r>
              <a:rPr lang="en-US" dirty="0" smtClean="0">
                <a:latin typeface="Times New Roman" pitchFamily="18" charset="0"/>
                <a:cs typeface="Times New Roman" pitchFamily="18" charset="0"/>
              </a:rPr>
              <a:t>.</a:t>
            </a:r>
          </a:p>
          <a:p>
            <a:pPr marL="342900" indent="-342900">
              <a:buAutoNum type="alphaLcParenR"/>
            </a:pPr>
            <a:r>
              <a:rPr lang="en-US" dirty="0" err="1" smtClean="0">
                <a:latin typeface="Times New Roman" pitchFamily="18" charset="0"/>
                <a:cs typeface="Times New Roman" pitchFamily="18" charset="0"/>
              </a:rPr>
              <a:t>Obtener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para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cada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variedad</a:t>
            </a:r>
            <a:r>
              <a:rPr lang="en-US" dirty="0" smtClean="0">
                <a:latin typeface="Times New Roman" pitchFamily="18" charset="0"/>
                <a:cs typeface="Times New Roman" pitchFamily="18" charset="0"/>
              </a:rPr>
              <a:t> el </a:t>
            </a:r>
            <a:r>
              <a:rPr lang="en-US" dirty="0" err="1" smtClean="0">
                <a:latin typeface="Times New Roman" pitchFamily="18" charset="0"/>
                <a:cs typeface="Times New Roman" pitchFamily="18" charset="0"/>
              </a:rPr>
              <a:t>intervalo</a:t>
            </a:r>
            <a:r>
              <a:rPr lang="en-US" dirty="0" smtClean="0">
                <a:latin typeface="Times New Roman" pitchFamily="18" charset="0"/>
                <a:cs typeface="Times New Roman" pitchFamily="18" charset="0"/>
              </a:rPr>
              <a:t> de </a:t>
            </a:r>
            <a:r>
              <a:rPr lang="en-US" dirty="0" err="1" smtClean="0">
                <a:latin typeface="Times New Roman" pitchFamily="18" charset="0"/>
                <a:cs typeface="Times New Roman" pitchFamily="18" charset="0"/>
              </a:rPr>
              <a:t>confianza</a:t>
            </a:r>
            <a:r>
              <a:rPr lang="en-US" dirty="0" smtClean="0">
                <a:latin typeface="Times New Roman" pitchFamily="18" charset="0"/>
                <a:cs typeface="Times New Roman" pitchFamily="18" charset="0"/>
              </a:rPr>
              <a:t> al 95 %</a:t>
            </a:r>
          </a:p>
          <a:p>
            <a:pPr marL="342900" indent="-342900">
              <a:buAutoNum type="alphaLcParenR"/>
            </a:pPr>
            <a:r>
              <a:rPr lang="en-US" dirty="0" err="1" smtClean="0">
                <a:latin typeface="Times New Roman" pitchFamily="18" charset="0"/>
                <a:cs typeface="Times New Roman" pitchFamily="18" charset="0"/>
              </a:rPr>
              <a:t>Usando</a:t>
            </a:r>
            <a:r>
              <a:rPr lang="en-US" dirty="0" smtClean="0">
                <a:latin typeface="Times New Roman" pitchFamily="18" charset="0"/>
                <a:cs typeface="Times New Roman" pitchFamily="18" charset="0"/>
              </a:rPr>
              <a:t> los </a:t>
            </a:r>
            <a:r>
              <a:rPr lang="en-US" dirty="0" err="1" smtClean="0">
                <a:latin typeface="Times New Roman" pitchFamily="18" charset="0"/>
                <a:cs typeface="Times New Roman" pitchFamily="18" charset="0"/>
              </a:rPr>
              <a:t>intervalos</a:t>
            </a:r>
            <a:r>
              <a:rPr lang="en-US" dirty="0" smtClean="0">
                <a:latin typeface="Times New Roman" pitchFamily="18" charset="0"/>
                <a:cs typeface="Times New Roman" pitchFamily="18" charset="0"/>
              </a:rPr>
              <a:t> de </a:t>
            </a:r>
            <a:r>
              <a:rPr lang="en-US" dirty="0" err="1" smtClean="0">
                <a:latin typeface="Times New Roman" pitchFamily="18" charset="0"/>
                <a:cs typeface="Times New Roman" pitchFamily="18" charset="0"/>
              </a:rPr>
              <a:t>confianza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diga</a:t>
            </a:r>
            <a:r>
              <a:rPr lang="en-US" dirty="0" smtClean="0">
                <a:latin typeface="Times New Roman" pitchFamily="18" charset="0"/>
                <a:cs typeface="Times New Roman" pitchFamily="18" charset="0"/>
              </a:rPr>
              <a:t> entre </a:t>
            </a:r>
            <a:r>
              <a:rPr lang="en-US" dirty="0" err="1" smtClean="0">
                <a:latin typeface="Times New Roman" pitchFamily="18" charset="0"/>
                <a:cs typeface="Times New Roman" pitchFamily="18" charset="0"/>
              </a:rPr>
              <a:t>qué</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variedades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existen</a:t>
            </a:r>
            <a:endParaRPr lang="en-US" dirty="0" smtClean="0">
              <a:latin typeface="Times New Roman" pitchFamily="18" charset="0"/>
              <a:cs typeface="Times New Roman" pitchFamily="18" charset="0"/>
            </a:endParaRPr>
          </a:p>
          <a:p>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diferencias</a:t>
            </a:r>
            <a:r>
              <a:rPr lang="en-US" dirty="0" smtClean="0">
                <a:latin typeface="Times New Roman" pitchFamily="18" charset="0"/>
                <a:cs typeface="Times New Roman" pitchFamily="18" charset="0"/>
              </a:rPr>
              <a:t> en el </a:t>
            </a:r>
            <a:r>
              <a:rPr lang="en-US" dirty="0" err="1" smtClean="0">
                <a:latin typeface="Times New Roman" pitchFamily="18" charset="0"/>
                <a:cs typeface="Times New Roman" pitchFamily="18" charset="0"/>
              </a:rPr>
              <a:t>rendimiento</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pic>
        <p:nvPicPr>
          <p:cNvPr id="10" name="Picture 4" descr="Resultado de imagen para variedades de tomate"/>
          <p:cNvPicPr>
            <a:picLocks noChangeAspect="1" noChangeArrowheads="1"/>
          </p:cNvPicPr>
          <p:nvPr/>
        </p:nvPicPr>
        <p:blipFill>
          <a:blip r:embed="rId2"/>
          <a:srcRect/>
          <a:stretch>
            <a:fillRect/>
          </a:stretch>
        </p:blipFill>
        <p:spPr bwMode="auto">
          <a:xfrm>
            <a:off x="6605339" y="1336778"/>
            <a:ext cx="2143125" cy="2133601"/>
          </a:xfrm>
          <a:prstGeom prst="ellipse">
            <a:avLst/>
          </a:prstGeom>
          <a:ln>
            <a:noFill/>
          </a:ln>
          <a:effectLst>
            <a:softEdge rad="112500"/>
          </a:effectLst>
        </p:spPr>
      </p:pic>
      <p:graphicFrame>
        <p:nvGraphicFramePr>
          <p:cNvPr id="11" name="10 Tabla"/>
          <p:cNvGraphicFramePr>
            <a:graphicFrameLocks noGrp="1"/>
          </p:cNvGraphicFramePr>
          <p:nvPr>
            <p:extLst>
              <p:ext uri="{D42A27DB-BD31-4B8C-83A1-F6EECF244321}">
                <p14:modId xmlns:p14="http://schemas.microsoft.com/office/powerpoint/2010/main" val="2932735817"/>
              </p:ext>
            </p:extLst>
          </p:nvPr>
        </p:nvGraphicFramePr>
        <p:xfrm>
          <a:off x="533109" y="1622530"/>
          <a:ext cx="5575300" cy="1226820"/>
        </p:xfrm>
        <a:graphic>
          <a:graphicData uri="http://schemas.openxmlformats.org/drawingml/2006/table">
            <a:tbl>
              <a:tblPr/>
              <a:tblGrid>
                <a:gridCol w="1115060"/>
                <a:gridCol w="1115060"/>
                <a:gridCol w="1115060"/>
                <a:gridCol w="1115060"/>
                <a:gridCol w="1115060"/>
              </a:tblGrid>
              <a:tr h="131445">
                <a:tc>
                  <a:txBody>
                    <a:bodyPr/>
                    <a:lstStyle/>
                    <a:p>
                      <a:pPr algn="ctr">
                        <a:lnSpc>
                          <a:spcPct val="115000"/>
                        </a:lnSpc>
                        <a:spcAft>
                          <a:spcPts val="0"/>
                        </a:spcAft>
                        <a:tabLst>
                          <a:tab pos="977900" algn="r"/>
                        </a:tabLst>
                      </a:pPr>
                      <a:r>
                        <a:rPr lang="es-MX" sz="1400" dirty="0">
                          <a:solidFill>
                            <a:srgbClr val="000000"/>
                          </a:solidFill>
                          <a:latin typeface="Times New Roman"/>
                          <a:ea typeface="Calibri"/>
                          <a:cs typeface="Times New Roman"/>
                        </a:rPr>
                        <a:t>V1</a:t>
                      </a:r>
                      <a:endParaRPr lang="es-E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MX" sz="1400" dirty="0">
                          <a:solidFill>
                            <a:srgbClr val="000000"/>
                          </a:solidFill>
                          <a:latin typeface="Times New Roman"/>
                          <a:ea typeface="Calibri"/>
                          <a:cs typeface="Times New Roman"/>
                        </a:rPr>
                        <a:t>V2</a:t>
                      </a:r>
                      <a:endParaRPr lang="es-E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63525" algn="ctr"/>
                        </a:tabLst>
                      </a:pPr>
                      <a:r>
                        <a:rPr lang="es-MX" sz="1400">
                          <a:solidFill>
                            <a:srgbClr val="000000"/>
                          </a:solidFill>
                          <a:latin typeface="Times New Roman"/>
                          <a:ea typeface="Calibri"/>
                          <a:cs typeface="Times New Roman"/>
                        </a:rPr>
                        <a:t>V3</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63525" algn="ctr"/>
                        </a:tabLst>
                      </a:pPr>
                      <a:r>
                        <a:rPr lang="es-MX" sz="1400">
                          <a:solidFill>
                            <a:srgbClr val="000000"/>
                          </a:solidFill>
                          <a:latin typeface="Times New Roman"/>
                          <a:ea typeface="Calibri"/>
                          <a:cs typeface="Times New Roman"/>
                        </a:rPr>
                        <a:t>V4</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63525" algn="ctr"/>
                        </a:tabLst>
                      </a:pPr>
                      <a:r>
                        <a:rPr lang="es-MX" sz="1400" dirty="0">
                          <a:solidFill>
                            <a:srgbClr val="000000"/>
                          </a:solidFill>
                          <a:latin typeface="Times New Roman"/>
                          <a:ea typeface="Calibri"/>
                          <a:cs typeface="Times New Roman"/>
                        </a:rPr>
                        <a:t>V5</a:t>
                      </a:r>
                      <a:endParaRPr lang="es-E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205">
                <a:tc>
                  <a:txBody>
                    <a:bodyPr/>
                    <a:lstStyle/>
                    <a:p>
                      <a:pPr algn="ctr">
                        <a:lnSpc>
                          <a:spcPct val="115000"/>
                        </a:lnSpc>
                        <a:spcAft>
                          <a:spcPts val="0"/>
                        </a:spcAft>
                        <a:tabLst>
                          <a:tab pos="976630" algn="r"/>
                        </a:tabLst>
                      </a:pPr>
                      <a:r>
                        <a:rPr lang="es-ES" sz="1400">
                          <a:solidFill>
                            <a:srgbClr val="000000"/>
                          </a:solidFill>
                          <a:latin typeface="Times New Roman"/>
                          <a:ea typeface="Calibri"/>
                          <a:cs typeface="Times New Roman"/>
                        </a:rPr>
                        <a:t>12</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a:lnSpc>
                          <a:spcPct val="115000"/>
                        </a:lnSpc>
                        <a:spcAft>
                          <a:spcPts val="0"/>
                        </a:spcAft>
                      </a:pPr>
                      <a:r>
                        <a:rPr lang="es-MX" sz="1400">
                          <a:solidFill>
                            <a:srgbClr val="000000"/>
                          </a:solidFill>
                          <a:latin typeface="Times New Roman"/>
                          <a:ea typeface="Calibri"/>
                          <a:cs typeface="Times New Roman"/>
                        </a:rPr>
                        <a:t>18</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MX" sz="1400">
                          <a:solidFill>
                            <a:srgbClr val="000000"/>
                          </a:solidFill>
                          <a:latin typeface="Times New Roman"/>
                          <a:ea typeface="Calibri"/>
                          <a:cs typeface="Times New Roman"/>
                        </a:rPr>
                        <a:t>19</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MX" sz="1400">
                          <a:solidFill>
                            <a:srgbClr val="000000"/>
                          </a:solidFill>
                          <a:latin typeface="Times New Roman"/>
                          <a:ea typeface="Calibri"/>
                          <a:cs typeface="Times New Roman"/>
                        </a:rPr>
                        <a:t>14</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MX" sz="1400">
                          <a:solidFill>
                            <a:srgbClr val="000000"/>
                          </a:solidFill>
                          <a:latin typeface="Times New Roman"/>
                          <a:ea typeface="Calibri"/>
                          <a:cs typeface="Times New Roman"/>
                        </a:rPr>
                        <a:t>21</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205">
                <a:tc>
                  <a:txBody>
                    <a:bodyPr/>
                    <a:lstStyle/>
                    <a:p>
                      <a:pPr algn="ctr">
                        <a:lnSpc>
                          <a:spcPct val="115000"/>
                        </a:lnSpc>
                        <a:spcAft>
                          <a:spcPts val="0"/>
                        </a:spcAft>
                        <a:tabLst>
                          <a:tab pos="263525" algn="ctr"/>
                        </a:tabLst>
                      </a:pPr>
                      <a:r>
                        <a:rPr lang="es-MX" sz="1400">
                          <a:solidFill>
                            <a:srgbClr val="000000"/>
                          </a:solidFill>
                          <a:latin typeface="Times New Roman"/>
                          <a:ea typeface="Calibri"/>
                          <a:cs typeface="Times New Roman"/>
                        </a:rPr>
                        <a:t>11</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a:lnSpc>
                          <a:spcPct val="115000"/>
                        </a:lnSpc>
                        <a:spcAft>
                          <a:spcPts val="0"/>
                        </a:spcAft>
                      </a:pPr>
                      <a:r>
                        <a:rPr lang="es-MX" sz="1400">
                          <a:solidFill>
                            <a:srgbClr val="000000"/>
                          </a:solidFill>
                          <a:latin typeface="Times New Roman"/>
                          <a:ea typeface="Calibri"/>
                          <a:cs typeface="Times New Roman"/>
                        </a:rPr>
                        <a:t>15</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MX" sz="1400">
                          <a:solidFill>
                            <a:srgbClr val="000000"/>
                          </a:solidFill>
                          <a:latin typeface="Times New Roman"/>
                          <a:ea typeface="Calibri"/>
                          <a:cs typeface="Times New Roman"/>
                        </a:rPr>
                        <a:t>14</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MX" sz="1400">
                          <a:solidFill>
                            <a:srgbClr val="000000"/>
                          </a:solidFill>
                          <a:latin typeface="Times New Roman"/>
                          <a:ea typeface="Calibri"/>
                          <a:cs typeface="Times New Roman"/>
                        </a:rPr>
                        <a:t>15</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MX" sz="1400">
                          <a:solidFill>
                            <a:srgbClr val="000000"/>
                          </a:solidFill>
                          <a:latin typeface="Times New Roman"/>
                          <a:ea typeface="Calibri"/>
                          <a:cs typeface="Times New Roman"/>
                        </a:rPr>
                        <a:t>18</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205">
                <a:tc>
                  <a:txBody>
                    <a:bodyPr/>
                    <a:lstStyle/>
                    <a:p>
                      <a:pPr algn="ctr">
                        <a:lnSpc>
                          <a:spcPct val="115000"/>
                        </a:lnSpc>
                        <a:spcAft>
                          <a:spcPts val="0"/>
                        </a:spcAft>
                        <a:tabLst>
                          <a:tab pos="263525" algn="ctr"/>
                        </a:tabLst>
                      </a:pPr>
                      <a:r>
                        <a:rPr lang="es-MX" sz="1400">
                          <a:solidFill>
                            <a:srgbClr val="000000"/>
                          </a:solidFill>
                          <a:latin typeface="Times New Roman"/>
                          <a:ea typeface="Calibri"/>
                          <a:cs typeface="Times New Roman"/>
                        </a:rPr>
                        <a:t>13</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a:lnSpc>
                          <a:spcPct val="115000"/>
                        </a:lnSpc>
                        <a:spcAft>
                          <a:spcPts val="0"/>
                        </a:spcAft>
                      </a:pPr>
                      <a:r>
                        <a:rPr lang="es-MX" sz="1400">
                          <a:solidFill>
                            <a:srgbClr val="000000"/>
                          </a:solidFill>
                          <a:latin typeface="Times New Roman"/>
                          <a:ea typeface="Calibri"/>
                          <a:cs typeface="Times New Roman"/>
                        </a:rPr>
                        <a:t>13</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MX" sz="1400">
                          <a:solidFill>
                            <a:srgbClr val="000000"/>
                          </a:solidFill>
                          <a:latin typeface="Times New Roman"/>
                          <a:ea typeface="Calibri"/>
                          <a:cs typeface="Times New Roman"/>
                        </a:rPr>
                        <a:t>16</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MX" sz="1400">
                          <a:solidFill>
                            <a:srgbClr val="000000"/>
                          </a:solidFill>
                          <a:latin typeface="Times New Roman"/>
                          <a:ea typeface="Calibri"/>
                          <a:cs typeface="Times New Roman"/>
                        </a:rPr>
                        <a:t>16</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MX" sz="1400">
                          <a:solidFill>
                            <a:srgbClr val="000000"/>
                          </a:solidFill>
                          <a:latin typeface="Times New Roman"/>
                          <a:ea typeface="Calibri"/>
                          <a:cs typeface="Times New Roman"/>
                        </a:rPr>
                        <a:t>17</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205">
                <a:tc>
                  <a:txBody>
                    <a:bodyPr/>
                    <a:lstStyle/>
                    <a:p>
                      <a:pPr algn="ctr">
                        <a:lnSpc>
                          <a:spcPct val="115000"/>
                        </a:lnSpc>
                        <a:spcAft>
                          <a:spcPts val="0"/>
                        </a:spcAft>
                        <a:tabLst>
                          <a:tab pos="263525" algn="ctr"/>
                        </a:tabLst>
                      </a:pPr>
                      <a:r>
                        <a:rPr lang="es-MX" sz="1400">
                          <a:solidFill>
                            <a:srgbClr val="000000"/>
                          </a:solidFill>
                          <a:latin typeface="Times New Roman"/>
                          <a:ea typeface="Calibri"/>
                          <a:cs typeface="Times New Roman"/>
                        </a:rPr>
                        <a:t>11</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a:lnSpc>
                          <a:spcPct val="115000"/>
                        </a:lnSpc>
                        <a:spcAft>
                          <a:spcPts val="0"/>
                        </a:spcAft>
                      </a:pPr>
                      <a:r>
                        <a:rPr lang="es-MX" sz="1400">
                          <a:solidFill>
                            <a:srgbClr val="000000"/>
                          </a:solidFill>
                          <a:latin typeface="Times New Roman"/>
                          <a:ea typeface="Calibri"/>
                          <a:cs typeface="Times New Roman"/>
                        </a:rPr>
                        <a:t>14</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MX" sz="1400">
                          <a:solidFill>
                            <a:srgbClr val="000000"/>
                          </a:solidFill>
                          <a:latin typeface="Times New Roman"/>
                          <a:ea typeface="Calibri"/>
                          <a:cs typeface="Times New Roman"/>
                        </a:rPr>
                        <a:t>15</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MX" sz="1400">
                          <a:solidFill>
                            <a:srgbClr val="000000"/>
                          </a:solidFill>
                          <a:latin typeface="Times New Roman"/>
                          <a:ea typeface="Calibri"/>
                          <a:cs typeface="Times New Roman"/>
                        </a:rPr>
                        <a:t>17</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MX" sz="1400" dirty="0">
                          <a:solidFill>
                            <a:srgbClr val="000000"/>
                          </a:solidFill>
                          <a:latin typeface="Times New Roman"/>
                          <a:ea typeface="Calibri"/>
                          <a:cs typeface="Times New Roman"/>
                        </a:rPr>
                        <a:t>19</a:t>
                      </a:r>
                      <a:endParaRPr lang="es-E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041609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85720" y="1465620"/>
            <a:ext cx="3619902" cy="523220"/>
          </a:xfrm>
          <a:prstGeom prst="rect">
            <a:avLst/>
          </a:prstGeom>
          <a:noFill/>
        </p:spPr>
        <p:txBody>
          <a:bodyPr wrap="none" rtlCol="0">
            <a:spAutoFit/>
          </a:bodyPr>
          <a:lstStyle/>
          <a:p>
            <a:r>
              <a:rPr lang="es-ES" sz="2800" dirty="0" smtClean="0">
                <a:solidFill>
                  <a:srgbClr val="FF0000"/>
                </a:solidFill>
                <a:latin typeface="Times New Roman" pitchFamily="18" charset="0"/>
                <a:cs typeface="Times New Roman" pitchFamily="18" charset="0"/>
              </a:rPr>
              <a:t>Intervalos de confianza </a:t>
            </a:r>
            <a:endParaRPr lang="es-ES" sz="2800" dirty="0">
              <a:solidFill>
                <a:srgbClr val="FF0000"/>
              </a:solidFill>
              <a:latin typeface="Times New Roman" pitchFamily="18" charset="0"/>
              <a:cs typeface="Times New Roman" pitchFamily="18" charset="0"/>
            </a:endParaRPr>
          </a:p>
        </p:txBody>
      </p:sp>
      <p:sp>
        <p:nvSpPr>
          <p:cNvPr id="11265" name="Rectangle 1"/>
          <p:cNvSpPr>
            <a:spLocks noChangeArrowheads="1"/>
          </p:cNvSpPr>
          <p:nvPr/>
        </p:nvSpPr>
        <p:spPr bwMode="auto">
          <a:xfrm>
            <a:off x="285720" y="2249577"/>
            <a:ext cx="8358246"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Los límites de confianza</a:t>
            </a:r>
            <a:r>
              <a:rPr lang="es-ES" sz="2000" dirty="0" smtClean="0">
                <a:latin typeface="Times New Roman" pitchFamily="18" charset="0"/>
                <a:ea typeface="Calibri" pitchFamily="34" charset="0"/>
                <a:cs typeface="Times New Roman" pitchFamily="18" charset="0"/>
              </a:rPr>
              <a:t> </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son límites que abarcan un intervalo, dentro del cual podemos decir que se encuentra el verdadero valor con un cierto grado de confianza. En cada parámetro hay una fórmula para calcularlo para el caso de la media es:</a:t>
            </a:r>
            <a:endParaRPr kumimoji="0" lang="es-ES"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11266" name="Object 2"/>
          <p:cNvGraphicFramePr>
            <a:graphicFrameLocks noChangeAspect="1"/>
          </p:cNvGraphicFramePr>
          <p:nvPr>
            <p:extLst>
              <p:ext uri="{D42A27DB-BD31-4B8C-83A1-F6EECF244321}">
                <p14:modId xmlns:p14="http://schemas.microsoft.com/office/powerpoint/2010/main" val="2648831640"/>
              </p:ext>
            </p:extLst>
          </p:nvPr>
        </p:nvGraphicFramePr>
        <p:xfrm>
          <a:off x="625475" y="3733800"/>
          <a:ext cx="6102350" cy="901700"/>
        </p:xfrm>
        <a:graphic>
          <a:graphicData uri="http://schemas.openxmlformats.org/presentationml/2006/ole">
            <mc:AlternateContent xmlns:mc="http://schemas.openxmlformats.org/markup-compatibility/2006">
              <mc:Choice xmlns:v="urn:schemas-microsoft-com:vml" Requires="v">
                <p:oleObj spid="_x0000_s11320" name="Ecuación" r:id="rId3" imgW="2882880" imgH="419040" progId="Equation.3">
                  <p:embed/>
                </p:oleObj>
              </mc:Choice>
              <mc:Fallback>
                <p:oleObj name="Ecuación" r:id="rId3" imgW="2882880" imgH="419040" progId="Equation.3">
                  <p:embed/>
                  <p:pic>
                    <p:nvPicPr>
                      <p:cNvPr id="0" name="Picture 4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475" y="3733800"/>
                        <a:ext cx="6102350" cy="901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2 CuadroTexto"/>
          <p:cNvSpPr txBox="1"/>
          <p:nvPr/>
        </p:nvSpPr>
        <p:spPr>
          <a:xfrm>
            <a:off x="395536" y="548680"/>
            <a:ext cx="2055371" cy="400110"/>
          </a:xfrm>
          <a:prstGeom prst="rect">
            <a:avLst/>
          </a:prstGeom>
          <a:noFill/>
        </p:spPr>
        <p:txBody>
          <a:bodyPr wrap="none" rtlCol="0">
            <a:spAutoFit/>
          </a:bodyPr>
          <a:lstStyle/>
          <a:p>
            <a:r>
              <a:rPr lang="en-US" sz="2000" b="1" i="1" dirty="0" smtClean="0">
                <a:latin typeface="Times New Roman" pitchFamily="18" charset="0"/>
                <a:cs typeface="Times New Roman" pitchFamily="18" charset="0"/>
              </a:rPr>
              <a:t>RECORDEMOS:</a:t>
            </a:r>
            <a:endParaRPr lang="en-US" sz="2000" b="1"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285720" y="285728"/>
            <a:ext cx="1906291"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Matriz de datos</a:t>
            </a:r>
            <a:endParaRPr kumimoji="0" lang="es-E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2 Imagen"/>
          <p:cNvPicPr/>
          <p:nvPr/>
        </p:nvPicPr>
        <p:blipFill>
          <a:blip r:embed="rId2"/>
          <a:srcRect/>
          <a:stretch>
            <a:fillRect/>
          </a:stretch>
        </p:blipFill>
        <p:spPr bwMode="auto">
          <a:xfrm>
            <a:off x="827584" y="857232"/>
            <a:ext cx="6143668" cy="50720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786" y="1285861"/>
            <a:ext cx="6802762" cy="5572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1"/>
          <p:cNvSpPr>
            <a:spLocks noChangeArrowheads="1"/>
          </p:cNvSpPr>
          <p:nvPr/>
        </p:nvSpPr>
        <p:spPr bwMode="auto">
          <a:xfrm>
            <a:off x="332321" y="214290"/>
            <a:ext cx="8632167"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30238" algn="l"/>
              </a:tabLst>
            </a:pPr>
            <a:r>
              <a:rPr kumimoji="0" lang="es-E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Pasos para obtener los estadísticos descriptivos</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3 Rectángulo"/>
          <p:cNvSpPr/>
          <p:nvPr/>
        </p:nvSpPr>
        <p:spPr>
          <a:xfrm>
            <a:off x="428596" y="714356"/>
            <a:ext cx="7704032" cy="369332"/>
          </a:xfrm>
          <a:prstGeom prst="rect">
            <a:avLst/>
          </a:prstGeom>
        </p:spPr>
        <p:txBody>
          <a:bodyPr wrap="none">
            <a:spAutoFit/>
          </a:bodyPr>
          <a:lstStyle/>
          <a:p>
            <a:r>
              <a:rPr lang="es-ES" dirty="0" smtClean="0">
                <a:latin typeface="Times New Roman" pitchFamily="18" charset="0"/>
                <a:ea typeface="Calibri" pitchFamily="34" charset="0"/>
                <a:cs typeface="Times New Roman" pitchFamily="18" charset="0"/>
              </a:rPr>
              <a:t>En el men</a:t>
            </a:r>
            <a:r>
              <a:rPr lang="es-ES" dirty="0" smtClean="0">
                <a:ea typeface="Calibri" pitchFamily="34" charset="0"/>
                <a:cs typeface="Times New Roman" pitchFamily="18" charset="0"/>
              </a:rPr>
              <a:t>ú</a:t>
            </a:r>
            <a:r>
              <a:rPr lang="es-ES" dirty="0" smtClean="0">
                <a:latin typeface="Times New Roman" pitchFamily="18" charset="0"/>
                <a:ea typeface="Calibri" pitchFamily="34" charset="0"/>
                <a:cs typeface="Times New Roman" pitchFamily="18" charset="0"/>
              </a:rPr>
              <a:t> </a:t>
            </a:r>
            <a:r>
              <a:rPr lang="en-US" dirty="0" err="1" smtClean="0">
                <a:latin typeface="Times New Roman" pitchFamily="18" charset="0"/>
                <a:cs typeface="Times New Roman" pitchFamily="18" charset="0"/>
              </a:rPr>
              <a:t>vamos</a:t>
            </a:r>
            <a:r>
              <a:rPr lang="en-US" dirty="0" smtClean="0">
                <a:latin typeface="Times New Roman" pitchFamily="18" charset="0"/>
                <a:cs typeface="Times New Roman" pitchFamily="18" charset="0"/>
              </a:rPr>
              <a:t> a </a:t>
            </a:r>
            <a:r>
              <a:rPr lang="en-US" b="1" dirty="0" err="1" smtClean="0">
                <a:latin typeface="Times New Roman" pitchFamily="18" charset="0"/>
                <a:cs typeface="Times New Roman" pitchFamily="18" charset="0"/>
              </a:rPr>
              <a:t>analizar</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estadísicos</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descriptivos</a:t>
            </a:r>
            <a:r>
              <a:rPr lang="en-US" b="1"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seleccionamos</a:t>
            </a:r>
            <a:r>
              <a:rPr lang="en-US"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explorar</a:t>
            </a:r>
            <a:endParaRPr lang="es-ES" dirty="0"/>
          </a:p>
        </p:txBody>
      </p:sp>
    </p:spTree>
    <p:extLst>
      <p:ext uri="{BB962C8B-B14F-4D97-AF65-F5344CB8AC3E}">
        <p14:creationId xmlns:p14="http://schemas.microsoft.com/office/powerpoint/2010/main" val="247747683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573</TotalTime>
  <Words>1340</Words>
  <Application>Microsoft Office PowerPoint</Application>
  <PresentationFormat>Presentación en pantalla (4:3)</PresentationFormat>
  <Paragraphs>307</Paragraphs>
  <Slides>40</Slides>
  <Notes>1</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40</vt:i4>
      </vt:variant>
    </vt:vector>
  </HeadingPairs>
  <TitlesOfParts>
    <vt:vector size="42" baseType="lpstr">
      <vt:lpstr>Tema de Office</vt:lpstr>
      <vt:lpstr>Ecuación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usuario</dc:creator>
  <cp:lastModifiedBy>LENOVO</cp:lastModifiedBy>
  <cp:revision>122</cp:revision>
  <dcterms:created xsi:type="dcterms:W3CDTF">2017-11-21T09:31:18Z</dcterms:created>
  <dcterms:modified xsi:type="dcterms:W3CDTF">2020-02-17T14:50:24Z</dcterms:modified>
</cp:coreProperties>
</file>