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6" r:id="rId2"/>
    <p:sldId id="282" r:id="rId3"/>
    <p:sldId id="280" r:id="rId4"/>
    <p:sldId id="287" r:id="rId5"/>
    <p:sldId id="294" r:id="rId6"/>
    <p:sldId id="301" r:id="rId7"/>
    <p:sldId id="293" r:id="rId8"/>
    <p:sldId id="307" r:id="rId9"/>
    <p:sldId id="257" r:id="rId10"/>
    <p:sldId id="310" r:id="rId11"/>
    <p:sldId id="312" r:id="rId12"/>
    <p:sldId id="315" r:id="rId13"/>
    <p:sldId id="317" r:id="rId14"/>
    <p:sldId id="265" r:id="rId15"/>
    <p:sldId id="321" r:id="rId16"/>
    <p:sldId id="322" r:id="rId17"/>
    <p:sldId id="323" r:id="rId18"/>
    <p:sldId id="324" r:id="rId19"/>
    <p:sldId id="325" r:id="rId20"/>
    <p:sldId id="326" r:id="rId21"/>
    <p:sldId id="267" r:id="rId22"/>
    <p:sldId id="328" r:id="rId23"/>
    <p:sldId id="346" r:id="rId24"/>
    <p:sldId id="350" r:id="rId25"/>
    <p:sldId id="353" r:id="rId26"/>
    <p:sldId id="356" r:id="rId27"/>
    <p:sldId id="354" r:id="rId28"/>
    <p:sldId id="355" r:id="rId29"/>
    <p:sldId id="360" r:id="rId30"/>
    <p:sldId id="404" r:id="rId31"/>
    <p:sldId id="405" r:id="rId32"/>
    <p:sldId id="406" r:id="rId33"/>
    <p:sldId id="371" r:id="rId34"/>
    <p:sldId id="372" r:id="rId35"/>
    <p:sldId id="380" r:id="rId36"/>
    <p:sldId id="381" r:id="rId37"/>
    <p:sldId id="382" r:id="rId38"/>
    <p:sldId id="383" r:id="rId39"/>
    <p:sldId id="384" r:id="rId40"/>
    <p:sldId id="385" r:id="rId41"/>
    <p:sldId id="386" r:id="rId42"/>
    <p:sldId id="391" r:id="rId43"/>
    <p:sldId id="397" r:id="rId44"/>
    <p:sldId id="399" r:id="rId45"/>
    <p:sldId id="400" r:id="rId46"/>
    <p:sldId id="402" r:id="rId47"/>
    <p:sldId id="403" r:id="rId48"/>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9" autoAdjust="0"/>
    <p:restoredTop sz="84369" autoAdjust="0"/>
  </p:normalViewPr>
  <p:slideViewPr>
    <p:cSldViewPr>
      <p:cViewPr varScale="1">
        <p:scale>
          <a:sx n="63" d="100"/>
          <a:sy n="63" d="100"/>
        </p:scale>
        <p:origin x="-744"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6.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0.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54.wmf"/><Relationship Id="rId1" Type="http://schemas.openxmlformats.org/officeDocument/2006/relationships/image" Target="../media/image53.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image" Target="../media/image57.wmf"/><Relationship Id="rId1" Type="http://schemas.openxmlformats.org/officeDocument/2006/relationships/image" Target="../media/image5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 Id="rId6" Type="http://schemas.openxmlformats.org/officeDocument/2006/relationships/image" Target="../media/image21.wmf"/><Relationship Id="rId5" Type="http://schemas.openxmlformats.org/officeDocument/2006/relationships/image" Target="../media/image20.wmf"/><Relationship Id="rId4" Type="http://schemas.openxmlformats.org/officeDocument/2006/relationships/image" Target="../media/image19.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 Id="rId5" Type="http://schemas.openxmlformats.org/officeDocument/2006/relationships/image" Target="../media/image27.wmf"/><Relationship Id="rId4" Type="http://schemas.openxmlformats.org/officeDocument/2006/relationships/image" Target="../media/image26.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 Id="rId6" Type="http://schemas.openxmlformats.org/officeDocument/2006/relationships/image" Target="../media/image33.wmf"/><Relationship Id="rId5" Type="http://schemas.openxmlformats.org/officeDocument/2006/relationships/image" Target="../media/image32.wmf"/><Relationship Id="rId4" Type="http://schemas.openxmlformats.org/officeDocument/2006/relationships/image" Target="../media/image31.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image" Target="../media/image34.wmf"/><Relationship Id="rId4" Type="http://schemas.openxmlformats.org/officeDocument/2006/relationships/image" Target="../media/image37.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4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730E0B-AC42-406C-BB06-BBDFA1E4569B}" type="datetimeFigureOut">
              <a:rPr lang="es-ES" smtClean="0"/>
              <a:pPr/>
              <a:t>11/01/2022</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379F30-A57D-4307-A082-0CA4AEEE2A57}" type="slidenum">
              <a:rPr lang="es-ES" smtClean="0"/>
              <a:pPr/>
              <a:t>‹Nº›</a:t>
            </a:fld>
            <a:endParaRPr lang="es-ES"/>
          </a:p>
        </p:txBody>
      </p:sp>
    </p:spTree>
    <p:extLst>
      <p:ext uri="{BB962C8B-B14F-4D97-AF65-F5344CB8AC3E}">
        <p14:creationId xmlns:p14="http://schemas.microsoft.com/office/powerpoint/2010/main" val="10996628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dirty="0" err="1" smtClean="0">
                <a:latin typeface="Arial" pitchFamily="34" charset="0"/>
                <a:cs typeface="Arial" pitchFamily="34" charset="0"/>
              </a:rPr>
              <a:t>Porque</a:t>
            </a:r>
            <a:r>
              <a:rPr lang="en-US" sz="1000" b="1" dirty="0" smtClean="0">
                <a:latin typeface="Arial" pitchFamily="34" charset="0"/>
                <a:cs typeface="Arial" pitchFamily="34" charset="0"/>
              </a:rPr>
              <a:t> se </a:t>
            </a:r>
            <a:r>
              <a:rPr lang="en-US" sz="1000" b="1" dirty="0" err="1" smtClean="0">
                <a:latin typeface="Arial" pitchFamily="34" charset="0"/>
                <a:cs typeface="Arial" pitchFamily="34" charset="0"/>
              </a:rPr>
              <a:t>puede</a:t>
            </a:r>
            <a:r>
              <a:rPr lang="en-US" sz="1000" b="1" dirty="0" smtClean="0">
                <a:latin typeface="Arial" pitchFamily="34" charset="0"/>
                <a:cs typeface="Arial" pitchFamily="34" charset="0"/>
              </a:rPr>
              <a:t> </a:t>
            </a:r>
            <a:r>
              <a:rPr lang="en-US" sz="1000" b="1" dirty="0" err="1" smtClean="0">
                <a:latin typeface="Arial" pitchFamily="34" charset="0"/>
                <a:cs typeface="Arial" pitchFamily="34" charset="0"/>
              </a:rPr>
              <a:t>codificar</a:t>
            </a:r>
            <a:r>
              <a:rPr lang="en-US" sz="1000" b="1" dirty="0" smtClean="0">
                <a:latin typeface="Arial" pitchFamily="34" charset="0"/>
                <a:cs typeface="Arial" pitchFamily="34" charset="0"/>
              </a:rPr>
              <a:t> la variable a </a:t>
            </a:r>
            <a:r>
              <a:rPr lang="en-US" sz="1000" b="1" dirty="0" err="1" smtClean="0">
                <a:latin typeface="Arial" pitchFamily="34" charset="0"/>
                <a:cs typeface="Arial" pitchFamily="34" charset="0"/>
              </a:rPr>
              <a:t>números</a:t>
            </a:r>
            <a:endParaRPr lang="en-US" sz="1000" b="1" dirty="0" smtClean="0">
              <a:latin typeface="Arial" pitchFamily="34" charset="0"/>
              <a:cs typeface="Arial" pitchFamily="34" charset="0"/>
            </a:endParaRPr>
          </a:p>
          <a:p>
            <a:endParaRPr lang="es-ES" dirty="0"/>
          </a:p>
        </p:txBody>
      </p:sp>
      <p:sp>
        <p:nvSpPr>
          <p:cNvPr id="4" name="3 Marcador de número de diapositiva"/>
          <p:cNvSpPr>
            <a:spLocks noGrp="1"/>
          </p:cNvSpPr>
          <p:nvPr>
            <p:ph type="sldNum" sz="quarter" idx="10"/>
          </p:nvPr>
        </p:nvSpPr>
        <p:spPr/>
        <p:txBody>
          <a:bodyPr/>
          <a:lstStyle/>
          <a:p>
            <a:fld id="{09379F30-A57D-4307-A082-0CA4AEEE2A57}" type="slidenum">
              <a:rPr lang="es-ES" smtClean="0"/>
              <a:pPr/>
              <a:t>5</a:t>
            </a:fld>
            <a:endParaRPr 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fld id="{469C1F61-1086-4BBF-B5DB-D93E2E00525D}" type="slidenum">
              <a:rPr lang="es-ES_tradnl" altLang="es-ES" sz="1200"/>
              <a:pPr eaLnBrk="1" hangingPunct="1"/>
              <a:t>35</a:t>
            </a:fld>
            <a:endParaRPr lang="es-ES_tradnl" altLang="es-ES" sz="120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_tradnl" altLang="es-ES" smtClean="0">
              <a:latin typeface="Arial" panose="020B0604020202020204" pitchFamily="34" charset="0"/>
            </a:endParaRPr>
          </a:p>
        </p:txBody>
      </p:sp>
    </p:spTree>
    <p:extLst>
      <p:ext uri="{BB962C8B-B14F-4D97-AF65-F5344CB8AC3E}">
        <p14:creationId xmlns:p14="http://schemas.microsoft.com/office/powerpoint/2010/main" val="992937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 sz="1200" kern="1200" dirty="0" smtClean="0">
                <a:solidFill>
                  <a:schemeClr val="tx1"/>
                </a:solidFill>
                <a:effectLst/>
                <a:latin typeface="+mn-lt"/>
                <a:ea typeface="+mn-ea"/>
                <a:cs typeface="+mn-cs"/>
              </a:rPr>
              <a:t>Se levanta en cada punto de los valores de la variable una barra vertical de longitud igual a la frecuencia correspondiente. Las barras deben ser estrechas para representar el que los valores que toma la variable son discretos.</a:t>
            </a:r>
          </a:p>
          <a:p>
            <a:endParaRPr lang="es-ES" dirty="0"/>
          </a:p>
        </p:txBody>
      </p:sp>
      <p:sp>
        <p:nvSpPr>
          <p:cNvPr id="4" name="3 Marcador de número de diapositiva"/>
          <p:cNvSpPr>
            <a:spLocks noGrp="1"/>
          </p:cNvSpPr>
          <p:nvPr>
            <p:ph type="sldNum" sz="quarter" idx="10"/>
          </p:nvPr>
        </p:nvSpPr>
        <p:spPr/>
        <p:txBody>
          <a:bodyPr/>
          <a:lstStyle/>
          <a:p>
            <a:pPr>
              <a:defRPr/>
            </a:pPr>
            <a:fld id="{0D0F2000-B0DF-41C3-ADAD-9F67634D7038}" type="slidenum">
              <a:rPr lang="es-ES" smtClean="0"/>
              <a:pPr>
                <a:defRPr/>
              </a:pPr>
              <a:t>10</a:t>
            </a:fld>
            <a:endParaRPr lang="es-ES"/>
          </a:p>
        </p:txBody>
      </p:sp>
    </p:spTree>
    <p:extLst>
      <p:ext uri="{BB962C8B-B14F-4D97-AF65-F5344CB8AC3E}">
        <p14:creationId xmlns:p14="http://schemas.microsoft.com/office/powerpoint/2010/main" val="2245451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 sz="1200" b="1" kern="1200" dirty="0" smtClean="0">
                <a:solidFill>
                  <a:schemeClr val="tx1"/>
                </a:solidFill>
                <a:effectLst/>
                <a:latin typeface="+mn-lt"/>
                <a:ea typeface="+mn-ea"/>
                <a:cs typeface="+mn-cs"/>
              </a:rPr>
              <a:t>Histogramas de frecuencias: </a:t>
            </a:r>
            <a:r>
              <a:rPr lang="es-ES" sz="1200" kern="1200" dirty="0" smtClean="0">
                <a:solidFill>
                  <a:schemeClr val="tx1"/>
                </a:solidFill>
                <a:effectLst/>
                <a:latin typeface="+mn-lt"/>
                <a:ea typeface="+mn-ea"/>
                <a:cs typeface="+mn-cs"/>
              </a:rPr>
              <a:t>Se levanta sobre cada uno de los intervalos de clase un rectángulo de área igual a su correspondiente frecuencia. Que el histograma se componga de rectángulos, significa que la densidad de frecuencias es constante dentro de cada intervalo, o lo que es equivalente, se supone una distribución homogénea de la frecuencia dentro de cada intervalo de clase.</a:t>
            </a:r>
          </a:p>
          <a:p>
            <a:endParaRPr lang="es-ES" dirty="0"/>
          </a:p>
        </p:txBody>
      </p:sp>
      <p:sp>
        <p:nvSpPr>
          <p:cNvPr id="4" name="3 Marcador de número de diapositiva"/>
          <p:cNvSpPr>
            <a:spLocks noGrp="1"/>
          </p:cNvSpPr>
          <p:nvPr>
            <p:ph type="sldNum" sz="quarter" idx="10"/>
          </p:nvPr>
        </p:nvSpPr>
        <p:spPr/>
        <p:txBody>
          <a:bodyPr/>
          <a:lstStyle/>
          <a:p>
            <a:pPr>
              <a:defRPr/>
            </a:pPr>
            <a:fld id="{0D0F2000-B0DF-41C3-ADAD-9F67634D7038}" type="slidenum">
              <a:rPr lang="es-ES" smtClean="0"/>
              <a:pPr>
                <a:defRPr/>
              </a:pPr>
              <a:t>11</a:t>
            </a:fld>
            <a:endParaRPr lang="es-ES"/>
          </a:p>
        </p:txBody>
      </p:sp>
    </p:spTree>
    <p:extLst>
      <p:ext uri="{BB962C8B-B14F-4D97-AF65-F5344CB8AC3E}">
        <p14:creationId xmlns:p14="http://schemas.microsoft.com/office/powerpoint/2010/main" val="3777785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342900" marR="0" lvl="0" indent="-342900" algn="l" defTabSz="914400" rtl="0" eaLnBrk="1" fontAlgn="auto" latinLnBrk="0" hangingPunct="1">
              <a:lnSpc>
                <a:spcPct val="100000"/>
              </a:lnSpc>
              <a:spcBef>
                <a:spcPct val="20000"/>
              </a:spcBef>
              <a:spcAft>
                <a:spcPts val="0"/>
              </a:spcAft>
              <a:buClrTx/>
              <a:buSzTx/>
              <a:buFont typeface="Wingdings 2" pitchFamily="18" charset="2"/>
              <a:buNone/>
              <a:tabLst/>
              <a:defRPr/>
            </a:pPr>
            <a:r>
              <a:rPr kumimoji="0" lang="es-ES" sz="1100" b="0" i="0" u="none" strike="noStrike" kern="1200" cap="none" spc="0" normalizeH="0" baseline="0" noProof="0" dirty="0" smtClean="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s-ES" sz="1200" b="0" i="0" u="none" strike="noStrike" kern="1200" cap="none" spc="0" normalizeH="0" baseline="0" noProof="0" dirty="0" smtClean="0">
                <a:ln>
                  <a:noFill/>
                </a:ln>
                <a:solidFill>
                  <a:schemeClr val="tx1"/>
                </a:solidFill>
                <a:effectLst/>
                <a:uLnTx/>
                <a:uFillTx/>
                <a:latin typeface="Times New Roman" panose="02020603050405020304" pitchFamily="18" charset="0"/>
                <a:cs typeface="Times New Roman" panose="02020603050405020304" pitchFamily="18" charset="0"/>
              </a:rPr>
              <a:t>En otras palabras, una vez calculada la media de un conjunto de datos estamos en condiciones de decir si determinado valor observado está por debajo o por encima de la media.</a:t>
            </a:r>
          </a:p>
          <a:p>
            <a:pPr marL="342900" marR="0" lvl="0" indent="-342900" algn="l" defTabSz="914400" rtl="0" eaLnBrk="1" fontAlgn="auto" latinLnBrk="0" hangingPunct="1">
              <a:lnSpc>
                <a:spcPct val="100000"/>
              </a:lnSpc>
              <a:spcBef>
                <a:spcPct val="20000"/>
              </a:spcBef>
              <a:spcAft>
                <a:spcPts val="0"/>
              </a:spcAft>
              <a:buClrTx/>
              <a:buSzTx/>
              <a:buFont typeface="Wingdings 2" pitchFamily="18" charset="2"/>
              <a:buNone/>
              <a:tabLst/>
              <a:defRPr/>
            </a:pPr>
            <a:r>
              <a:rPr kumimoji="0" lang="es-ES" sz="1200" b="0" i="0" u="none" strike="noStrike" kern="1200" cap="none" spc="0" normalizeH="0" baseline="0" noProof="0" dirty="0" smtClean="0">
                <a:ln>
                  <a:noFill/>
                </a:ln>
                <a:solidFill>
                  <a:schemeClr val="tx1"/>
                </a:solidFill>
                <a:effectLst/>
                <a:uLnTx/>
                <a:uFillTx/>
                <a:latin typeface="Times New Roman" panose="02020603050405020304" pitchFamily="18" charset="0"/>
                <a:cs typeface="Times New Roman" panose="02020603050405020304" pitchFamily="18" charset="0"/>
              </a:rPr>
              <a:t>      Un valor observado de la variable de por si solo no indica nada, ejemplo en los datos anteriores me pueden decir que una persona media 1.19 </a:t>
            </a:r>
            <a:r>
              <a:rPr kumimoji="0" lang="es-ES" sz="1200" b="0" i="0" u="none" strike="noStrike" kern="1200" cap="none" spc="0" normalizeH="0" baseline="0" noProof="0" dirty="0" err="1" smtClean="0">
                <a:ln>
                  <a:noFill/>
                </a:ln>
                <a:solidFill>
                  <a:schemeClr val="tx1"/>
                </a:solidFill>
                <a:effectLst/>
                <a:uLnTx/>
                <a:uFillTx/>
                <a:latin typeface="Times New Roman" panose="02020603050405020304" pitchFamily="18" charset="0"/>
                <a:cs typeface="Times New Roman" panose="02020603050405020304" pitchFamily="18" charset="0"/>
              </a:rPr>
              <a:t>cms</a:t>
            </a:r>
            <a:r>
              <a:rPr kumimoji="0" lang="es-ES" sz="1200" b="0" i="0" u="none" strike="noStrike" kern="1200" cap="none" spc="0" normalizeH="0" baseline="0" noProof="0" dirty="0" smtClean="0">
                <a:ln>
                  <a:noFill/>
                </a:ln>
                <a:solidFill>
                  <a:schemeClr val="tx1"/>
                </a:solidFill>
                <a:effectLst/>
                <a:uLnTx/>
                <a:uFillTx/>
                <a:latin typeface="Times New Roman" panose="02020603050405020304" pitchFamily="18" charset="0"/>
                <a:cs typeface="Times New Roman" panose="02020603050405020304" pitchFamily="18" charset="0"/>
              </a:rPr>
              <a:t>, con ese único dato no estamos en condiciones de afirmar nada acerca de la altura de esa persona. Una vez calculada la media, entonces estamos en condiciones de afirmar que la persona tiene una altura inferior a la altura promedio (es uno de los más pequeños del grupo)</a:t>
            </a:r>
          </a:p>
          <a:p>
            <a:endParaRPr lang="es-ES" dirty="0"/>
          </a:p>
        </p:txBody>
      </p:sp>
      <p:sp>
        <p:nvSpPr>
          <p:cNvPr id="4" name="Marcador de número de diapositiva 3"/>
          <p:cNvSpPr>
            <a:spLocks noGrp="1"/>
          </p:cNvSpPr>
          <p:nvPr>
            <p:ph type="sldNum" sz="quarter" idx="10"/>
          </p:nvPr>
        </p:nvSpPr>
        <p:spPr/>
        <p:txBody>
          <a:bodyPr/>
          <a:lstStyle/>
          <a:p>
            <a:fld id="{09379F30-A57D-4307-A082-0CA4AEEE2A57}" type="slidenum">
              <a:rPr lang="es-ES" smtClean="0"/>
              <a:pPr/>
              <a:t>13</a:t>
            </a:fld>
            <a:endParaRPr lang="es-ES"/>
          </a:p>
        </p:txBody>
      </p:sp>
    </p:spTree>
    <p:extLst>
      <p:ext uri="{BB962C8B-B14F-4D97-AF65-F5344CB8AC3E}">
        <p14:creationId xmlns:p14="http://schemas.microsoft.com/office/powerpoint/2010/main" val="1923535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La varianza no tiene la misma magnitud que las observaciones (ej. si las</a:t>
            </a:r>
          </a:p>
          <a:p>
            <a:r>
              <a:rPr lang="es-ES" dirty="0" smtClean="0"/>
              <a:t>observaciones se miden en metros, la varianza lo hace en metros cuadrados.</a:t>
            </a:r>
          </a:p>
          <a:p>
            <a:r>
              <a:rPr lang="es-ES" dirty="0" smtClean="0"/>
              <a:t>Si queremos que la medida de dispersión sea de la misma </a:t>
            </a:r>
            <a:r>
              <a:rPr lang="es-ES" dirty="0" err="1" smtClean="0"/>
              <a:t>dimensionalidad</a:t>
            </a:r>
            <a:endParaRPr lang="es-ES" dirty="0" smtClean="0"/>
          </a:p>
          <a:p>
            <a:r>
              <a:rPr lang="es-ES" dirty="0" smtClean="0"/>
              <a:t>que las observaciones bastaría con tomar su raíz cuadrada. Por ello se </a:t>
            </a:r>
            <a:r>
              <a:rPr lang="es-ES" dirty="0" err="1" smtClean="0"/>
              <a:t>deﬁne</a:t>
            </a:r>
            <a:endParaRPr lang="es-ES" dirty="0" smtClean="0"/>
          </a:p>
          <a:p>
            <a:r>
              <a:rPr lang="es-ES" dirty="0" smtClean="0"/>
              <a:t>la desviación típica, S, como</a:t>
            </a:r>
            <a:endParaRPr lang="es-ES" dirty="0"/>
          </a:p>
        </p:txBody>
      </p:sp>
      <p:sp>
        <p:nvSpPr>
          <p:cNvPr id="4" name="3 Marcador de número de diapositiva"/>
          <p:cNvSpPr>
            <a:spLocks noGrp="1"/>
          </p:cNvSpPr>
          <p:nvPr>
            <p:ph type="sldNum" sz="quarter" idx="10"/>
          </p:nvPr>
        </p:nvSpPr>
        <p:spPr/>
        <p:txBody>
          <a:bodyPr/>
          <a:lstStyle/>
          <a:p>
            <a:pPr>
              <a:defRPr/>
            </a:pPr>
            <a:fld id="{E0267B0A-B1B8-4F1A-9C1C-6B57B46AD179}" type="slidenum">
              <a:rPr lang="es-ES" smtClean="0"/>
              <a:pPr>
                <a:defRPr/>
              </a:pPr>
              <a:t>16</a:t>
            </a:fld>
            <a:endParaRPr lang="es-ES"/>
          </a:p>
        </p:txBody>
      </p:sp>
    </p:spTree>
    <p:extLst>
      <p:ext uri="{BB962C8B-B14F-4D97-AF65-F5344CB8AC3E}">
        <p14:creationId xmlns:p14="http://schemas.microsoft.com/office/powerpoint/2010/main" val="11244640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marL="285750" indent="-285750" algn="just">
              <a:buFont typeface="Arial" pitchFamily="34" charset="0"/>
              <a:buChar char="•"/>
            </a:pPr>
            <a:r>
              <a:rPr lang="es-ES_tradnl" b="0" dirty="0" smtClean="0"/>
              <a:t>Sólo se debe calcular para variables con todos los valores positivos.</a:t>
            </a:r>
          </a:p>
          <a:p>
            <a:pPr marL="285750" indent="-285750" algn="just">
              <a:buFont typeface="Arial" pitchFamily="34" charset="0"/>
              <a:buChar char="•"/>
            </a:pPr>
            <a:r>
              <a:rPr lang="es-ES_tradnl" b="0" dirty="0" smtClean="0">
                <a:solidFill>
                  <a:srgbClr val="000000"/>
                </a:solidFill>
              </a:rPr>
              <a:t>Es invariante a cambios de escala (</a:t>
            </a:r>
            <a:r>
              <a:rPr lang="es-ES" b="0" dirty="0" smtClean="0">
                <a:solidFill>
                  <a:srgbClr val="000000"/>
                </a:solidFill>
              </a:rPr>
              <a:t>ejemplo: el </a:t>
            </a:r>
            <a:r>
              <a:rPr lang="es-ES" b="0" dirty="0" err="1" smtClean="0">
                <a:solidFill>
                  <a:srgbClr val="000000"/>
                </a:solidFill>
              </a:rPr>
              <a:t>coeﬁciente</a:t>
            </a:r>
            <a:r>
              <a:rPr lang="es-ES" b="0" dirty="0" smtClean="0">
                <a:solidFill>
                  <a:srgbClr val="000000"/>
                </a:solidFill>
              </a:rPr>
              <a:t> de variación de una variable medida en metros es una cantidad </a:t>
            </a:r>
            <a:r>
              <a:rPr lang="es-ES" b="0" dirty="0" err="1" smtClean="0">
                <a:solidFill>
                  <a:srgbClr val="000000"/>
                </a:solidFill>
              </a:rPr>
              <a:t>adimensional</a:t>
            </a:r>
            <a:r>
              <a:rPr lang="es-ES" b="0" dirty="0" smtClean="0">
                <a:solidFill>
                  <a:srgbClr val="000000"/>
                </a:solidFill>
              </a:rPr>
              <a:t> que no cambia si la medición se realiza en centímetros</a:t>
            </a:r>
            <a:r>
              <a:rPr lang="es-ES_tradnl" b="0" dirty="0" smtClean="0">
                <a:solidFill>
                  <a:srgbClr val="000000"/>
                </a:solidFill>
              </a:rPr>
              <a:t>)</a:t>
            </a:r>
            <a:endParaRPr lang="es-ES" b="0" dirty="0" smtClean="0"/>
          </a:p>
          <a:p>
            <a:endParaRPr lang="es-ES" dirty="0"/>
          </a:p>
        </p:txBody>
      </p:sp>
      <p:sp>
        <p:nvSpPr>
          <p:cNvPr id="4" name="3 Marcador de número de diapositiva"/>
          <p:cNvSpPr>
            <a:spLocks noGrp="1"/>
          </p:cNvSpPr>
          <p:nvPr>
            <p:ph type="sldNum" sz="quarter" idx="10"/>
          </p:nvPr>
        </p:nvSpPr>
        <p:spPr/>
        <p:txBody>
          <a:bodyPr/>
          <a:lstStyle/>
          <a:p>
            <a:fld id="{09379F30-A57D-4307-A082-0CA4AEEE2A57}" type="slidenum">
              <a:rPr lang="es-ES" smtClean="0"/>
              <a:pPr/>
              <a:t>19</a:t>
            </a:fld>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eaLnBrk="1" hangingPunct="1"/>
            <a:fld id="{A0D8752D-8B98-4B9B-B4E1-62E1796167F8}" type="slidenum">
              <a:rPr lang="en-US" b="0" smtClean="0"/>
              <a:pPr eaLnBrk="1" hangingPunct="1"/>
              <a:t>23</a:t>
            </a:fld>
            <a:endParaRPr lang="en-US" b="0"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_tradnl" smtClean="0">
              <a:latin typeface="Arial" pitchFamily="34" charset="0"/>
              <a:cs typeface="Arial" pitchFamily="34" charset="0"/>
            </a:endParaRPr>
          </a:p>
        </p:txBody>
      </p:sp>
    </p:spTree>
    <p:extLst>
      <p:ext uri="{BB962C8B-B14F-4D97-AF65-F5344CB8AC3E}">
        <p14:creationId xmlns:p14="http://schemas.microsoft.com/office/powerpoint/2010/main" val="1091460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Con frecuencia, los problemas a los que se enfrenta el científico o el experimentador no se refieren sólo a la estimación de un parámetro poblacional, es frecuente problemas prácticos, el que se tenga que formular un procedimiento de decisión basado en los datos, que conduzcan a una conclusión acerca de algún planteamiento científico</a:t>
            </a:r>
          </a:p>
          <a:p>
            <a:endParaRPr lang="es-ES" dirty="0"/>
          </a:p>
        </p:txBody>
      </p:sp>
      <p:sp>
        <p:nvSpPr>
          <p:cNvPr id="4" name="Marcador de número de diapositiva 3"/>
          <p:cNvSpPr>
            <a:spLocks noGrp="1"/>
          </p:cNvSpPr>
          <p:nvPr>
            <p:ph type="sldNum" sz="quarter" idx="10"/>
          </p:nvPr>
        </p:nvSpPr>
        <p:spPr/>
        <p:txBody>
          <a:bodyPr/>
          <a:lstStyle/>
          <a:p>
            <a:fld id="{09379F30-A57D-4307-A082-0CA4AEEE2A57}" type="slidenum">
              <a:rPr lang="es-ES" smtClean="0"/>
              <a:pPr/>
              <a:t>28</a:t>
            </a:fld>
            <a:endParaRPr lang="es-ES"/>
          </a:p>
        </p:txBody>
      </p:sp>
    </p:spTree>
    <p:extLst>
      <p:ext uri="{BB962C8B-B14F-4D97-AF65-F5344CB8AC3E}">
        <p14:creationId xmlns:p14="http://schemas.microsoft.com/office/powerpoint/2010/main" val="5935699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smtClean="0">
                <a:solidFill>
                  <a:schemeClr val="tx1"/>
                </a:solidFill>
                <a:effectLst/>
                <a:latin typeface="+mn-lt"/>
                <a:ea typeface="+mn-ea"/>
                <a:cs typeface="+mn-cs"/>
              </a:rPr>
              <a:t>La probabilidad α se denomina </a:t>
            </a:r>
            <a:r>
              <a:rPr lang="es-ES" sz="1200" i="1" u="sng" kern="1200" dirty="0" smtClean="0">
                <a:solidFill>
                  <a:schemeClr val="tx1"/>
                </a:solidFill>
                <a:effectLst/>
                <a:latin typeface="+mn-lt"/>
                <a:ea typeface="+mn-ea"/>
                <a:cs typeface="+mn-cs"/>
              </a:rPr>
              <a:t>nivel de significación</a:t>
            </a:r>
            <a:r>
              <a:rPr lang="es-ES" sz="1200" kern="1200" dirty="0" smtClean="0">
                <a:solidFill>
                  <a:schemeClr val="tx1"/>
                </a:solidFill>
                <a:effectLst/>
                <a:latin typeface="+mn-lt"/>
                <a:ea typeface="+mn-ea"/>
                <a:cs typeface="+mn-cs"/>
              </a:rPr>
              <a:t>, los valores de probabilidad más comunes son: α = 0,05 y α = 0,01. Puesto que el valor de α juega un papel al determinar el rechazo o la aceptación de H</a:t>
            </a:r>
            <a:r>
              <a:rPr lang="es-ES" sz="1200" kern="1200" baseline="-25000" dirty="0" smtClean="0">
                <a:solidFill>
                  <a:schemeClr val="tx1"/>
                </a:solidFill>
                <a:effectLst/>
                <a:latin typeface="+mn-lt"/>
                <a:ea typeface="+mn-ea"/>
                <a:cs typeface="+mn-cs"/>
              </a:rPr>
              <a:t>0</a:t>
            </a:r>
            <a:r>
              <a:rPr lang="es-ES" sz="1200" kern="1200" dirty="0" smtClean="0">
                <a:solidFill>
                  <a:schemeClr val="tx1"/>
                </a:solidFill>
                <a:effectLst/>
                <a:latin typeface="+mn-lt"/>
                <a:ea typeface="+mn-ea"/>
                <a:cs typeface="+mn-cs"/>
              </a:rPr>
              <a:t>, la objetividad exige que el valor de α quede indicado antes de recoger los datos. </a:t>
            </a:r>
            <a:endParaRPr lang="es-ES" dirty="0" smtClean="0"/>
          </a:p>
          <a:p>
            <a:endParaRPr lang="es-ES" dirty="0"/>
          </a:p>
        </p:txBody>
      </p:sp>
      <p:sp>
        <p:nvSpPr>
          <p:cNvPr id="4" name="Marcador de número de diapositiva 3"/>
          <p:cNvSpPr>
            <a:spLocks noGrp="1"/>
          </p:cNvSpPr>
          <p:nvPr>
            <p:ph type="sldNum" sz="quarter" idx="10"/>
          </p:nvPr>
        </p:nvSpPr>
        <p:spPr/>
        <p:txBody>
          <a:bodyPr/>
          <a:lstStyle/>
          <a:p>
            <a:fld id="{09379F30-A57D-4307-A082-0CA4AEEE2A57}" type="slidenum">
              <a:rPr lang="es-ES" smtClean="0"/>
              <a:pPr/>
              <a:t>29</a:t>
            </a:fld>
            <a:endParaRPr lang="es-ES"/>
          </a:p>
        </p:txBody>
      </p:sp>
    </p:spTree>
    <p:extLst>
      <p:ext uri="{BB962C8B-B14F-4D97-AF65-F5344CB8AC3E}">
        <p14:creationId xmlns:p14="http://schemas.microsoft.com/office/powerpoint/2010/main" val="700170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95A45CE4-844E-47EA-BEC2-350ECB4D5545}" type="datetimeFigureOut">
              <a:rPr lang="es-ES" smtClean="0"/>
              <a:pPr/>
              <a:t>11/01/2022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6CCDA9B-556C-4B62-8317-98EF1FF95C5D}"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5A45CE4-844E-47EA-BEC2-350ECB4D5545}" type="datetimeFigureOut">
              <a:rPr lang="es-ES" smtClean="0"/>
              <a:pPr/>
              <a:t>11/01/2022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6CCDA9B-556C-4B62-8317-98EF1FF95C5D}"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5A45CE4-844E-47EA-BEC2-350ECB4D5545}" type="datetimeFigureOut">
              <a:rPr lang="es-ES" smtClean="0"/>
              <a:pPr/>
              <a:t>11/01/2022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6CCDA9B-556C-4B62-8317-98EF1FF95C5D}" type="slidenum">
              <a:rPr lang="es-ES" smtClean="0"/>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913056"/>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5A45CE4-844E-47EA-BEC2-350ECB4D5545}" type="datetimeFigureOut">
              <a:rPr lang="es-ES" smtClean="0"/>
              <a:pPr/>
              <a:t>11/01/2022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6CCDA9B-556C-4B62-8317-98EF1FF95C5D}"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95A45CE4-844E-47EA-BEC2-350ECB4D5545}" type="datetimeFigureOut">
              <a:rPr lang="es-ES" smtClean="0"/>
              <a:pPr/>
              <a:t>11/01/2022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6CCDA9B-556C-4B62-8317-98EF1FF95C5D}"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95A45CE4-844E-47EA-BEC2-350ECB4D5545}" type="datetimeFigureOut">
              <a:rPr lang="es-ES" smtClean="0"/>
              <a:pPr/>
              <a:t>11/01/2022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6CCDA9B-556C-4B62-8317-98EF1FF95C5D}"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95A45CE4-844E-47EA-BEC2-350ECB4D5545}" type="datetimeFigureOut">
              <a:rPr lang="es-ES" smtClean="0"/>
              <a:pPr/>
              <a:t>11/01/2022</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E6CCDA9B-556C-4B62-8317-98EF1FF95C5D}"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95A45CE4-844E-47EA-BEC2-350ECB4D5545}" type="datetimeFigureOut">
              <a:rPr lang="es-ES" smtClean="0"/>
              <a:pPr/>
              <a:t>11/01/2022</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E6CCDA9B-556C-4B62-8317-98EF1FF95C5D}"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95A45CE4-844E-47EA-BEC2-350ECB4D5545}" type="datetimeFigureOut">
              <a:rPr lang="es-ES" smtClean="0"/>
              <a:pPr/>
              <a:t>11/01/2022</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E6CCDA9B-556C-4B62-8317-98EF1FF95C5D}"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5A45CE4-844E-47EA-BEC2-350ECB4D5545}" type="datetimeFigureOut">
              <a:rPr lang="es-ES" smtClean="0"/>
              <a:pPr/>
              <a:t>11/01/2022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6CCDA9B-556C-4B62-8317-98EF1FF95C5D}"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5A45CE4-844E-47EA-BEC2-350ECB4D5545}" type="datetimeFigureOut">
              <a:rPr lang="es-ES" smtClean="0"/>
              <a:pPr/>
              <a:t>11/01/2022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6CCDA9B-556C-4B62-8317-98EF1FF95C5D}"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A45CE4-844E-47EA-BEC2-350ECB4D5545}" type="datetimeFigureOut">
              <a:rPr lang="es-ES" smtClean="0"/>
              <a:pPr/>
              <a:t>11/01/2022</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CCDA9B-556C-4B62-8317-98EF1FF95C5D}"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image" Target="../media/image3.wmf"/></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13.w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image" Target="../media/image12.wmf"/><Relationship Id="rId4" Type="http://schemas.openxmlformats.org/officeDocument/2006/relationships/oleObject" Target="../embeddings/oleObject2.bin"/></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image" Target="../media/image20.wmf"/><Relationship Id="rId3" Type="http://schemas.openxmlformats.org/officeDocument/2006/relationships/notesSlide" Target="../notesSlides/notesSlide5.xml"/><Relationship Id="rId7" Type="http://schemas.openxmlformats.org/officeDocument/2006/relationships/image" Target="../media/image17.wmf"/><Relationship Id="rId12" Type="http://schemas.openxmlformats.org/officeDocument/2006/relationships/oleObject" Target="../embeddings/oleObject8.bin"/><Relationship Id="rId2" Type="http://schemas.openxmlformats.org/officeDocument/2006/relationships/slideLayout" Target="../slideLayouts/slideLayout7.xml"/><Relationship Id="rId16" Type="http://schemas.openxmlformats.org/officeDocument/2006/relationships/image" Target="../media/image21.wmf"/><Relationship Id="rId1" Type="http://schemas.openxmlformats.org/officeDocument/2006/relationships/vmlDrawing" Target="../drawings/vmlDrawing4.vml"/><Relationship Id="rId6" Type="http://schemas.openxmlformats.org/officeDocument/2006/relationships/oleObject" Target="../embeddings/oleObject5.bin"/><Relationship Id="rId11" Type="http://schemas.openxmlformats.org/officeDocument/2006/relationships/image" Target="../media/image19.wmf"/><Relationship Id="rId5" Type="http://schemas.openxmlformats.org/officeDocument/2006/relationships/image" Target="../media/image16.wmf"/><Relationship Id="rId15" Type="http://schemas.openxmlformats.org/officeDocument/2006/relationships/oleObject" Target="../embeddings/oleObject9.bin"/><Relationship Id="rId10" Type="http://schemas.openxmlformats.org/officeDocument/2006/relationships/oleObject" Target="../embeddings/oleObject7.bin"/><Relationship Id="rId4" Type="http://schemas.openxmlformats.org/officeDocument/2006/relationships/oleObject" Target="../embeddings/oleObject4.bin"/><Relationship Id="rId9" Type="http://schemas.openxmlformats.org/officeDocument/2006/relationships/image" Target="../media/image18.wmf"/><Relationship Id="rId14" Type="http://schemas.openxmlformats.org/officeDocument/2006/relationships/image" Target="../media/image22.emf"/></Relationships>
</file>

<file path=ppt/slides/_rels/slide17.xml.rels><?xml version="1.0" encoding="UTF-8" standalone="yes"?>
<Relationships xmlns="http://schemas.openxmlformats.org/package/2006/relationships"><Relationship Id="rId8" Type="http://schemas.openxmlformats.org/officeDocument/2006/relationships/image" Target="../media/image25.wmf"/><Relationship Id="rId13" Type="http://schemas.openxmlformats.org/officeDocument/2006/relationships/image" Target="../media/image27.wmf"/><Relationship Id="rId3" Type="http://schemas.openxmlformats.org/officeDocument/2006/relationships/oleObject" Target="../embeddings/oleObject10.bin"/><Relationship Id="rId7" Type="http://schemas.openxmlformats.org/officeDocument/2006/relationships/oleObject" Target="../embeddings/oleObject12.bin"/><Relationship Id="rId12"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24.wmf"/><Relationship Id="rId11" Type="http://schemas.openxmlformats.org/officeDocument/2006/relationships/image" Target="../media/image22.emf"/><Relationship Id="rId5" Type="http://schemas.openxmlformats.org/officeDocument/2006/relationships/oleObject" Target="../embeddings/oleObject11.bin"/><Relationship Id="rId10" Type="http://schemas.openxmlformats.org/officeDocument/2006/relationships/image" Target="../media/image26.wmf"/><Relationship Id="rId4" Type="http://schemas.openxmlformats.org/officeDocument/2006/relationships/image" Target="../media/image23.wmf"/><Relationship Id="rId9" Type="http://schemas.openxmlformats.org/officeDocument/2006/relationships/oleObject" Target="../embeddings/oleObject13.bin"/></Relationships>
</file>

<file path=ppt/slides/_rels/slide18.xml.rels><?xml version="1.0" encoding="UTF-8" standalone="yes"?>
<Relationships xmlns="http://schemas.openxmlformats.org/package/2006/relationships"><Relationship Id="rId8" Type="http://schemas.openxmlformats.org/officeDocument/2006/relationships/image" Target="../media/image30.wmf"/><Relationship Id="rId13" Type="http://schemas.openxmlformats.org/officeDocument/2006/relationships/oleObject" Target="../embeddings/oleObject20.bin"/><Relationship Id="rId3" Type="http://schemas.openxmlformats.org/officeDocument/2006/relationships/oleObject" Target="../embeddings/oleObject15.bin"/><Relationship Id="rId7" Type="http://schemas.openxmlformats.org/officeDocument/2006/relationships/oleObject" Target="../embeddings/oleObject17.bin"/><Relationship Id="rId12" Type="http://schemas.openxmlformats.org/officeDocument/2006/relationships/image" Target="../media/image32.w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29.wmf"/><Relationship Id="rId11" Type="http://schemas.openxmlformats.org/officeDocument/2006/relationships/oleObject" Target="../embeddings/oleObject19.bin"/><Relationship Id="rId5" Type="http://schemas.openxmlformats.org/officeDocument/2006/relationships/oleObject" Target="../embeddings/oleObject16.bin"/><Relationship Id="rId10" Type="http://schemas.openxmlformats.org/officeDocument/2006/relationships/image" Target="../media/image31.wmf"/><Relationship Id="rId4" Type="http://schemas.openxmlformats.org/officeDocument/2006/relationships/image" Target="../media/image28.wmf"/><Relationship Id="rId9" Type="http://schemas.openxmlformats.org/officeDocument/2006/relationships/oleObject" Target="../embeddings/oleObject18.bin"/><Relationship Id="rId14" Type="http://schemas.openxmlformats.org/officeDocument/2006/relationships/image" Target="../media/image33.wmf"/></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23.bin"/><Relationship Id="rId3" Type="http://schemas.openxmlformats.org/officeDocument/2006/relationships/notesSlide" Target="../notesSlides/notesSlide6.xml"/><Relationship Id="rId7" Type="http://schemas.openxmlformats.org/officeDocument/2006/relationships/image" Target="../media/image35.w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22.bin"/><Relationship Id="rId11" Type="http://schemas.openxmlformats.org/officeDocument/2006/relationships/image" Target="../media/image37.wmf"/><Relationship Id="rId5" Type="http://schemas.openxmlformats.org/officeDocument/2006/relationships/image" Target="../media/image34.wmf"/><Relationship Id="rId10" Type="http://schemas.openxmlformats.org/officeDocument/2006/relationships/oleObject" Target="../embeddings/oleObject24.bin"/><Relationship Id="rId4" Type="http://schemas.openxmlformats.org/officeDocument/2006/relationships/oleObject" Target="../embeddings/oleObject21.bin"/><Relationship Id="rId9" Type="http://schemas.openxmlformats.org/officeDocument/2006/relationships/image" Target="../media/image36.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20.wmf"/><Relationship Id="rId5" Type="http://schemas.openxmlformats.org/officeDocument/2006/relationships/oleObject" Target="../embeddings/oleObject26.bin"/><Relationship Id="rId4" Type="http://schemas.openxmlformats.org/officeDocument/2006/relationships/image" Target="../media/image41.w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43.png"/><Relationship Id="rId4" Type="http://schemas.openxmlformats.org/officeDocument/2006/relationships/image" Target="../media/image42.wmf"/></Relationships>
</file>

<file path=ppt/slides/_rels/slide2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46.wmf"/></Relationships>
</file>

<file path=ppt/slides/_rels/slide3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7.xml"/><Relationship Id="rId1" Type="http://schemas.openxmlformats.org/officeDocument/2006/relationships/vmlDrawing" Target="../drawings/vmlDrawing11.vml"/><Relationship Id="rId4" Type="http://schemas.openxmlformats.org/officeDocument/2006/relationships/image" Target="../media/image50.wmf"/></Relationships>
</file>

<file path=ppt/slides/_rels/slide3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image" Target="../media/image54.wmf"/><Relationship Id="rId5" Type="http://schemas.openxmlformats.org/officeDocument/2006/relationships/oleObject" Target="../embeddings/oleObject31.bin"/><Relationship Id="rId4" Type="http://schemas.openxmlformats.org/officeDocument/2006/relationships/image" Target="../media/image53.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openxmlformats.org/officeDocument/2006/relationships/image" Target="../media/image58.wmf"/><Relationship Id="rId3" Type="http://schemas.openxmlformats.org/officeDocument/2006/relationships/oleObject" Target="../embeddings/oleObject32.bin"/><Relationship Id="rId7" Type="http://schemas.openxmlformats.org/officeDocument/2006/relationships/oleObject" Target="../embeddings/oleObject34.bin"/><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57.wmf"/><Relationship Id="rId5" Type="http://schemas.openxmlformats.org/officeDocument/2006/relationships/oleObject" Target="../embeddings/oleObject33.bin"/><Relationship Id="rId4" Type="http://schemas.openxmlformats.org/officeDocument/2006/relationships/image" Target="../media/image56.wmf"/><Relationship Id="rId9" Type="http://schemas.openxmlformats.org/officeDocument/2006/relationships/image" Target="../media/image59.emf"/></Relationships>
</file>

<file path=ppt/slides/_rels/slide47.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oleObject" Target="???" TargetMode="Externa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8.emf"/></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2 Subtítulo"/>
          <p:cNvSpPr txBox="1">
            <a:spLocks/>
          </p:cNvSpPr>
          <p:nvPr/>
        </p:nvSpPr>
        <p:spPr>
          <a:xfrm>
            <a:off x="0" y="571480"/>
            <a:ext cx="9144000" cy="4643438"/>
          </a:xfrm>
          <a:prstGeom prst="rect">
            <a:avLst/>
          </a:prstGeom>
        </p:spPr>
        <p:txBody>
          <a:bodyPr/>
          <a:lstStyle/>
          <a:p>
            <a:pPr marR="0" lvl="0" algn="l" defTabSz="914400" rtl="0" eaLnBrk="1" fontAlgn="auto" latinLnBrk="0" hangingPunct="1">
              <a:lnSpc>
                <a:spcPct val="100000"/>
              </a:lnSpc>
              <a:spcBef>
                <a:spcPct val="20000"/>
              </a:spcBef>
              <a:spcAft>
                <a:spcPts val="0"/>
              </a:spcAft>
              <a:buClrTx/>
              <a:buSzTx/>
              <a:tabLst/>
              <a:defRPr/>
            </a:pPr>
            <a:r>
              <a:rPr lang="es-ES" sz="3200" dirty="0" smtClean="0">
                <a:latin typeface="Arial" charset="0"/>
                <a:cs typeface="Arial" charset="0"/>
              </a:rPr>
              <a:t>                      </a:t>
            </a:r>
            <a:r>
              <a:rPr lang="es-ES" sz="3200" b="1" dirty="0" smtClean="0">
                <a:latin typeface="Arial" charset="0"/>
                <a:cs typeface="Arial" charset="0"/>
              </a:rPr>
              <a:t>BIOESTADISTICA</a:t>
            </a:r>
            <a:endParaRPr kumimoji="0" lang="es-ES" sz="3200" b="1" i="0" u="none" strike="noStrike" kern="1200" cap="none" spc="0" normalizeH="0" baseline="0" noProof="0" dirty="0" smtClean="0">
              <a:ln>
                <a:noFill/>
              </a:ln>
              <a:solidFill>
                <a:schemeClr val="tx1"/>
              </a:solidFill>
              <a:effectLst/>
              <a:uLnTx/>
              <a:uFillTx/>
              <a:latin typeface="Arial" charset="0"/>
              <a:cs typeface="Arial"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s-MX" sz="2000" b="0" i="0" u="none" strike="noStrike" kern="1200" cap="none" spc="0" normalizeH="0" baseline="0" noProof="0" dirty="0" smtClean="0">
              <a:ln>
                <a:noFill/>
              </a:ln>
              <a:solidFill>
                <a:schemeClr val="tx1"/>
              </a:solidFill>
              <a:effectLst/>
              <a:uLnTx/>
              <a:uFillTx/>
              <a:latin typeface="Arial" charset="0"/>
              <a:ea typeface="+mn-ea"/>
              <a:cs typeface="Arial"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s-MX" sz="2000" dirty="0" smtClean="0">
              <a:latin typeface="Arial" charset="0"/>
              <a:cs typeface="Arial"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s-MX" sz="2000" b="0" i="0" u="none" strike="noStrike" kern="1200" cap="none" spc="0" normalizeH="0" baseline="0" noProof="0" dirty="0" smtClean="0">
              <a:ln>
                <a:noFill/>
              </a:ln>
              <a:solidFill>
                <a:schemeClr val="tx1"/>
              </a:solidFill>
              <a:effectLst/>
              <a:uLnTx/>
              <a:uFillTx/>
              <a:latin typeface="Arial" charset="0"/>
              <a:ea typeface="+mn-ea"/>
              <a:cs typeface="Arial"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s-MX" sz="2000" dirty="0" smtClean="0">
              <a:latin typeface="Arial" charset="0"/>
              <a:cs typeface="Arial" charset="0"/>
            </a:endParaRPr>
          </a:p>
          <a:p>
            <a:pPr marL="342900" marR="0" lvl="0" indent="-342900" algn="l" defTabSz="914400" rtl="0" eaLnBrk="1" fontAlgn="auto" latinLnBrk="0" hangingPunct="1">
              <a:lnSpc>
                <a:spcPct val="100000"/>
              </a:lnSpc>
              <a:spcBef>
                <a:spcPct val="20000"/>
              </a:spcBef>
              <a:spcAft>
                <a:spcPts val="0"/>
              </a:spcAft>
              <a:buClrTx/>
              <a:buSzTx/>
              <a:tabLst/>
              <a:defRPr/>
            </a:pPr>
            <a:endParaRPr lang="es-MX" sz="2000" dirty="0" smtClean="0">
              <a:latin typeface="Arial" charset="0"/>
              <a:cs typeface="Arial" charset="0"/>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s-MX" sz="2000" b="0" i="0" u="none" strike="noStrike" kern="1200" cap="none" spc="0" normalizeH="0" baseline="0" noProof="0" dirty="0" smtClean="0">
              <a:ln>
                <a:noFill/>
              </a:ln>
              <a:solidFill>
                <a:schemeClr val="tx1"/>
              </a:solidFill>
              <a:effectLst/>
              <a:uLnTx/>
              <a:uFillTx/>
              <a:latin typeface="Arial" charset="0"/>
              <a:ea typeface="+mn-ea"/>
              <a:cs typeface="Arial" charset="0"/>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s-MX" sz="2000" b="0" i="0" u="none" strike="noStrike" kern="1200" cap="none" spc="0" normalizeH="0" baseline="0" noProof="0" dirty="0" smtClean="0">
                <a:ln>
                  <a:noFill/>
                </a:ln>
                <a:solidFill>
                  <a:schemeClr val="tx1"/>
                </a:solidFill>
                <a:effectLst/>
                <a:uLnTx/>
                <a:uFillTx/>
                <a:latin typeface="Arial" charset="0"/>
                <a:ea typeface="+mn-ea"/>
                <a:cs typeface="Arial" charset="0"/>
              </a:rPr>
              <a:t>     Dr. Mario Varela </a:t>
            </a:r>
            <a:r>
              <a:rPr kumimoji="0" lang="es-MX" sz="2000" b="0" i="0" u="none" strike="noStrike" kern="1200" cap="none" spc="0" normalizeH="0" baseline="0" noProof="0" dirty="0" err="1" smtClean="0">
                <a:ln>
                  <a:noFill/>
                </a:ln>
                <a:solidFill>
                  <a:schemeClr val="tx1"/>
                </a:solidFill>
                <a:effectLst/>
                <a:uLnTx/>
                <a:uFillTx/>
                <a:latin typeface="Arial" charset="0"/>
                <a:ea typeface="+mn-ea"/>
                <a:cs typeface="Arial" charset="0"/>
              </a:rPr>
              <a:t>Nualles</a:t>
            </a:r>
            <a:endParaRPr kumimoji="0" lang="es-MX" sz="2000" b="0" i="0" u="none" strike="noStrike" kern="1200" cap="none" spc="0" normalizeH="0" baseline="0" noProof="0" dirty="0" smtClean="0">
              <a:ln>
                <a:noFill/>
              </a:ln>
              <a:solidFill>
                <a:schemeClr val="tx1"/>
              </a:solidFill>
              <a:effectLst/>
              <a:uLnTx/>
              <a:uFillTx/>
              <a:latin typeface="Arial" charset="0"/>
              <a:ea typeface="+mn-ea"/>
              <a:cs typeface="Arial" charset="0"/>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s-MX" sz="2000" b="0" i="0" u="none" strike="noStrike" kern="1200" cap="none" spc="0" normalizeH="0" baseline="0" noProof="0" dirty="0" smtClean="0">
                <a:ln>
                  <a:noFill/>
                </a:ln>
                <a:solidFill>
                  <a:schemeClr val="tx1"/>
                </a:solidFill>
                <a:effectLst/>
                <a:uLnTx/>
                <a:uFillTx/>
                <a:latin typeface="Arial" charset="0"/>
                <a:ea typeface="+mn-ea"/>
                <a:cs typeface="Arial" charset="0"/>
              </a:rPr>
              <a:t>     </a:t>
            </a:r>
            <a:r>
              <a:rPr kumimoji="0" lang="es-MX" sz="2000" b="0" i="0" u="none" strike="noStrike" kern="1200" cap="none" spc="0" normalizeH="0" baseline="0" noProof="0" dirty="0" err="1" smtClean="0">
                <a:ln>
                  <a:noFill/>
                </a:ln>
                <a:solidFill>
                  <a:schemeClr val="tx1"/>
                </a:solidFill>
                <a:effectLst/>
                <a:uLnTx/>
                <a:uFillTx/>
                <a:latin typeface="Arial" charset="0"/>
                <a:ea typeface="+mn-ea"/>
                <a:cs typeface="Arial" charset="0"/>
              </a:rPr>
              <a:t>M.Sc.</a:t>
            </a:r>
            <a:r>
              <a:rPr kumimoji="0" lang="es-MX" sz="2000" b="0" i="0" u="none" strike="noStrike" kern="1200" cap="none" spc="0" normalizeH="0" baseline="0" noProof="0" dirty="0" smtClean="0">
                <a:ln>
                  <a:noFill/>
                </a:ln>
                <a:solidFill>
                  <a:schemeClr val="tx1"/>
                </a:solidFill>
                <a:effectLst/>
                <a:uLnTx/>
                <a:uFillTx/>
                <a:latin typeface="Arial" charset="0"/>
                <a:ea typeface="+mn-ea"/>
                <a:cs typeface="Arial" charset="0"/>
              </a:rPr>
              <a:t>  Alianny Rodríguez Valdés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s-MX" sz="2000" b="0" i="0" u="none" strike="noStrike" kern="1200" cap="none" spc="0" normalizeH="0" baseline="0" noProof="0" dirty="0" smtClean="0">
              <a:ln>
                <a:noFill/>
              </a:ln>
              <a:solidFill>
                <a:schemeClr val="tx1"/>
              </a:solidFill>
              <a:effectLst/>
              <a:uLnTx/>
              <a:uFillTx/>
              <a:latin typeface="Arial" charset="0"/>
              <a:ea typeface="+mn-ea"/>
              <a:cs typeface="Arial" charset="0"/>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s-MX" sz="2000" b="0" i="0" u="none" strike="noStrike" kern="1200" cap="none" spc="0" normalizeH="0" baseline="0" noProof="0" dirty="0" smtClean="0">
                <a:ln>
                  <a:noFill/>
                </a:ln>
                <a:solidFill>
                  <a:schemeClr val="tx1"/>
                </a:solidFill>
                <a:effectLst/>
                <a:uLnTx/>
                <a:uFillTx/>
                <a:latin typeface="Arial" charset="0"/>
                <a:ea typeface="+mn-ea"/>
                <a:cs typeface="Arial" charset="0"/>
              </a:rPr>
              <a:t>     Departamento de Gestión  </a:t>
            </a:r>
            <a:r>
              <a:rPr lang="es-MX" sz="2000" dirty="0" smtClean="0">
                <a:latin typeface="Arial" charset="0"/>
                <a:cs typeface="Arial" charset="0"/>
              </a:rPr>
              <a:t>d</a:t>
            </a:r>
            <a:r>
              <a:rPr kumimoji="0" lang="es-MX" sz="2000" b="0" i="0" u="none" strike="noStrike" kern="1200" cap="none" spc="0" normalizeH="0" baseline="0" noProof="0" dirty="0" smtClean="0">
                <a:ln>
                  <a:noFill/>
                </a:ln>
                <a:solidFill>
                  <a:schemeClr val="tx1"/>
                </a:solidFill>
                <a:effectLst/>
                <a:uLnTx/>
                <a:uFillTx/>
                <a:latin typeface="Arial" charset="0"/>
                <a:ea typeface="+mn-ea"/>
                <a:cs typeface="Arial" charset="0"/>
              </a:rPr>
              <a:t>e Proyectos</a:t>
            </a:r>
          </a:p>
          <a:p>
            <a:pPr marL="342900" marR="0" lvl="0" indent="-342900" algn="l" defTabSz="914400" rtl="0" eaLnBrk="1" fontAlgn="auto" latinLnBrk="0" hangingPunct="1">
              <a:lnSpc>
                <a:spcPct val="100000"/>
              </a:lnSpc>
              <a:spcBef>
                <a:spcPct val="20000"/>
              </a:spcBef>
              <a:spcAft>
                <a:spcPts val="0"/>
              </a:spcAft>
              <a:buClrTx/>
              <a:buSzTx/>
              <a:tabLst/>
              <a:defRPr/>
            </a:pPr>
            <a:r>
              <a:rPr kumimoji="0" lang="es-MX" sz="2000" b="0" i="0" u="none" strike="noStrike" kern="1200" cap="none" spc="0" normalizeH="0" baseline="0" noProof="0" dirty="0" smtClean="0">
                <a:ln>
                  <a:noFill/>
                </a:ln>
                <a:solidFill>
                  <a:schemeClr val="tx1"/>
                </a:solidFill>
                <a:effectLst/>
                <a:uLnTx/>
                <a:uFillTx/>
                <a:latin typeface="Arial" charset="0"/>
                <a:ea typeface="+mn-ea"/>
                <a:cs typeface="Arial" charset="0"/>
              </a:rPr>
              <a:t>     Instituto Nacional de Ciencias Agrícolas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s-MX" sz="2000" b="0" i="0" u="none" strike="noStrike" kern="1200" cap="none" spc="0" normalizeH="0" baseline="0" noProof="0" dirty="0" smtClean="0">
              <a:ln>
                <a:noFill/>
              </a:ln>
              <a:solidFill>
                <a:schemeClr val="tx1"/>
              </a:solidFill>
              <a:effectLst/>
              <a:uLnTx/>
              <a:uFillTx/>
              <a:latin typeface="Arial" charset="0"/>
              <a:ea typeface="+mn-ea"/>
              <a:cs typeface="Arial" charset="0"/>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s-MX" sz="2000" b="0" i="0" u="none" strike="noStrike" kern="1200" cap="none" spc="0" normalizeH="0" baseline="0" noProof="0" dirty="0" smtClean="0">
                <a:ln>
                  <a:noFill/>
                </a:ln>
                <a:solidFill>
                  <a:srgbClr val="FF0000"/>
                </a:solidFill>
                <a:effectLst/>
                <a:uLnTx/>
                <a:uFillTx/>
                <a:latin typeface="Arial" charset="0"/>
                <a:ea typeface="+mn-ea"/>
                <a:cs typeface="Arial" charset="0"/>
              </a:rPr>
              <a:t>Email: varela@inca.edu.cu</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s-ES" sz="2000" b="0" i="0" u="none" strike="noStrike" kern="1200" cap="none" spc="0" normalizeH="0" baseline="0" noProof="0" dirty="0" smtClean="0">
              <a:ln>
                <a:noFill/>
              </a:ln>
              <a:solidFill>
                <a:schemeClr val="tx1"/>
              </a:solidFill>
              <a:effectLst/>
              <a:uLnTx/>
              <a:uFillTx/>
              <a:latin typeface="Arial" charset="0"/>
              <a:ea typeface="+mn-ea"/>
              <a:cs typeface="Arial" charset="0"/>
            </a:endParaRPr>
          </a:p>
        </p:txBody>
      </p:sp>
      <p:pic>
        <p:nvPicPr>
          <p:cNvPr id="6" name="Picture 4" descr="PC"/>
          <p:cNvPicPr>
            <a:picLocks noChangeAspect="1" noChangeArrowheads="1"/>
          </p:cNvPicPr>
          <p:nvPr/>
        </p:nvPicPr>
        <p:blipFill>
          <a:blip r:embed="rId3"/>
          <a:srcRect/>
          <a:stretch>
            <a:fillRect/>
          </a:stretch>
        </p:blipFill>
        <p:spPr bwMode="auto">
          <a:xfrm>
            <a:off x="6742783" y="4214818"/>
            <a:ext cx="2401217" cy="2285992"/>
          </a:xfrm>
          <a:prstGeom prst="rect">
            <a:avLst/>
          </a:prstGeom>
          <a:noFill/>
          <a:ln w="9525">
            <a:noFill/>
            <a:miter lim="800000"/>
            <a:headEnd/>
            <a:tailEnd/>
          </a:ln>
        </p:spPr>
      </p:pic>
      <p:pic>
        <p:nvPicPr>
          <p:cNvPr id="12"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r="12195"/>
          <a:stretch>
            <a:fillRect/>
          </a:stretch>
        </p:blipFill>
        <p:spPr bwMode="auto">
          <a:xfrm>
            <a:off x="7286644" y="1643050"/>
            <a:ext cx="1676400" cy="1585912"/>
          </a:xfrm>
          <a:prstGeom prst="rect">
            <a:avLst/>
          </a:prstGeom>
          <a:noFill/>
          <a:ln w="9525">
            <a:solidFill>
              <a:schemeClr val="bg2"/>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chemeClr val="accent1"/>
                </a:solidFill>
              </a14:hiddenFill>
            </a:ext>
          </a:extLst>
        </p:spPr>
      </p:pic>
      <p:graphicFrame>
        <p:nvGraphicFramePr>
          <p:cNvPr id="14" name="Object 12"/>
          <p:cNvGraphicFramePr>
            <a:graphicFrameLocks noChangeAspect="1"/>
          </p:cNvGraphicFramePr>
          <p:nvPr>
            <p:extLst>
              <p:ext uri="{D42A27DB-BD31-4B8C-83A1-F6EECF244321}">
                <p14:modId xmlns:p14="http://schemas.microsoft.com/office/powerpoint/2010/main" val="3178000106"/>
              </p:ext>
            </p:extLst>
          </p:nvPr>
        </p:nvGraphicFramePr>
        <p:xfrm>
          <a:off x="357158" y="1714488"/>
          <a:ext cx="1709737" cy="1427163"/>
        </p:xfrm>
        <a:graphic>
          <a:graphicData uri="http://schemas.openxmlformats.org/presentationml/2006/ole">
            <mc:AlternateContent xmlns:mc="http://schemas.openxmlformats.org/markup-compatibility/2006">
              <mc:Choice xmlns:v="urn:schemas-microsoft-com:vml" Requires="v">
                <p:oleObj spid="_x0000_s1103" name="Chart" r:id="rId5" imgW="6750000" imgH="3633840" progId="">
                  <p:embed/>
                </p:oleObj>
              </mc:Choice>
              <mc:Fallback>
                <p:oleObj name="Chart" r:id="rId5" imgW="6750000" imgH="3633840" progId="">
                  <p:embed/>
                  <p:pic>
                    <p:nvPicPr>
                      <p:cNvPr id="0" name="Picture 69"/>
                      <p:cNvPicPr>
                        <a:picLocks noChangeAspect="1" noChangeArrowheads="1"/>
                      </p:cNvPicPr>
                      <p:nvPr/>
                    </p:nvPicPr>
                    <p:blipFill>
                      <a:blip r:embed="rId6">
                        <a:extLst>
                          <a:ext uri="{28A0092B-C50C-407E-A947-70E740481C1C}">
                            <a14:useLocalDpi xmlns:a14="http://schemas.microsoft.com/office/drawing/2010/main" val="0"/>
                          </a:ext>
                        </a:extLst>
                      </a:blip>
                      <a:srcRect l="20033" r="17195" b="4333"/>
                      <a:stretch>
                        <a:fillRect/>
                      </a:stretch>
                    </p:blipFill>
                    <p:spPr bwMode="auto">
                      <a:xfrm>
                        <a:off x="357158" y="1714488"/>
                        <a:ext cx="1709737" cy="14271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5" name="Picture 14" descr="fig3"/>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86050" y="1857364"/>
            <a:ext cx="1340222" cy="1205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
          <p:cNvPicPr>
            <a:picLocks noChangeAspect="1" noChangeArrowheads="1"/>
          </p:cNvPicPr>
          <p:nvPr/>
        </p:nvPicPr>
        <p:blipFill>
          <a:blip r:embed="rId8">
            <a:extLst>
              <a:ext uri="{28A0092B-C50C-407E-A947-70E740481C1C}">
                <a14:useLocalDpi xmlns:a14="http://schemas.microsoft.com/office/drawing/2010/main" val="0"/>
              </a:ext>
            </a:extLst>
          </a:blip>
          <a:srcRect l="58113" t="8565" r="2519" b="41756"/>
          <a:stretch>
            <a:fillRect/>
          </a:stretch>
        </p:blipFill>
        <p:spPr bwMode="auto">
          <a:xfrm>
            <a:off x="4643438" y="1785926"/>
            <a:ext cx="2052347" cy="1417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507726" y="652046"/>
            <a:ext cx="3899337" cy="369332"/>
          </a:xfrm>
          <a:prstGeom prst="rect">
            <a:avLst/>
          </a:prstGeom>
        </p:spPr>
        <p:txBody>
          <a:bodyPr wrap="none">
            <a:spAutoFit/>
          </a:bodyPr>
          <a:lstStyle/>
          <a:p>
            <a:pPr lvl="0" algn="ctr"/>
            <a:r>
              <a:rPr lang="es-ES" b="1" dirty="0" smtClean="0"/>
              <a:t>REPRESENTACIONES GRÁFICAS</a:t>
            </a:r>
            <a:endParaRPr lang="es-ES" dirty="0"/>
          </a:p>
        </p:txBody>
      </p:sp>
      <p:sp>
        <p:nvSpPr>
          <p:cNvPr id="4" name="3 Rectángulo"/>
          <p:cNvSpPr/>
          <p:nvPr/>
        </p:nvSpPr>
        <p:spPr>
          <a:xfrm>
            <a:off x="282483" y="1087083"/>
            <a:ext cx="4211409" cy="369332"/>
          </a:xfrm>
          <a:prstGeom prst="rect">
            <a:avLst/>
          </a:prstGeom>
        </p:spPr>
        <p:txBody>
          <a:bodyPr wrap="none">
            <a:spAutoFit/>
          </a:bodyPr>
          <a:lstStyle/>
          <a:p>
            <a:r>
              <a:rPr lang="es-ES" b="1" dirty="0"/>
              <a:t>Gráficos para variables </a:t>
            </a:r>
            <a:r>
              <a:rPr lang="es-ES" b="1" dirty="0" smtClean="0"/>
              <a:t>cuantitativas</a:t>
            </a:r>
            <a:endParaRPr lang="es-ES" dirty="0"/>
          </a:p>
        </p:txBody>
      </p:sp>
      <p:sp>
        <p:nvSpPr>
          <p:cNvPr id="5" name="4 Rectángulo"/>
          <p:cNvSpPr/>
          <p:nvPr/>
        </p:nvSpPr>
        <p:spPr>
          <a:xfrm>
            <a:off x="2785636" y="1456414"/>
            <a:ext cx="1563248" cy="646331"/>
          </a:xfrm>
          <a:prstGeom prst="rect">
            <a:avLst/>
          </a:prstGeom>
        </p:spPr>
        <p:txBody>
          <a:bodyPr wrap="none">
            <a:spAutoFit/>
          </a:bodyPr>
          <a:lstStyle/>
          <a:p>
            <a:pPr marL="285750" indent="-285750">
              <a:buFont typeface="Arial" pitchFamily="34" charset="0"/>
              <a:buChar char="•"/>
            </a:pPr>
            <a:r>
              <a:rPr lang="es-ES" dirty="0" smtClean="0"/>
              <a:t>Discretas  </a:t>
            </a:r>
          </a:p>
          <a:p>
            <a:pPr marL="285750" indent="-285750">
              <a:buFont typeface="Arial" pitchFamily="34" charset="0"/>
              <a:buChar char="•"/>
            </a:pPr>
            <a:r>
              <a:rPr lang="es-ES" dirty="0" smtClean="0"/>
              <a:t>Continuas</a:t>
            </a:r>
            <a:endParaRPr lang="es-ES" dirty="0"/>
          </a:p>
        </p:txBody>
      </p:sp>
      <p:sp>
        <p:nvSpPr>
          <p:cNvPr id="6" name="5 Rectángulo"/>
          <p:cNvSpPr/>
          <p:nvPr/>
        </p:nvSpPr>
        <p:spPr>
          <a:xfrm>
            <a:off x="1043608" y="2102745"/>
            <a:ext cx="5670376" cy="369332"/>
          </a:xfrm>
          <a:prstGeom prst="rect">
            <a:avLst/>
          </a:prstGeom>
        </p:spPr>
        <p:txBody>
          <a:bodyPr wrap="square">
            <a:spAutoFit/>
          </a:bodyPr>
          <a:lstStyle/>
          <a:p>
            <a:r>
              <a:rPr lang="es-ES" b="1" dirty="0"/>
              <a:t>Gráﬁcos para variables cuantitativas discretas</a:t>
            </a:r>
            <a:endParaRPr lang="es-ES" dirty="0"/>
          </a:p>
        </p:txBody>
      </p:sp>
      <p:sp>
        <p:nvSpPr>
          <p:cNvPr id="7" name="6 Rectángulo"/>
          <p:cNvSpPr/>
          <p:nvPr/>
        </p:nvSpPr>
        <p:spPr>
          <a:xfrm>
            <a:off x="1702559" y="2465211"/>
            <a:ext cx="6995209" cy="646331"/>
          </a:xfrm>
          <a:prstGeom prst="rect">
            <a:avLst/>
          </a:prstGeom>
        </p:spPr>
        <p:txBody>
          <a:bodyPr wrap="square">
            <a:spAutoFit/>
          </a:bodyPr>
          <a:lstStyle/>
          <a:p>
            <a:pPr algn="just"/>
            <a:r>
              <a:rPr lang="es-ES" b="1" dirty="0" smtClean="0"/>
              <a:t>-Diagramas </a:t>
            </a:r>
            <a:r>
              <a:rPr lang="es-ES" b="1" dirty="0"/>
              <a:t>de barras o de </a:t>
            </a:r>
            <a:r>
              <a:rPr lang="es-ES" b="1" dirty="0" smtClean="0"/>
              <a:t>frecuencias: </a:t>
            </a:r>
            <a:r>
              <a:rPr lang="es-ES" dirty="0"/>
              <a:t>se usan cuando queremos representar las frecuencias absolutas y relativas</a:t>
            </a:r>
          </a:p>
        </p:txBody>
      </p:sp>
      <p:graphicFrame>
        <p:nvGraphicFramePr>
          <p:cNvPr id="20" name="19 Objeto"/>
          <p:cNvGraphicFramePr>
            <a:graphicFrameLocks noChangeAspect="1"/>
          </p:cNvGraphicFramePr>
          <p:nvPr>
            <p:extLst>
              <p:ext uri="{D42A27DB-BD31-4B8C-83A1-F6EECF244321}">
                <p14:modId xmlns:p14="http://schemas.microsoft.com/office/powerpoint/2010/main" val="1853879162"/>
              </p:ext>
            </p:extLst>
          </p:nvPr>
        </p:nvGraphicFramePr>
        <p:xfrm>
          <a:off x="-64591" y="3111542"/>
          <a:ext cx="4599406" cy="3450411"/>
        </p:xfrm>
        <a:graphic>
          <a:graphicData uri="http://schemas.openxmlformats.org/presentationml/2006/ole">
            <mc:AlternateContent xmlns:mc="http://schemas.openxmlformats.org/markup-compatibility/2006">
              <mc:Choice xmlns:v="urn:schemas-microsoft-com:vml" Requires="v">
                <p:oleObj spid="_x0000_s61574" name="Graph" r:id="rId4" imgW="2971800" imgH="2235200" progId="">
                  <p:embed/>
                </p:oleObj>
              </mc:Choice>
              <mc:Fallback>
                <p:oleObj name="Graph" r:id="rId4" imgW="2971800" imgH="2235200" progId="">
                  <p:embed/>
                  <p:pic>
                    <p:nvPicPr>
                      <p:cNvPr id="0" name="Picture 1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591" y="3111542"/>
                        <a:ext cx="4599406" cy="345041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 name="28 Objeto"/>
          <p:cNvGraphicFramePr>
            <a:graphicFrameLocks noChangeAspect="1"/>
          </p:cNvGraphicFramePr>
          <p:nvPr>
            <p:extLst>
              <p:ext uri="{D42A27DB-BD31-4B8C-83A1-F6EECF244321}">
                <p14:modId xmlns:p14="http://schemas.microsoft.com/office/powerpoint/2010/main" val="3322712580"/>
              </p:ext>
            </p:extLst>
          </p:nvPr>
        </p:nvGraphicFramePr>
        <p:xfrm>
          <a:off x="4493892" y="3147431"/>
          <a:ext cx="4386502" cy="3292138"/>
        </p:xfrm>
        <a:graphic>
          <a:graphicData uri="http://schemas.openxmlformats.org/presentationml/2006/ole">
            <mc:AlternateContent xmlns:mc="http://schemas.openxmlformats.org/markup-compatibility/2006">
              <mc:Choice xmlns:v="urn:schemas-microsoft-com:vml" Requires="v">
                <p:oleObj spid="_x0000_s61575" name="Graph" r:id="rId6" imgW="2819400" imgH="2108200" progId="">
                  <p:embed/>
                </p:oleObj>
              </mc:Choice>
              <mc:Fallback>
                <p:oleObj name="Graph" r:id="rId6" imgW="2819400" imgH="2108200" progId="">
                  <p:embed/>
                  <p:pic>
                    <p:nvPicPr>
                      <p:cNvPr id="0" name="Picture 1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93892" y="3147431"/>
                        <a:ext cx="4386502" cy="32921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8 Rectángulo"/>
          <p:cNvSpPr/>
          <p:nvPr/>
        </p:nvSpPr>
        <p:spPr>
          <a:xfrm>
            <a:off x="0" y="214290"/>
            <a:ext cx="9358378" cy="461665"/>
          </a:xfrm>
          <a:prstGeom prst="rect">
            <a:avLst/>
          </a:prstGeom>
        </p:spPr>
        <p:txBody>
          <a:bodyPr wrap="square">
            <a:spAutoFit/>
          </a:bodyPr>
          <a:lstStyle/>
          <a:p>
            <a:r>
              <a:rPr lang="es-ES" sz="2400" b="1" u="sng" dirty="0" smtClean="0">
                <a:latin typeface="Arial" charset="0"/>
                <a:cs typeface="Arial" charset="0"/>
              </a:rPr>
              <a:t>Estadística Descriptiva</a:t>
            </a:r>
            <a:endParaRPr lang="es-ES" sz="2400" dirty="0"/>
          </a:p>
        </p:txBody>
      </p:sp>
    </p:spTree>
    <p:extLst>
      <p:ext uri="{BB962C8B-B14F-4D97-AF65-F5344CB8AC3E}">
        <p14:creationId xmlns:p14="http://schemas.microsoft.com/office/powerpoint/2010/main" val="19172753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p:cTn id="19" dur="500" fill="hold"/>
                                        <p:tgtEl>
                                          <p:spTgt spid="29"/>
                                        </p:tgtEl>
                                        <p:attrNameLst>
                                          <p:attrName>ppt_w</p:attrName>
                                        </p:attrNameLst>
                                      </p:cBhvr>
                                      <p:tavLst>
                                        <p:tav tm="0">
                                          <p:val>
                                            <p:fltVal val="0"/>
                                          </p:val>
                                        </p:tav>
                                        <p:tav tm="100000">
                                          <p:val>
                                            <p:strVal val="#ppt_w"/>
                                          </p:val>
                                        </p:tav>
                                      </p:tavLst>
                                    </p:anim>
                                    <p:anim calcmode="lin" valueType="num">
                                      <p:cBhvr>
                                        <p:cTn id="20" dur="500" fill="hold"/>
                                        <p:tgtEl>
                                          <p:spTgt spid="29"/>
                                        </p:tgtEl>
                                        <p:attrNameLst>
                                          <p:attrName>ppt_h</p:attrName>
                                        </p:attrNameLst>
                                      </p:cBhvr>
                                      <p:tavLst>
                                        <p:tav tm="0">
                                          <p:val>
                                            <p:fltVal val="0"/>
                                          </p:val>
                                        </p:tav>
                                        <p:tav tm="100000">
                                          <p:val>
                                            <p:strVal val="#ppt_h"/>
                                          </p:val>
                                        </p:tav>
                                      </p:tavLst>
                                    </p:anim>
                                    <p:animEffect transition="in" filter="fade">
                                      <p:cBhvr>
                                        <p:cTn id="21" dur="500"/>
                                        <p:tgtEl>
                                          <p:spTgt spid="29"/>
                                        </p:tgtEl>
                                      </p:cBhvr>
                                    </p:animEffect>
                                  </p:childTnLst>
                                </p:cTn>
                              </p:par>
                              <p:par>
                                <p:cTn id="22" presetID="53" presetClass="entr" presetSubtype="16"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p:cTn id="24" dur="500" fill="hold"/>
                                        <p:tgtEl>
                                          <p:spTgt spid="20"/>
                                        </p:tgtEl>
                                        <p:attrNameLst>
                                          <p:attrName>ppt_w</p:attrName>
                                        </p:attrNameLst>
                                      </p:cBhvr>
                                      <p:tavLst>
                                        <p:tav tm="0">
                                          <p:val>
                                            <p:fltVal val="0"/>
                                          </p:val>
                                        </p:tav>
                                        <p:tav tm="100000">
                                          <p:val>
                                            <p:strVal val="#ppt_w"/>
                                          </p:val>
                                        </p:tav>
                                      </p:tavLst>
                                    </p:anim>
                                    <p:anim calcmode="lin" valueType="num">
                                      <p:cBhvr>
                                        <p:cTn id="25" dur="500" fill="hold"/>
                                        <p:tgtEl>
                                          <p:spTgt spid="20"/>
                                        </p:tgtEl>
                                        <p:attrNameLst>
                                          <p:attrName>ppt_h</p:attrName>
                                        </p:attrNameLst>
                                      </p:cBhvr>
                                      <p:tavLst>
                                        <p:tav tm="0">
                                          <p:val>
                                            <p:fltVal val="0"/>
                                          </p:val>
                                        </p:tav>
                                        <p:tav tm="100000">
                                          <p:val>
                                            <p:strVal val="#ppt_h"/>
                                          </p:val>
                                        </p:tav>
                                      </p:tavLst>
                                    </p:anim>
                                    <p:animEffect transition="in" filter="fade">
                                      <p:cBhvr>
                                        <p:cTn id="2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500298" y="714356"/>
            <a:ext cx="3899337" cy="369332"/>
          </a:xfrm>
          <a:prstGeom prst="rect">
            <a:avLst/>
          </a:prstGeom>
        </p:spPr>
        <p:txBody>
          <a:bodyPr wrap="none">
            <a:spAutoFit/>
          </a:bodyPr>
          <a:lstStyle/>
          <a:p>
            <a:pPr lvl="0" algn="ctr"/>
            <a:r>
              <a:rPr lang="es-ES" b="1" dirty="0" smtClean="0"/>
              <a:t>REPRESENTACIONES GRÁFICAS</a:t>
            </a:r>
            <a:endParaRPr lang="es-ES" dirty="0"/>
          </a:p>
        </p:txBody>
      </p:sp>
      <p:sp>
        <p:nvSpPr>
          <p:cNvPr id="4" name="3 Rectángulo"/>
          <p:cNvSpPr/>
          <p:nvPr/>
        </p:nvSpPr>
        <p:spPr>
          <a:xfrm>
            <a:off x="282483" y="1087083"/>
            <a:ext cx="4211409" cy="369332"/>
          </a:xfrm>
          <a:prstGeom prst="rect">
            <a:avLst/>
          </a:prstGeom>
        </p:spPr>
        <p:txBody>
          <a:bodyPr wrap="none">
            <a:spAutoFit/>
          </a:bodyPr>
          <a:lstStyle/>
          <a:p>
            <a:r>
              <a:rPr lang="es-ES" b="1" dirty="0"/>
              <a:t>Gráficos para variables </a:t>
            </a:r>
            <a:r>
              <a:rPr lang="es-ES" b="1" dirty="0" smtClean="0"/>
              <a:t>cuantitativas</a:t>
            </a:r>
            <a:endParaRPr lang="es-ES" dirty="0"/>
          </a:p>
        </p:txBody>
      </p:sp>
      <p:sp>
        <p:nvSpPr>
          <p:cNvPr id="5" name="4 Rectángulo"/>
          <p:cNvSpPr/>
          <p:nvPr/>
        </p:nvSpPr>
        <p:spPr>
          <a:xfrm>
            <a:off x="736687" y="1456415"/>
            <a:ext cx="5670376" cy="369332"/>
          </a:xfrm>
          <a:prstGeom prst="rect">
            <a:avLst/>
          </a:prstGeom>
        </p:spPr>
        <p:txBody>
          <a:bodyPr wrap="square">
            <a:spAutoFit/>
          </a:bodyPr>
          <a:lstStyle/>
          <a:p>
            <a:r>
              <a:rPr lang="es-ES" b="1" dirty="0"/>
              <a:t>Gráﬁcos para variables cuantitativas </a:t>
            </a:r>
            <a:r>
              <a:rPr lang="es-ES" b="1" dirty="0" smtClean="0"/>
              <a:t>continuas</a:t>
            </a:r>
            <a:endParaRPr lang="es-ES" dirty="0"/>
          </a:p>
        </p:txBody>
      </p:sp>
      <p:sp>
        <p:nvSpPr>
          <p:cNvPr id="6" name="5 Rectángulo"/>
          <p:cNvSpPr/>
          <p:nvPr/>
        </p:nvSpPr>
        <p:spPr>
          <a:xfrm>
            <a:off x="827584" y="1822694"/>
            <a:ext cx="7601885" cy="646331"/>
          </a:xfrm>
          <a:prstGeom prst="rect">
            <a:avLst/>
          </a:prstGeom>
        </p:spPr>
        <p:txBody>
          <a:bodyPr wrap="square">
            <a:spAutoFit/>
          </a:bodyPr>
          <a:lstStyle/>
          <a:p>
            <a:pPr algn="just"/>
            <a:r>
              <a:rPr lang="es-ES" b="1" dirty="0"/>
              <a:t>Histogramas de frecuencias: </a:t>
            </a:r>
            <a:r>
              <a:rPr lang="es-ES" dirty="0"/>
              <a:t>se usan cuando queremos representar las frecuencias absolutas y relativas</a:t>
            </a:r>
          </a:p>
        </p:txBody>
      </p:sp>
      <p:grpSp>
        <p:nvGrpSpPr>
          <p:cNvPr id="2" name="6 Grupo"/>
          <p:cNvGrpSpPr>
            <a:grpSpLocks/>
          </p:cNvGrpSpPr>
          <p:nvPr/>
        </p:nvGrpSpPr>
        <p:grpSpPr bwMode="auto">
          <a:xfrm>
            <a:off x="2626953" y="2636912"/>
            <a:ext cx="5588385" cy="3863922"/>
            <a:chOff x="428596" y="857232"/>
            <a:chExt cx="4550754" cy="3012538"/>
          </a:xfrm>
        </p:grpSpPr>
        <p:pic>
          <p:nvPicPr>
            <p:cNvPr id="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596" y="857232"/>
              <a:ext cx="4550754" cy="2614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 name="4 CuadroTexto"/>
            <p:cNvSpPr txBox="1">
              <a:spLocks noChangeArrowheads="1"/>
            </p:cNvSpPr>
            <p:nvPr/>
          </p:nvSpPr>
          <p:spPr bwMode="auto">
            <a:xfrm>
              <a:off x="642910" y="3500438"/>
              <a:ext cx="31432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hangingPunct="1"/>
              <a:r>
                <a:rPr lang="en-US" dirty="0" err="1"/>
                <a:t>Histograma</a:t>
              </a:r>
              <a:r>
                <a:rPr lang="en-US" dirty="0"/>
                <a:t> de </a:t>
              </a:r>
              <a:r>
                <a:rPr lang="en-US" dirty="0" err="1"/>
                <a:t>frecuencias</a:t>
              </a:r>
              <a:endParaRPr lang="es-ES" dirty="0"/>
            </a:p>
          </p:txBody>
        </p:sp>
      </p:grpSp>
      <p:sp>
        <p:nvSpPr>
          <p:cNvPr id="9" name="8 Rectángulo"/>
          <p:cNvSpPr/>
          <p:nvPr/>
        </p:nvSpPr>
        <p:spPr>
          <a:xfrm>
            <a:off x="0" y="214290"/>
            <a:ext cx="9358378" cy="461665"/>
          </a:xfrm>
          <a:prstGeom prst="rect">
            <a:avLst/>
          </a:prstGeom>
        </p:spPr>
        <p:txBody>
          <a:bodyPr wrap="square">
            <a:spAutoFit/>
          </a:bodyPr>
          <a:lstStyle/>
          <a:p>
            <a:r>
              <a:rPr lang="es-ES" sz="2400" b="1" u="sng" dirty="0" smtClean="0">
                <a:latin typeface="Arial" charset="0"/>
                <a:cs typeface="Arial" charset="0"/>
              </a:rPr>
              <a:t>Estadística Descriptiva</a:t>
            </a:r>
            <a:endParaRPr lang="es-ES" sz="2400" dirty="0"/>
          </a:p>
        </p:txBody>
      </p:sp>
    </p:spTree>
    <p:extLst>
      <p:ext uri="{BB962C8B-B14F-4D97-AF65-F5344CB8AC3E}">
        <p14:creationId xmlns:p14="http://schemas.microsoft.com/office/powerpoint/2010/main" val="25703684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anim calcmode="lin" valueType="num">
                                      <p:cBhvr>
                                        <p:cTn id="16" dur="500" fill="hold"/>
                                        <p:tgtEl>
                                          <p:spTgt spid="2"/>
                                        </p:tgtEl>
                                        <p:attrNameLst>
                                          <p:attrName>ppt_x</p:attrName>
                                        </p:attrNameLst>
                                      </p:cBhvr>
                                      <p:tavLst>
                                        <p:tav tm="0">
                                          <p:val>
                                            <p:strVal val="#ppt_x"/>
                                          </p:val>
                                        </p:tav>
                                        <p:tav tm="100000">
                                          <p:val>
                                            <p:strVal val="#ppt_x"/>
                                          </p:val>
                                        </p:tav>
                                      </p:tavLst>
                                    </p:anim>
                                    <p:anim calcmode="lin" valueType="num">
                                      <p:cBhvr>
                                        <p:cTn id="17"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859631" y="843549"/>
            <a:ext cx="7569200"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736" tIns="49368" rIns="98736" bIns="49368" anchor="ctr"/>
          <a:lstStyle/>
          <a:p>
            <a:pPr algn="ctr" eaLnBrk="0" hangingPunct="0"/>
            <a:r>
              <a:rPr lang="es-ES" sz="3200" b="1" dirty="0"/>
              <a:t>Clasificación de los estadísticos descriptivos</a:t>
            </a:r>
          </a:p>
        </p:txBody>
      </p:sp>
      <p:sp>
        <p:nvSpPr>
          <p:cNvPr id="4" name="Rectangle 5"/>
          <p:cNvSpPr>
            <a:spLocks noChangeArrowheads="1"/>
          </p:cNvSpPr>
          <p:nvPr/>
        </p:nvSpPr>
        <p:spPr bwMode="auto">
          <a:xfrm>
            <a:off x="395288" y="1270000"/>
            <a:ext cx="8497887" cy="532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736" tIns="49368" rIns="98736" bIns="49368"/>
          <a:lstStyle/>
          <a:p>
            <a:pPr marL="342900" indent="-342900" algn="just" eaLnBrk="0" hangingPunct="0">
              <a:spcBef>
                <a:spcPct val="20000"/>
              </a:spcBef>
              <a:buFontTx/>
              <a:buChar char="•"/>
            </a:pPr>
            <a:r>
              <a:rPr lang="es-ES" sz="2800" dirty="0"/>
              <a:t>Tendencia central</a:t>
            </a:r>
          </a:p>
          <a:p>
            <a:pPr marL="742950" lvl="1" indent="-285750" algn="just" eaLnBrk="0" hangingPunct="0">
              <a:spcBef>
                <a:spcPct val="20000"/>
              </a:spcBef>
              <a:buFontTx/>
              <a:buChar char="–"/>
            </a:pPr>
            <a:r>
              <a:rPr lang="es-ES" sz="2000" b="1" dirty="0"/>
              <a:t>Indican valores con respecto a los que los datos parecen agruparse.</a:t>
            </a:r>
          </a:p>
          <a:p>
            <a:pPr marL="1143000" lvl="2" indent="-228600" algn="just" eaLnBrk="0" hangingPunct="0">
              <a:spcBef>
                <a:spcPct val="20000"/>
              </a:spcBef>
              <a:buFontTx/>
              <a:buChar char="•"/>
            </a:pPr>
            <a:r>
              <a:rPr lang="es-ES" sz="2000" dirty="0"/>
              <a:t>Media, mediana y moda.</a:t>
            </a:r>
          </a:p>
          <a:p>
            <a:pPr marL="342900" indent="-342900" algn="just" eaLnBrk="0" hangingPunct="0">
              <a:spcBef>
                <a:spcPct val="20000"/>
              </a:spcBef>
              <a:buFontTx/>
              <a:buChar char="•"/>
            </a:pPr>
            <a:r>
              <a:rPr lang="es-ES" sz="2800" dirty="0"/>
              <a:t>Dispersión</a:t>
            </a:r>
          </a:p>
          <a:p>
            <a:pPr marL="742950" lvl="1" indent="-285750" algn="just" eaLnBrk="0" hangingPunct="0">
              <a:spcBef>
                <a:spcPct val="20000"/>
              </a:spcBef>
              <a:buFontTx/>
              <a:buChar char="–"/>
            </a:pPr>
            <a:r>
              <a:rPr lang="es-ES" sz="2000" b="1" dirty="0"/>
              <a:t>Indican la mayor o menor concentración de los datos con respecto a las medidas de centralización.</a:t>
            </a:r>
          </a:p>
          <a:p>
            <a:pPr marL="1143000" lvl="2" indent="-228600" algn="just" eaLnBrk="0" hangingPunct="0">
              <a:spcBef>
                <a:spcPct val="20000"/>
              </a:spcBef>
              <a:buFontTx/>
              <a:buChar char="•"/>
            </a:pPr>
            <a:r>
              <a:rPr lang="es-ES" sz="2000" dirty="0"/>
              <a:t>Varianza, desviación estándar, coeficiente de variación.</a:t>
            </a:r>
          </a:p>
          <a:p>
            <a:pPr marL="342900" indent="-342900" algn="just" eaLnBrk="0" hangingPunct="0">
              <a:spcBef>
                <a:spcPct val="20000"/>
              </a:spcBef>
              <a:buFontTx/>
              <a:buChar char="•"/>
            </a:pPr>
            <a:r>
              <a:rPr lang="es-ES" sz="2800" dirty="0"/>
              <a:t>Posición</a:t>
            </a:r>
          </a:p>
          <a:p>
            <a:pPr lvl="2" algn="just" eaLnBrk="0" hangingPunct="0">
              <a:spcBef>
                <a:spcPct val="20000"/>
              </a:spcBef>
            </a:pPr>
            <a:r>
              <a:rPr lang="es-ES" sz="2000" b="0" dirty="0" smtClean="0"/>
              <a:t>- </a:t>
            </a:r>
            <a:r>
              <a:rPr lang="es-ES" sz="2000" dirty="0"/>
              <a:t>Van a ser valores de la variable caracterizados por superar a cierto porcentaje de observaciones en la población</a:t>
            </a:r>
          </a:p>
          <a:p>
            <a:pPr marL="1143000" lvl="2" indent="-228600" algn="just" eaLnBrk="0" hangingPunct="0">
              <a:spcBef>
                <a:spcPct val="20000"/>
              </a:spcBef>
              <a:buFontTx/>
              <a:buChar char="•"/>
            </a:pPr>
            <a:r>
              <a:rPr lang="es-ES" sz="2000" dirty="0" smtClean="0"/>
              <a:t>Percentiles</a:t>
            </a:r>
            <a:r>
              <a:rPr lang="es-ES" sz="2000" dirty="0"/>
              <a:t>.</a:t>
            </a:r>
          </a:p>
          <a:p>
            <a:pPr marL="342900" indent="-342900" algn="just" eaLnBrk="0" hangingPunct="0">
              <a:spcBef>
                <a:spcPct val="20000"/>
              </a:spcBef>
              <a:buFontTx/>
              <a:buChar char="•"/>
            </a:pPr>
            <a:r>
              <a:rPr lang="es-ES" sz="2800" dirty="0"/>
              <a:t>Forma</a:t>
            </a:r>
          </a:p>
          <a:p>
            <a:pPr marL="1143000" lvl="2" indent="-228600" algn="just" eaLnBrk="0" hangingPunct="0">
              <a:spcBef>
                <a:spcPct val="20000"/>
              </a:spcBef>
              <a:buFontTx/>
              <a:buChar char="•"/>
            </a:pPr>
            <a:r>
              <a:rPr lang="es-ES" dirty="0"/>
              <a:t>Asimetría y apuntamiento o </a:t>
            </a:r>
            <a:r>
              <a:rPr lang="es-ES" dirty="0" err="1"/>
              <a:t>curtosis</a:t>
            </a:r>
            <a:endParaRPr lang="es-ES" dirty="0"/>
          </a:p>
        </p:txBody>
      </p:sp>
      <p:sp>
        <p:nvSpPr>
          <p:cNvPr id="5" name="4 Rectángulo"/>
          <p:cNvSpPr/>
          <p:nvPr/>
        </p:nvSpPr>
        <p:spPr>
          <a:xfrm>
            <a:off x="0" y="214290"/>
            <a:ext cx="9358378" cy="461665"/>
          </a:xfrm>
          <a:prstGeom prst="rect">
            <a:avLst/>
          </a:prstGeom>
        </p:spPr>
        <p:txBody>
          <a:bodyPr wrap="square">
            <a:spAutoFit/>
          </a:bodyPr>
          <a:lstStyle/>
          <a:p>
            <a:r>
              <a:rPr lang="es-ES" sz="2400" b="1" u="sng" dirty="0" smtClean="0">
                <a:latin typeface="Arial" charset="0"/>
                <a:cs typeface="Arial" charset="0"/>
              </a:rPr>
              <a:t>Estadística Descriptiva</a:t>
            </a:r>
            <a:endParaRPr lang="es-ES" sz="2400" dirty="0"/>
          </a:p>
        </p:txBody>
      </p:sp>
    </p:spTree>
    <p:extLst>
      <p:ext uri="{BB962C8B-B14F-4D97-AF65-F5344CB8AC3E}">
        <p14:creationId xmlns:p14="http://schemas.microsoft.com/office/powerpoint/2010/main" val="24904789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wipe(left)">
                                      <p:cBhvr>
                                        <p:cTn id="15" dur="5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wipe(left)">
                                      <p:cBhvr>
                                        <p:cTn id="20" dur="500"/>
                                        <p:tgtEl>
                                          <p:spTgt spid="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wipe(left)">
                                      <p:cBhvr>
                                        <p:cTn id="25" dur="500"/>
                                        <p:tgtEl>
                                          <p:spTgt spid="4">
                                            <p:txEl>
                                              <p:pRg st="3" end="3"/>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wipe(left)">
                                      <p:cBhvr>
                                        <p:cTn id="28" dur="500"/>
                                        <p:tgtEl>
                                          <p:spTgt spid="4">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xEl>
                                              <p:pRg st="5" end="5"/>
                                            </p:txEl>
                                          </p:spTgt>
                                        </p:tgtEl>
                                        <p:attrNameLst>
                                          <p:attrName>style.visibility</p:attrName>
                                        </p:attrNameLst>
                                      </p:cBhvr>
                                      <p:to>
                                        <p:strVal val="visible"/>
                                      </p:to>
                                    </p:set>
                                    <p:animEffect transition="in" filter="wipe(left)">
                                      <p:cBhvr>
                                        <p:cTn id="33" dur="500"/>
                                        <p:tgtEl>
                                          <p:spTgt spid="4">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4">
                                            <p:txEl>
                                              <p:pRg st="6" end="6"/>
                                            </p:txEl>
                                          </p:spTgt>
                                        </p:tgtEl>
                                        <p:attrNameLst>
                                          <p:attrName>style.visibility</p:attrName>
                                        </p:attrNameLst>
                                      </p:cBhvr>
                                      <p:to>
                                        <p:strVal val="visible"/>
                                      </p:to>
                                    </p:set>
                                    <p:animEffect transition="in" filter="wipe(left)">
                                      <p:cBhvr>
                                        <p:cTn id="38" dur="500"/>
                                        <p:tgtEl>
                                          <p:spTgt spid="4">
                                            <p:txEl>
                                              <p:pRg st="6" end="6"/>
                                            </p:txEl>
                                          </p:spTgt>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4">
                                            <p:txEl>
                                              <p:pRg st="7" end="7"/>
                                            </p:txEl>
                                          </p:spTgt>
                                        </p:tgtEl>
                                        <p:attrNameLst>
                                          <p:attrName>style.visibility</p:attrName>
                                        </p:attrNameLst>
                                      </p:cBhvr>
                                      <p:to>
                                        <p:strVal val="visible"/>
                                      </p:to>
                                    </p:set>
                                    <p:animEffect transition="in" filter="wipe(left)">
                                      <p:cBhvr>
                                        <p:cTn id="41" dur="500"/>
                                        <p:tgtEl>
                                          <p:spTgt spid="4">
                                            <p:txEl>
                                              <p:pRg st="7" end="7"/>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4">
                                            <p:txEl>
                                              <p:pRg st="8" end="8"/>
                                            </p:txEl>
                                          </p:spTgt>
                                        </p:tgtEl>
                                        <p:attrNameLst>
                                          <p:attrName>style.visibility</p:attrName>
                                        </p:attrNameLst>
                                      </p:cBhvr>
                                      <p:to>
                                        <p:strVal val="visible"/>
                                      </p:to>
                                    </p:set>
                                    <p:animEffect transition="in" filter="wipe(left)">
                                      <p:cBhvr>
                                        <p:cTn id="46" dur="500"/>
                                        <p:tgtEl>
                                          <p:spTgt spid="4">
                                            <p:txEl>
                                              <p:pRg st="8" end="8"/>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4">
                                            <p:txEl>
                                              <p:pRg st="9" end="9"/>
                                            </p:txEl>
                                          </p:spTgt>
                                        </p:tgtEl>
                                        <p:attrNameLst>
                                          <p:attrName>style.visibility</p:attrName>
                                        </p:attrNameLst>
                                      </p:cBhvr>
                                      <p:to>
                                        <p:strVal val="visible"/>
                                      </p:to>
                                    </p:set>
                                    <p:animEffect transition="in" filter="wipe(left)">
                                      <p:cBhvr>
                                        <p:cTn id="51" dur="500"/>
                                        <p:tgtEl>
                                          <p:spTgt spid="4">
                                            <p:txEl>
                                              <p:pRg st="9" end="9"/>
                                            </p:txEl>
                                          </p:spTgt>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4">
                                            <p:txEl>
                                              <p:pRg st="10" end="10"/>
                                            </p:txEl>
                                          </p:spTgt>
                                        </p:tgtEl>
                                        <p:attrNameLst>
                                          <p:attrName>style.visibility</p:attrName>
                                        </p:attrNameLst>
                                      </p:cBhvr>
                                      <p:to>
                                        <p:strVal val="visible"/>
                                      </p:to>
                                    </p:set>
                                    <p:animEffect transition="in" filter="wipe(left)">
                                      <p:cBhvr>
                                        <p:cTn id="54"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arcador de contenido"/>
          <p:cNvSpPr txBox="1">
            <a:spLocks/>
          </p:cNvSpPr>
          <p:nvPr/>
        </p:nvSpPr>
        <p:spPr>
          <a:xfrm>
            <a:off x="527710" y="1533211"/>
            <a:ext cx="8229600" cy="2759885"/>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Wingdings 2" pitchFamily="18" charset="2"/>
              <a:buNone/>
              <a:tabLst/>
              <a:defRPr/>
            </a:pPr>
            <a:r>
              <a:rPr kumimoji="0" lang="es-ES" sz="2800" b="0" i="0" u="none" strike="noStrike" kern="1200" cap="none" spc="0" normalizeH="0" baseline="0" noProof="0" dirty="0" smtClean="0">
                <a:ln>
                  <a:noFill/>
                </a:ln>
                <a:solidFill>
                  <a:schemeClr val="tx1"/>
                </a:solidFill>
                <a:effectLst/>
                <a:uLnTx/>
                <a:uFillTx/>
                <a:latin typeface="Times New Roman" panose="02020603050405020304" pitchFamily="18" charset="0"/>
                <a:cs typeface="Times New Roman" panose="02020603050405020304" pitchFamily="18" charset="0"/>
              </a:rPr>
              <a:t>El </a:t>
            </a:r>
            <a:r>
              <a:rPr kumimoji="0" lang="es-ES" sz="2800" b="1" i="0" u="none" strike="noStrike" kern="1200" cap="none" spc="0" normalizeH="0" baseline="0" noProof="0" dirty="0" smtClean="0">
                <a:ln>
                  <a:noFill/>
                </a:ln>
                <a:solidFill>
                  <a:schemeClr val="tx1"/>
                </a:solidFill>
                <a:effectLst/>
                <a:uLnTx/>
                <a:uFillTx/>
                <a:latin typeface="Times New Roman" panose="02020603050405020304" pitchFamily="18" charset="0"/>
                <a:cs typeface="Times New Roman" panose="02020603050405020304" pitchFamily="18" charset="0"/>
              </a:rPr>
              <a:t>valor promedio o media </a:t>
            </a:r>
            <a:r>
              <a:rPr kumimoji="0" lang="es-ES" sz="2800" b="0" i="0" u="none" strike="noStrike" kern="1200" cap="none" spc="0" normalizeH="0" baseline="0" noProof="0" dirty="0" smtClean="0">
                <a:ln>
                  <a:noFill/>
                </a:ln>
                <a:solidFill>
                  <a:schemeClr val="tx1"/>
                </a:solidFill>
                <a:effectLst/>
                <a:uLnTx/>
                <a:uFillTx/>
                <a:latin typeface="Times New Roman" panose="02020603050405020304" pitchFamily="18" charset="0"/>
                <a:cs typeface="Times New Roman" panose="02020603050405020304" pitchFamily="18" charset="0"/>
              </a:rPr>
              <a:t>nos va a permitir:</a:t>
            </a:r>
            <a:endParaRPr kumimoji="0" lang="es-ES" sz="2400" b="0" i="0" u="none" strike="noStrike" kern="1200" cap="none" spc="0" normalizeH="0" baseline="0" noProof="0" dirty="0" smtClean="0">
              <a:ln>
                <a:noFill/>
              </a:ln>
              <a:solidFill>
                <a:schemeClr val="tx1"/>
              </a:solidFill>
              <a:effectLst/>
              <a:uLnTx/>
              <a:uFillTx/>
              <a:latin typeface="Times New Roman" panose="02020603050405020304" pitchFamily="18" charset="0"/>
              <a:cs typeface="Times New Roman" panose="02020603050405020304"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ES" sz="2400" b="0" i="0" u="none" strike="noStrike" kern="1200" cap="none" spc="0" normalizeH="0" baseline="0" noProof="0" dirty="0" smtClean="0">
                <a:ln>
                  <a:noFill/>
                </a:ln>
                <a:solidFill>
                  <a:schemeClr val="tx1"/>
                </a:solidFill>
                <a:effectLst/>
                <a:uLnTx/>
                <a:uFillTx/>
                <a:latin typeface="Times New Roman" panose="02020603050405020304" pitchFamily="18" charset="0"/>
                <a:cs typeface="Times New Roman" panose="02020603050405020304" pitchFamily="18" charset="0"/>
              </a:rPr>
              <a:t>Mostrar en qué lugar se ubica el valor promedio o típico del conjunto de datos u observaciones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ES" sz="2400" b="0" i="0" u="none" strike="noStrike" kern="1200" cap="none" spc="0" normalizeH="0" baseline="0" noProof="0" dirty="0" smtClean="0">
                <a:ln>
                  <a:noFill/>
                </a:ln>
                <a:solidFill>
                  <a:schemeClr val="tx1"/>
                </a:solidFill>
                <a:effectLst/>
                <a:uLnTx/>
                <a:uFillTx/>
                <a:latin typeface="Times New Roman" panose="02020603050405020304" pitchFamily="18" charset="0"/>
                <a:cs typeface="Times New Roman" panose="02020603050405020304" pitchFamily="18" charset="0"/>
              </a:rPr>
              <a:t>Sirve como un método para comparar o interpretar cualquier puntaje en relación con el puntaje central o típico</a:t>
            </a:r>
          </a:p>
          <a:p>
            <a:pPr marL="342900" marR="0" lvl="0" indent="-342900" algn="l" defTabSz="914400" rtl="0" eaLnBrk="1" fontAlgn="auto" latinLnBrk="0" hangingPunct="1">
              <a:lnSpc>
                <a:spcPct val="100000"/>
              </a:lnSpc>
              <a:spcBef>
                <a:spcPct val="20000"/>
              </a:spcBef>
              <a:spcAft>
                <a:spcPts val="0"/>
              </a:spcAft>
              <a:buClrTx/>
              <a:buSzTx/>
              <a:buFont typeface="Wingdings 2" pitchFamily="18" charset="2"/>
              <a:buNone/>
              <a:tabLst/>
              <a:defRPr/>
            </a:pPr>
            <a:endParaRPr kumimoji="0" lang="es-ES" sz="3600" b="0" i="0" u="none" strike="noStrike" kern="1200" cap="none" spc="0" normalizeH="0" baseline="0" noProof="0" dirty="0" smtClean="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3" name="1 Rectángulo"/>
          <p:cNvSpPr/>
          <p:nvPr/>
        </p:nvSpPr>
        <p:spPr>
          <a:xfrm>
            <a:off x="3421104" y="698767"/>
            <a:ext cx="5328318" cy="461665"/>
          </a:xfrm>
          <a:prstGeom prst="rect">
            <a:avLst/>
          </a:prstGeom>
        </p:spPr>
        <p:txBody>
          <a:bodyPr wrap="none">
            <a:spAutoFit/>
          </a:bodyPr>
          <a:lstStyle/>
          <a:p>
            <a:r>
              <a:rPr lang="es-ES_tradnl" sz="2400" dirty="0" smtClean="0">
                <a:latin typeface="Arial" pitchFamily="34" charset="0"/>
                <a:cs typeface="Arial" pitchFamily="34" charset="0"/>
              </a:rPr>
              <a:t>MEDIDA DE TENDENCIA CENTRAL</a:t>
            </a:r>
            <a:endParaRPr lang="es-ES" sz="2400" dirty="0"/>
          </a:p>
        </p:txBody>
      </p:sp>
      <p:sp>
        <p:nvSpPr>
          <p:cNvPr id="4" name="17 Rectángulo"/>
          <p:cNvSpPr/>
          <p:nvPr/>
        </p:nvSpPr>
        <p:spPr>
          <a:xfrm>
            <a:off x="0" y="214290"/>
            <a:ext cx="9358378" cy="461665"/>
          </a:xfrm>
          <a:prstGeom prst="rect">
            <a:avLst/>
          </a:prstGeom>
        </p:spPr>
        <p:txBody>
          <a:bodyPr wrap="square">
            <a:spAutoFit/>
          </a:bodyPr>
          <a:lstStyle/>
          <a:p>
            <a:r>
              <a:rPr lang="es-ES" sz="2400" b="1" u="sng" dirty="0" smtClean="0">
                <a:latin typeface="Arial" charset="0"/>
                <a:cs typeface="Arial" charset="0"/>
              </a:rPr>
              <a:t>Estadística Descriptiva</a:t>
            </a:r>
            <a:endParaRPr lang="es-E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a:spLocks noChangeArrowheads="1"/>
          </p:cNvSpPr>
          <p:nvPr/>
        </p:nvSpPr>
        <p:spPr bwMode="auto">
          <a:xfrm>
            <a:off x="214282" y="1357298"/>
            <a:ext cx="850112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20713" indent="-620713"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s-ES_tradnl" sz="2400" b="1" dirty="0" smtClean="0"/>
              <a:t>Mediana</a:t>
            </a:r>
            <a:r>
              <a:rPr lang="es-ES_tradnl" sz="2400" dirty="0" smtClean="0"/>
              <a:t>: </a:t>
            </a:r>
            <a:r>
              <a:rPr lang="es-ES_tradnl" b="0" dirty="0" smtClean="0"/>
              <a:t>Valor </a:t>
            </a:r>
            <a:r>
              <a:rPr lang="es-ES_tradnl" b="0" dirty="0"/>
              <a:t>que está exactamente en el medio entre las observaciones ordenadas de menor a mayor. La mitad de los datos queda por debajo y la mitad por </a:t>
            </a:r>
            <a:r>
              <a:rPr lang="es-ES_tradnl" b="0" dirty="0" smtClean="0"/>
              <a:t>encima. Sólo tiene sentido su cálculo para variables  cuantitativas</a:t>
            </a:r>
            <a:endParaRPr lang="es-ES" b="0" dirty="0"/>
          </a:p>
        </p:txBody>
      </p:sp>
      <p:sp>
        <p:nvSpPr>
          <p:cNvPr id="3" name="Rectangle 9"/>
          <p:cNvSpPr>
            <a:spLocks noChangeArrowheads="1"/>
          </p:cNvSpPr>
          <p:nvPr/>
        </p:nvSpPr>
        <p:spPr bwMode="auto">
          <a:xfrm>
            <a:off x="928662" y="3929066"/>
            <a:ext cx="59055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2400" b="1" dirty="0">
                <a:latin typeface="Arial Narrow" pitchFamily="34" charset="0"/>
              </a:rPr>
              <a:t>Mediana </a:t>
            </a:r>
            <a:r>
              <a:rPr lang="es-ES" sz="2400" dirty="0">
                <a:latin typeface="Arial Narrow" pitchFamily="34" charset="0"/>
              </a:rPr>
              <a:t>de </a:t>
            </a:r>
            <a:r>
              <a:rPr lang="es-ES" sz="2400" u="sng" dirty="0">
                <a:latin typeface="Arial Narrow" pitchFamily="34" charset="0"/>
              </a:rPr>
              <a:t>1, 2, 4</a:t>
            </a:r>
            <a:r>
              <a:rPr lang="es-ES" sz="2400" dirty="0">
                <a:latin typeface="Arial Narrow" pitchFamily="34" charset="0"/>
              </a:rPr>
              <a:t>, </a:t>
            </a:r>
            <a:r>
              <a:rPr lang="es-ES" sz="2400" b="1" dirty="0">
                <a:latin typeface="Arial Narrow" pitchFamily="34" charset="0"/>
              </a:rPr>
              <a:t>5</a:t>
            </a:r>
            <a:r>
              <a:rPr lang="es-ES" sz="2400" dirty="0">
                <a:latin typeface="Arial Narrow" pitchFamily="34" charset="0"/>
              </a:rPr>
              <a:t>, </a:t>
            </a:r>
            <a:r>
              <a:rPr lang="es-ES" sz="2400" u="sng" dirty="0">
                <a:latin typeface="Arial Narrow" pitchFamily="34" charset="0"/>
              </a:rPr>
              <a:t>6, 6, 8</a:t>
            </a:r>
            <a:r>
              <a:rPr lang="es-ES" sz="2400" dirty="0">
                <a:latin typeface="Arial Narrow" pitchFamily="34" charset="0"/>
              </a:rPr>
              <a:t>     </a:t>
            </a:r>
            <a:r>
              <a:rPr lang="es-ES" sz="2400" dirty="0">
                <a:latin typeface="Arial Narrow" pitchFamily="34" charset="0"/>
                <a:sym typeface="Wingdings" pitchFamily="2" charset="2"/>
              </a:rPr>
              <a:t></a:t>
            </a:r>
            <a:r>
              <a:rPr lang="es-ES" sz="2400" dirty="0">
                <a:latin typeface="Arial Narrow" pitchFamily="34" charset="0"/>
              </a:rPr>
              <a:t>     5</a:t>
            </a:r>
          </a:p>
          <a:p>
            <a:r>
              <a:rPr lang="es-ES" sz="2400" b="1" dirty="0">
                <a:latin typeface="Arial Narrow" pitchFamily="34" charset="0"/>
              </a:rPr>
              <a:t>Mediana</a:t>
            </a:r>
            <a:r>
              <a:rPr lang="es-ES" sz="2400" dirty="0">
                <a:latin typeface="Arial Narrow" pitchFamily="34" charset="0"/>
              </a:rPr>
              <a:t> de </a:t>
            </a:r>
            <a:r>
              <a:rPr lang="es-ES" sz="2400" u="sng" dirty="0">
                <a:latin typeface="Arial Narrow" pitchFamily="34" charset="0"/>
              </a:rPr>
              <a:t>1, 2, 4</a:t>
            </a:r>
            <a:r>
              <a:rPr lang="es-ES" sz="2400" dirty="0">
                <a:latin typeface="Arial Narrow" pitchFamily="34" charset="0"/>
              </a:rPr>
              <a:t>, </a:t>
            </a:r>
            <a:r>
              <a:rPr lang="es-ES" sz="2400" b="1" dirty="0">
                <a:latin typeface="Arial Narrow" pitchFamily="34" charset="0"/>
              </a:rPr>
              <a:t>5</a:t>
            </a:r>
            <a:r>
              <a:rPr lang="es-ES" sz="2400" dirty="0">
                <a:latin typeface="Arial Narrow" pitchFamily="34" charset="0"/>
              </a:rPr>
              <a:t>, </a:t>
            </a:r>
            <a:r>
              <a:rPr lang="es-ES" sz="2400" b="1" dirty="0">
                <a:latin typeface="Arial Narrow" pitchFamily="34" charset="0"/>
              </a:rPr>
              <a:t>6</a:t>
            </a:r>
            <a:r>
              <a:rPr lang="es-ES" sz="2400" dirty="0">
                <a:latin typeface="Arial Narrow" pitchFamily="34" charset="0"/>
              </a:rPr>
              <a:t>, </a:t>
            </a:r>
            <a:r>
              <a:rPr lang="es-ES" sz="2400" u="sng" dirty="0">
                <a:latin typeface="Arial Narrow" pitchFamily="34" charset="0"/>
              </a:rPr>
              <a:t>6, 8, 9</a:t>
            </a:r>
            <a:r>
              <a:rPr lang="es-ES" sz="2400" dirty="0">
                <a:latin typeface="Arial Narrow" pitchFamily="34" charset="0"/>
              </a:rPr>
              <a:t>   </a:t>
            </a:r>
            <a:r>
              <a:rPr lang="es-ES" sz="2400" dirty="0">
                <a:latin typeface="Arial Narrow" pitchFamily="34" charset="0"/>
                <a:sym typeface="Wingdings" pitchFamily="2" charset="2"/>
              </a:rPr>
              <a:t></a:t>
            </a:r>
            <a:r>
              <a:rPr lang="es-ES" sz="2400" dirty="0">
                <a:latin typeface="Arial Narrow" pitchFamily="34" charset="0"/>
              </a:rPr>
              <a:t> (5+6)/2=5,5</a:t>
            </a:r>
          </a:p>
        </p:txBody>
      </p:sp>
      <p:sp>
        <p:nvSpPr>
          <p:cNvPr id="4" name="3 Rectángulo"/>
          <p:cNvSpPr/>
          <p:nvPr/>
        </p:nvSpPr>
        <p:spPr>
          <a:xfrm>
            <a:off x="3815682" y="785794"/>
            <a:ext cx="5328318" cy="461665"/>
          </a:xfrm>
          <a:prstGeom prst="rect">
            <a:avLst/>
          </a:prstGeom>
        </p:spPr>
        <p:txBody>
          <a:bodyPr wrap="none">
            <a:spAutoFit/>
          </a:bodyPr>
          <a:lstStyle/>
          <a:p>
            <a:r>
              <a:rPr lang="es-ES_tradnl" sz="2400" dirty="0" smtClean="0">
                <a:latin typeface="Arial" pitchFamily="34" charset="0"/>
                <a:cs typeface="Arial" pitchFamily="34" charset="0"/>
              </a:rPr>
              <a:t>MEDIDA DE TENDENCIA CENTRAL</a:t>
            </a:r>
            <a:endParaRPr lang="es-ES" sz="2400" dirty="0"/>
          </a:p>
        </p:txBody>
      </p:sp>
      <p:sp>
        <p:nvSpPr>
          <p:cNvPr id="5" name="4 Rectángulo"/>
          <p:cNvSpPr/>
          <p:nvPr/>
        </p:nvSpPr>
        <p:spPr>
          <a:xfrm>
            <a:off x="500034" y="2500306"/>
            <a:ext cx="8136904" cy="646331"/>
          </a:xfrm>
          <a:prstGeom prst="rect">
            <a:avLst/>
          </a:prstGeom>
        </p:spPr>
        <p:txBody>
          <a:bodyPr wrap="square">
            <a:spAutoFit/>
          </a:bodyPr>
          <a:lstStyle/>
          <a:p>
            <a:pPr algn="ctr"/>
            <a:r>
              <a:rPr lang="es-ES" b="0" dirty="0"/>
              <a:t>Si n es impar: (el valor que corresponde a la mediana es el valor central de la distribución.)</a:t>
            </a:r>
          </a:p>
        </p:txBody>
      </p:sp>
      <p:sp>
        <p:nvSpPr>
          <p:cNvPr id="6" name="5 Rectángulo"/>
          <p:cNvSpPr/>
          <p:nvPr/>
        </p:nvSpPr>
        <p:spPr>
          <a:xfrm>
            <a:off x="785786" y="3286124"/>
            <a:ext cx="8135479" cy="646331"/>
          </a:xfrm>
          <a:prstGeom prst="rect">
            <a:avLst/>
          </a:prstGeom>
        </p:spPr>
        <p:txBody>
          <a:bodyPr wrap="square">
            <a:spAutoFit/>
          </a:bodyPr>
          <a:lstStyle/>
          <a:p>
            <a:pPr algn="ctr"/>
            <a:r>
              <a:rPr lang="es-ES" b="0" dirty="0"/>
              <a:t>Si n es par: (el valor que corresponde a la mediana es el promedio de los dos valores centrales de la distribución.)</a:t>
            </a:r>
          </a:p>
        </p:txBody>
      </p:sp>
      <p:sp>
        <p:nvSpPr>
          <p:cNvPr id="7" name="6 Rectángulo"/>
          <p:cNvSpPr/>
          <p:nvPr/>
        </p:nvSpPr>
        <p:spPr>
          <a:xfrm>
            <a:off x="0" y="214290"/>
            <a:ext cx="9358378" cy="461665"/>
          </a:xfrm>
          <a:prstGeom prst="rect">
            <a:avLst/>
          </a:prstGeom>
        </p:spPr>
        <p:txBody>
          <a:bodyPr wrap="square">
            <a:spAutoFit/>
          </a:bodyPr>
          <a:lstStyle/>
          <a:p>
            <a:r>
              <a:rPr lang="es-ES" sz="2400" b="1" u="sng" dirty="0" smtClean="0">
                <a:latin typeface="Arial" charset="0"/>
                <a:cs typeface="Arial" charset="0"/>
              </a:rPr>
              <a:t>Estadística Descriptiva</a:t>
            </a:r>
            <a:endParaRPr lang="es-E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wipe(left)">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left)">
                                      <p:cBhvr>
                                        <p:cTn id="2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bldLvl="5"/>
      <p:bldP spid="3" grpId="0" build="p"/>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815682" y="642918"/>
            <a:ext cx="5328318" cy="461665"/>
          </a:xfrm>
          <a:prstGeom prst="rect">
            <a:avLst/>
          </a:prstGeom>
        </p:spPr>
        <p:txBody>
          <a:bodyPr wrap="none">
            <a:spAutoFit/>
          </a:bodyPr>
          <a:lstStyle/>
          <a:p>
            <a:r>
              <a:rPr lang="es-ES_tradnl" sz="2400" dirty="0" smtClean="0">
                <a:latin typeface="Arial" pitchFamily="34" charset="0"/>
                <a:cs typeface="Arial" pitchFamily="34" charset="0"/>
              </a:rPr>
              <a:t>MEDIDA DE TENDENCIA CENTRAL</a:t>
            </a:r>
            <a:endParaRPr lang="es-ES" sz="2400" dirty="0"/>
          </a:p>
        </p:txBody>
      </p:sp>
      <p:sp>
        <p:nvSpPr>
          <p:cNvPr id="4" name="3 CuadroTexto"/>
          <p:cNvSpPr txBox="1">
            <a:spLocks noChangeArrowheads="1"/>
          </p:cNvSpPr>
          <p:nvPr/>
        </p:nvSpPr>
        <p:spPr bwMode="auto">
          <a:xfrm>
            <a:off x="395536" y="1130786"/>
            <a:ext cx="821930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20713" indent="-620713"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s-ES_tradnl" sz="2400" b="1" dirty="0" smtClean="0"/>
              <a:t>Moda</a:t>
            </a:r>
            <a:r>
              <a:rPr lang="es-ES_tradnl" sz="2400" dirty="0" smtClean="0"/>
              <a:t>: </a:t>
            </a:r>
            <a:r>
              <a:rPr lang="es-ES" b="0" dirty="0" smtClean="0"/>
              <a:t>Valor que más se repite en los datos</a:t>
            </a:r>
            <a:endParaRPr lang="es-ES" b="0" dirty="0"/>
          </a:p>
        </p:txBody>
      </p:sp>
      <p:sp>
        <p:nvSpPr>
          <p:cNvPr id="6" name="5 CuadroTexto"/>
          <p:cNvSpPr txBox="1">
            <a:spLocks noChangeArrowheads="1"/>
          </p:cNvSpPr>
          <p:nvPr/>
        </p:nvSpPr>
        <p:spPr bwMode="auto">
          <a:xfrm>
            <a:off x="766763" y="2889570"/>
            <a:ext cx="66436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dirty="0" err="1"/>
              <a:t>Tipos</a:t>
            </a:r>
            <a:r>
              <a:rPr lang="en-US" b="1" dirty="0"/>
              <a:t> de </a:t>
            </a:r>
            <a:r>
              <a:rPr lang="en-US" b="1" dirty="0" err="1"/>
              <a:t>distribuciones</a:t>
            </a:r>
            <a:r>
              <a:rPr lang="en-US" b="1" dirty="0"/>
              <a:t> en </a:t>
            </a:r>
            <a:r>
              <a:rPr lang="en-US" b="1" dirty="0" err="1"/>
              <a:t>relación</a:t>
            </a:r>
            <a:r>
              <a:rPr lang="en-US" b="1" dirty="0"/>
              <a:t> al </a:t>
            </a:r>
            <a:r>
              <a:rPr lang="en-US" b="1" dirty="0" err="1"/>
              <a:t>número</a:t>
            </a:r>
            <a:r>
              <a:rPr lang="en-US" b="1" dirty="0"/>
              <a:t> de </a:t>
            </a:r>
            <a:r>
              <a:rPr lang="en-US" b="1" dirty="0" err="1"/>
              <a:t>modas</a:t>
            </a:r>
            <a:r>
              <a:rPr lang="en-US" b="1" dirty="0"/>
              <a:t>:</a:t>
            </a:r>
            <a:endParaRPr lang="es-ES" b="1" dirty="0"/>
          </a:p>
        </p:txBody>
      </p:sp>
      <p:pic>
        <p:nvPicPr>
          <p:cNvPr id="5"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r="68403"/>
          <a:stretch/>
        </p:blipFill>
        <p:spPr bwMode="auto">
          <a:xfrm>
            <a:off x="789702" y="3317770"/>
            <a:ext cx="1387637" cy="1136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p:nvPr/>
        </p:nvSpPr>
        <p:spPr>
          <a:xfrm>
            <a:off x="523875" y="4586243"/>
            <a:ext cx="3454792" cy="369332"/>
          </a:xfrm>
          <a:prstGeom prst="rect">
            <a:avLst/>
          </a:prstGeom>
        </p:spPr>
        <p:txBody>
          <a:bodyPr wrap="none">
            <a:spAutoFit/>
          </a:bodyPr>
          <a:lstStyle/>
          <a:p>
            <a:r>
              <a:rPr lang="es-ES" dirty="0" smtClean="0"/>
              <a:t>2, 2, 5, 7, 9, 9, 9, 10, 10, 12, 18 </a:t>
            </a:r>
            <a:endParaRPr lang="es-ES" dirty="0"/>
          </a:p>
        </p:txBody>
      </p:sp>
      <p:sp>
        <p:nvSpPr>
          <p:cNvPr id="10" name="9 Rectángulo"/>
          <p:cNvSpPr/>
          <p:nvPr/>
        </p:nvSpPr>
        <p:spPr>
          <a:xfrm>
            <a:off x="1479325" y="4615271"/>
            <a:ext cx="663783" cy="24248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pic>
        <p:nvPicPr>
          <p:cNvPr id="11"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l="32379" r="33003"/>
          <a:stretch/>
        </p:blipFill>
        <p:spPr bwMode="auto">
          <a:xfrm>
            <a:off x="6154622" y="3284391"/>
            <a:ext cx="1538543" cy="1149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l="65625"/>
          <a:stretch/>
        </p:blipFill>
        <p:spPr bwMode="auto">
          <a:xfrm>
            <a:off x="4301676" y="5156530"/>
            <a:ext cx="1641077" cy="1235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15 Rectángulo"/>
          <p:cNvSpPr/>
          <p:nvPr/>
        </p:nvSpPr>
        <p:spPr>
          <a:xfrm>
            <a:off x="5732578" y="4513607"/>
            <a:ext cx="2941831" cy="369332"/>
          </a:xfrm>
          <a:prstGeom prst="rect">
            <a:avLst/>
          </a:prstGeom>
        </p:spPr>
        <p:txBody>
          <a:bodyPr wrap="none">
            <a:spAutoFit/>
          </a:bodyPr>
          <a:lstStyle/>
          <a:p>
            <a:r>
              <a:rPr lang="es-ES" dirty="0" smtClean="0"/>
              <a:t>2, 3, 4, 4, 4, 5, 5, 7, 7, 7, 9 </a:t>
            </a:r>
            <a:endParaRPr lang="es-ES" dirty="0"/>
          </a:p>
        </p:txBody>
      </p:sp>
      <p:grpSp>
        <p:nvGrpSpPr>
          <p:cNvPr id="8" name="21 Grupo"/>
          <p:cNvGrpSpPr/>
          <p:nvPr/>
        </p:nvGrpSpPr>
        <p:grpSpPr>
          <a:xfrm>
            <a:off x="6215074" y="4572007"/>
            <a:ext cx="1785950" cy="214315"/>
            <a:chOff x="3056811" y="4598758"/>
            <a:chExt cx="1785950" cy="214315"/>
          </a:xfrm>
        </p:grpSpPr>
        <p:sp>
          <p:nvSpPr>
            <p:cNvPr id="17" name="16 Rectángulo"/>
            <p:cNvSpPr/>
            <p:nvPr/>
          </p:nvSpPr>
          <p:spPr>
            <a:xfrm>
              <a:off x="4199819" y="4598759"/>
              <a:ext cx="642942" cy="21431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8" name="17 Rectángulo"/>
            <p:cNvSpPr/>
            <p:nvPr/>
          </p:nvSpPr>
          <p:spPr>
            <a:xfrm>
              <a:off x="3056811" y="4598758"/>
              <a:ext cx="642942" cy="2143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sp>
        <p:nvSpPr>
          <p:cNvPr id="21" name="20 Rectángulo"/>
          <p:cNvSpPr/>
          <p:nvPr/>
        </p:nvSpPr>
        <p:spPr>
          <a:xfrm>
            <a:off x="1235188" y="5662014"/>
            <a:ext cx="3198311" cy="369332"/>
          </a:xfrm>
          <a:prstGeom prst="rect">
            <a:avLst/>
          </a:prstGeom>
        </p:spPr>
        <p:txBody>
          <a:bodyPr wrap="none">
            <a:spAutoFit/>
          </a:bodyPr>
          <a:lstStyle/>
          <a:p>
            <a:r>
              <a:rPr lang="es-ES" dirty="0" smtClean="0"/>
              <a:t>3, 5, 8, 10, 12, 15, 16, 18, 20 </a:t>
            </a:r>
            <a:endParaRPr lang="es-ES" dirty="0"/>
          </a:p>
        </p:txBody>
      </p:sp>
      <p:sp>
        <p:nvSpPr>
          <p:cNvPr id="19" name="Text Box 8"/>
          <p:cNvSpPr txBox="1">
            <a:spLocks noChangeArrowheads="1"/>
          </p:cNvSpPr>
          <p:nvPr/>
        </p:nvSpPr>
        <p:spPr bwMode="auto">
          <a:xfrm>
            <a:off x="523875" y="1582600"/>
            <a:ext cx="1149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sz="1800" b="1" dirty="0" err="1"/>
              <a:t>Ejemplo</a:t>
            </a:r>
            <a:r>
              <a:rPr lang="en-US" sz="1800" b="1" dirty="0"/>
              <a:t>:</a:t>
            </a:r>
            <a:endParaRPr lang="en-US" sz="1800" dirty="0"/>
          </a:p>
        </p:txBody>
      </p:sp>
      <p:sp>
        <p:nvSpPr>
          <p:cNvPr id="20" name="Text Box 10"/>
          <p:cNvSpPr txBox="1">
            <a:spLocks noChangeArrowheads="1"/>
          </p:cNvSpPr>
          <p:nvPr/>
        </p:nvSpPr>
        <p:spPr bwMode="auto">
          <a:xfrm>
            <a:off x="1711325" y="1915975"/>
            <a:ext cx="6280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sz="1800" dirty="0">
                <a:solidFill>
                  <a:srgbClr val="FF0000"/>
                </a:solidFill>
              </a:rPr>
              <a:t>2</a:t>
            </a:r>
            <a:r>
              <a:rPr lang="en-US" sz="1800" dirty="0"/>
              <a:t> 3 6 4 5 </a:t>
            </a:r>
            <a:r>
              <a:rPr lang="en-US" sz="1800" dirty="0">
                <a:solidFill>
                  <a:srgbClr val="FF0000"/>
                </a:solidFill>
              </a:rPr>
              <a:t>2</a:t>
            </a:r>
            <a:r>
              <a:rPr lang="en-US" sz="1800" dirty="0"/>
              <a:t> 3 8 9 3 5 </a:t>
            </a:r>
            <a:r>
              <a:rPr lang="en-US" sz="1800" dirty="0">
                <a:solidFill>
                  <a:srgbClr val="FF0000"/>
                </a:solidFill>
              </a:rPr>
              <a:t>2</a:t>
            </a:r>
            <a:r>
              <a:rPr lang="en-US" sz="1800" dirty="0"/>
              <a:t> 6 8 </a:t>
            </a:r>
            <a:r>
              <a:rPr lang="en-US" sz="1800" dirty="0">
                <a:solidFill>
                  <a:srgbClr val="FF0000"/>
                </a:solidFill>
              </a:rPr>
              <a:t>2</a:t>
            </a:r>
            <a:r>
              <a:rPr lang="en-US" sz="1800" dirty="0"/>
              <a:t> 5 8 3 5 1 8 4 9 6 7 </a:t>
            </a:r>
            <a:r>
              <a:rPr lang="en-US" sz="1800" dirty="0">
                <a:solidFill>
                  <a:srgbClr val="FF0000"/>
                </a:solidFill>
              </a:rPr>
              <a:t>2</a:t>
            </a:r>
            <a:r>
              <a:rPr lang="en-US" sz="1800" dirty="0"/>
              <a:t> 6 0 9 </a:t>
            </a:r>
            <a:r>
              <a:rPr lang="en-US" sz="1800" dirty="0">
                <a:solidFill>
                  <a:srgbClr val="FF0000"/>
                </a:solidFill>
              </a:rPr>
              <a:t>2</a:t>
            </a:r>
            <a:r>
              <a:rPr lang="en-US" sz="1800" dirty="0"/>
              <a:t> 1 9 </a:t>
            </a:r>
          </a:p>
        </p:txBody>
      </p:sp>
      <p:sp>
        <p:nvSpPr>
          <p:cNvPr id="23" name="Line 11"/>
          <p:cNvSpPr>
            <a:spLocks noChangeShapeType="1"/>
          </p:cNvSpPr>
          <p:nvPr/>
        </p:nvSpPr>
        <p:spPr bwMode="auto">
          <a:xfrm flipV="1">
            <a:off x="1880961" y="2173830"/>
            <a:ext cx="0" cy="304800"/>
          </a:xfrm>
          <a:prstGeom prst="line">
            <a:avLst/>
          </a:prstGeom>
          <a:noFill/>
          <a:ln w="28575">
            <a:solidFill>
              <a:srgbClr val="FF0000"/>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s-ES"/>
          </a:p>
        </p:txBody>
      </p:sp>
      <p:sp>
        <p:nvSpPr>
          <p:cNvPr id="24" name="Line 12"/>
          <p:cNvSpPr>
            <a:spLocks noChangeShapeType="1"/>
          </p:cNvSpPr>
          <p:nvPr/>
        </p:nvSpPr>
        <p:spPr bwMode="auto">
          <a:xfrm flipV="1">
            <a:off x="2699792" y="2173830"/>
            <a:ext cx="0" cy="304800"/>
          </a:xfrm>
          <a:prstGeom prst="line">
            <a:avLst/>
          </a:prstGeom>
          <a:noFill/>
          <a:ln w="28575">
            <a:solidFill>
              <a:srgbClr val="FF0000"/>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s-ES"/>
          </a:p>
        </p:txBody>
      </p:sp>
      <p:sp>
        <p:nvSpPr>
          <p:cNvPr id="25" name="Line 13"/>
          <p:cNvSpPr>
            <a:spLocks noChangeShapeType="1"/>
          </p:cNvSpPr>
          <p:nvPr/>
        </p:nvSpPr>
        <p:spPr bwMode="auto">
          <a:xfrm flipV="1">
            <a:off x="3721786" y="2173830"/>
            <a:ext cx="0" cy="304800"/>
          </a:xfrm>
          <a:prstGeom prst="line">
            <a:avLst/>
          </a:prstGeom>
          <a:noFill/>
          <a:ln w="28575">
            <a:solidFill>
              <a:srgbClr val="FF0000"/>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s-ES"/>
          </a:p>
        </p:txBody>
      </p:sp>
      <p:sp>
        <p:nvSpPr>
          <p:cNvPr id="26" name="Line 14"/>
          <p:cNvSpPr>
            <a:spLocks noChangeShapeType="1"/>
          </p:cNvSpPr>
          <p:nvPr/>
        </p:nvSpPr>
        <p:spPr bwMode="auto">
          <a:xfrm flipV="1">
            <a:off x="4211960" y="2173830"/>
            <a:ext cx="0" cy="304800"/>
          </a:xfrm>
          <a:prstGeom prst="line">
            <a:avLst/>
          </a:prstGeom>
          <a:noFill/>
          <a:ln w="28575">
            <a:solidFill>
              <a:srgbClr val="FF0000"/>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s-ES"/>
          </a:p>
        </p:txBody>
      </p:sp>
      <p:sp>
        <p:nvSpPr>
          <p:cNvPr id="27" name="Line 15"/>
          <p:cNvSpPr>
            <a:spLocks noChangeShapeType="1"/>
          </p:cNvSpPr>
          <p:nvPr/>
        </p:nvSpPr>
        <p:spPr bwMode="auto">
          <a:xfrm flipV="1">
            <a:off x="6082052" y="2173830"/>
            <a:ext cx="0" cy="304800"/>
          </a:xfrm>
          <a:prstGeom prst="line">
            <a:avLst/>
          </a:prstGeom>
          <a:noFill/>
          <a:ln w="28575">
            <a:solidFill>
              <a:srgbClr val="FF0000"/>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s-ES"/>
          </a:p>
        </p:txBody>
      </p:sp>
      <p:sp>
        <p:nvSpPr>
          <p:cNvPr id="28" name="Line 16"/>
          <p:cNvSpPr>
            <a:spLocks noChangeShapeType="1"/>
          </p:cNvSpPr>
          <p:nvPr/>
        </p:nvSpPr>
        <p:spPr bwMode="auto">
          <a:xfrm flipV="1">
            <a:off x="6757306" y="2173830"/>
            <a:ext cx="0" cy="304800"/>
          </a:xfrm>
          <a:prstGeom prst="line">
            <a:avLst/>
          </a:prstGeom>
          <a:noFill/>
          <a:ln w="28575">
            <a:solidFill>
              <a:srgbClr val="FF0000"/>
            </a:solidFill>
            <a:round/>
            <a:headEnd/>
            <a:tailEnd type="triangle" w="med" len="me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s-ES"/>
          </a:p>
        </p:txBody>
      </p:sp>
      <p:sp>
        <p:nvSpPr>
          <p:cNvPr id="29" name="Text Box 17"/>
          <p:cNvSpPr txBox="1">
            <a:spLocks noChangeArrowheads="1"/>
          </p:cNvSpPr>
          <p:nvPr/>
        </p:nvSpPr>
        <p:spPr bwMode="auto">
          <a:xfrm>
            <a:off x="3717476" y="2513145"/>
            <a:ext cx="116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sz="1800" b="1" dirty="0" err="1"/>
              <a:t>Moda</a:t>
            </a:r>
            <a:r>
              <a:rPr lang="en-US" sz="1800" b="1" dirty="0"/>
              <a:t> = </a:t>
            </a:r>
            <a:r>
              <a:rPr lang="en-US" sz="1800" dirty="0"/>
              <a:t>2</a:t>
            </a:r>
          </a:p>
        </p:txBody>
      </p:sp>
      <p:sp>
        <p:nvSpPr>
          <p:cNvPr id="30" name="29 Rectángulo"/>
          <p:cNvSpPr/>
          <p:nvPr/>
        </p:nvSpPr>
        <p:spPr>
          <a:xfrm>
            <a:off x="0" y="214290"/>
            <a:ext cx="9358378" cy="461665"/>
          </a:xfrm>
          <a:prstGeom prst="rect">
            <a:avLst/>
          </a:prstGeom>
        </p:spPr>
        <p:txBody>
          <a:bodyPr wrap="square">
            <a:spAutoFit/>
          </a:bodyPr>
          <a:lstStyle/>
          <a:p>
            <a:r>
              <a:rPr lang="es-ES" sz="2400" b="1" u="sng" dirty="0" smtClean="0">
                <a:latin typeface="Arial" charset="0"/>
                <a:cs typeface="Arial" charset="0"/>
              </a:rPr>
              <a:t>Estadística Descriptiva</a:t>
            </a:r>
            <a:endParaRPr lang="es-ES" sz="2400" dirty="0"/>
          </a:p>
        </p:txBody>
      </p:sp>
    </p:spTree>
    <p:extLst>
      <p:ext uri="{BB962C8B-B14F-4D97-AF65-F5344CB8AC3E}">
        <p14:creationId xmlns:p14="http://schemas.microsoft.com/office/powerpoint/2010/main" val="20863552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par>
                          <p:cTn id="8" fill="hold">
                            <p:stCondLst>
                              <p:cond delay="500"/>
                            </p:stCondLst>
                            <p:childTnLst>
                              <p:par>
                                <p:cTn id="9" presetID="17" presetClass="entr" presetSubtype="4"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p:cTn id="11" dur="500" fill="hold"/>
                                        <p:tgtEl>
                                          <p:spTgt spid="23"/>
                                        </p:tgtEl>
                                        <p:attrNameLst>
                                          <p:attrName>ppt_x</p:attrName>
                                        </p:attrNameLst>
                                      </p:cBhvr>
                                      <p:tavLst>
                                        <p:tav tm="0">
                                          <p:val>
                                            <p:strVal val="#ppt_x"/>
                                          </p:val>
                                        </p:tav>
                                        <p:tav tm="100000">
                                          <p:val>
                                            <p:strVal val="#ppt_x"/>
                                          </p:val>
                                        </p:tav>
                                      </p:tavLst>
                                    </p:anim>
                                    <p:anim calcmode="lin" valueType="num">
                                      <p:cBhvr>
                                        <p:cTn id="12" dur="500" fill="hold"/>
                                        <p:tgtEl>
                                          <p:spTgt spid="23"/>
                                        </p:tgtEl>
                                        <p:attrNameLst>
                                          <p:attrName>ppt_y</p:attrName>
                                        </p:attrNameLst>
                                      </p:cBhvr>
                                      <p:tavLst>
                                        <p:tav tm="0">
                                          <p:val>
                                            <p:strVal val="#ppt_y+#ppt_h/2"/>
                                          </p:val>
                                        </p:tav>
                                        <p:tav tm="100000">
                                          <p:val>
                                            <p:strVal val="#ppt_y"/>
                                          </p:val>
                                        </p:tav>
                                      </p:tavLst>
                                    </p:anim>
                                    <p:anim calcmode="lin" valueType="num">
                                      <p:cBhvr>
                                        <p:cTn id="13" dur="500" fill="hold"/>
                                        <p:tgtEl>
                                          <p:spTgt spid="23"/>
                                        </p:tgtEl>
                                        <p:attrNameLst>
                                          <p:attrName>ppt_w</p:attrName>
                                        </p:attrNameLst>
                                      </p:cBhvr>
                                      <p:tavLst>
                                        <p:tav tm="0">
                                          <p:val>
                                            <p:strVal val="#ppt_w"/>
                                          </p:val>
                                        </p:tav>
                                        <p:tav tm="100000">
                                          <p:val>
                                            <p:strVal val="#ppt_w"/>
                                          </p:val>
                                        </p:tav>
                                      </p:tavLst>
                                    </p:anim>
                                    <p:anim calcmode="lin" valueType="num">
                                      <p:cBhvr>
                                        <p:cTn id="14" dur="500" fill="hold"/>
                                        <p:tgtEl>
                                          <p:spTgt spid="23"/>
                                        </p:tgtEl>
                                        <p:attrNameLst>
                                          <p:attrName>ppt_h</p:attrName>
                                        </p:attrNameLst>
                                      </p:cBhvr>
                                      <p:tavLst>
                                        <p:tav tm="0">
                                          <p:val>
                                            <p:fltVal val="0"/>
                                          </p:val>
                                        </p:tav>
                                        <p:tav tm="100000">
                                          <p:val>
                                            <p:strVal val="#ppt_h"/>
                                          </p:val>
                                        </p:tav>
                                      </p:tavLst>
                                    </p:anim>
                                  </p:childTnLst>
                                </p:cTn>
                              </p:par>
                              <p:par>
                                <p:cTn id="15" presetID="17" presetClass="entr" presetSubtype="4"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p:cTn id="17" dur="500" fill="hold"/>
                                        <p:tgtEl>
                                          <p:spTgt spid="24"/>
                                        </p:tgtEl>
                                        <p:attrNameLst>
                                          <p:attrName>ppt_x</p:attrName>
                                        </p:attrNameLst>
                                      </p:cBhvr>
                                      <p:tavLst>
                                        <p:tav tm="0">
                                          <p:val>
                                            <p:strVal val="#ppt_x"/>
                                          </p:val>
                                        </p:tav>
                                        <p:tav tm="100000">
                                          <p:val>
                                            <p:strVal val="#ppt_x"/>
                                          </p:val>
                                        </p:tav>
                                      </p:tavLst>
                                    </p:anim>
                                    <p:anim calcmode="lin" valueType="num">
                                      <p:cBhvr>
                                        <p:cTn id="18" dur="500" fill="hold"/>
                                        <p:tgtEl>
                                          <p:spTgt spid="24"/>
                                        </p:tgtEl>
                                        <p:attrNameLst>
                                          <p:attrName>ppt_y</p:attrName>
                                        </p:attrNameLst>
                                      </p:cBhvr>
                                      <p:tavLst>
                                        <p:tav tm="0">
                                          <p:val>
                                            <p:strVal val="#ppt_y+#ppt_h/2"/>
                                          </p:val>
                                        </p:tav>
                                        <p:tav tm="100000">
                                          <p:val>
                                            <p:strVal val="#ppt_y"/>
                                          </p:val>
                                        </p:tav>
                                      </p:tavLst>
                                    </p:anim>
                                    <p:anim calcmode="lin" valueType="num">
                                      <p:cBhvr>
                                        <p:cTn id="19" dur="500" fill="hold"/>
                                        <p:tgtEl>
                                          <p:spTgt spid="24"/>
                                        </p:tgtEl>
                                        <p:attrNameLst>
                                          <p:attrName>ppt_w</p:attrName>
                                        </p:attrNameLst>
                                      </p:cBhvr>
                                      <p:tavLst>
                                        <p:tav tm="0">
                                          <p:val>
                                            <p:strVal val="#ppt_w"/>
                                          </p:val>
                                        </p:tav>
                                        <p:tav tm="100000">
                                          <p:val>
                                            <p:strVal val="#ppt_w"/>
                                          </p:val>
                                        </p:tav>
                                      </p:tavLst>
                                    </p:anim>
                                    <p:anim calcmode="lin" valueType="num">
                                      <p:cBhvr>
                                        <p:cTn id="20" dur="500" fill="hold"/>
                                        <p:tgtEl>
                                          <p:spTgt spid="24"/>
                                        </p:tgtEl>
                                        <p:attrNameLst>
                                          <p:attrName>ppt_h</p:attrName>
                                        </p:attrNameLst>
                                      </p:cBhvr>
                                      <p:tavLst>
                                        <p:tav tm="0">
                                          <p:val>
                                            <p:fltVal val="0"/>
                                          </p:val>
                                        </p:tav>
                                        <p:tav tm="100000">
                                          <p:val>
                                            <p:strVal val="#ppt_h"/>
                                          </p:val>
                                        </p:tav>
                                      </p:tavLst>
                                    </p:anim>
                                  </p:childTnLst>
                                </p:cTn>
                              </p:par>
                              <p:par>
                                <p:cTn id="21" presetID="17" presetClass="entr" presetSubtype="4"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500" fill="hold"/>
                                        <p:tgtEl>
                                          <p:spTgt spid="25"/>
                                        </p:tgtEl>
                                        <p:attrNameLst>
                                          <p:attrName>ppt_x</p:attrName>
                                        </p:attrNameLst>
                                      </p:cBhvr>
                                      <p:tavLst>
                                        <p:tav tm="0">
                                          <p:val>
                                            <p:strVal val="#ppt_x"/>
                                          </p:val>
                                        </p:tav>
                                        <p:tav tm="100000">
                                          <p:val>
                                            <p:strVal val="#ppt_x"/>
                                          </p:val>
                                        </p:tav>
                                      </p:tavLst>
                                    </p:anim>
                                    <p:anim calcmode="lin" valueType="num">
                                      <p:cBhvr>
                                        <p:cTn id="24" dur="500" fill="hold"/>
                                        <p:tgtEl>
                                          <p:spTgt spid="25"/>
                                        </p:tgtEl>
                                        <p:attrNameLst>
                                          <p:attrName>ppt_y</p:attrName>
                                        </p:attrNameLst>
                                      </p:cBhvr>
                                      <p:tavLst>
                                        <p:tav tm="0">
                                          <p:val>
                                            <p:strVal val="#ppt_y+#ppt_h/2"/>
                                          </p:val>
                                        </p:tav>
                                        <p:tav tm="100000">
                                          <p:val>
                                            <p:strVal val="#ppt_y"/>
                                          </p:val>
                                        </p:tav>
                                      </p:tavLst>
                                    </p:anim>
                                    <p:anim calcmode="lin" valueType="num">
                                      <p:cBhvr>
                                        <p:cTn id="25" dur="500" fill="hold"/>
                                        <p:tgtEl>
                                          <p:spTgt spid="25"/>
                                        </p:tgtEl>
                                        <p:attrNameLst>
                                          <p:attrName>ppt_w</p:attrName>
                                        </p:attrNameLst>
                                      </p:cBhvr>
                                      <p:tavLst>
                                        <p:tav tm="0">
                                          <p:val>
                                            <p:strVal val="#ppt_w"/>
                                          </p:val>
                                        </p:tav>
                                        <p:tav tm="100000">
                                          <p:val>
                                            <p:strVal val="#ppt_w"/>
                                          </p:val>
                                        </p:tav>
                                      </p:tavLst>
                                    </p:anim>
                                    <p:anim calcmode="lin" valueType="num">
                                      <p:cBhvr>
                                        <p:cTn id="26" dur="500" fill="hold"/>
                                        <p:tgtEl>
                                          <p:spTgt spid="25"/>
                                        </p:tgtEl>
                                        <p:attrNameLst>
                                          <p:attrName>ppt_h</p:attrName>
                                        </p:attrNameLst>
                                      </p:cBhvr>
                                      <p:tavLst>
                                        <p:tav tm="0">
                                          <p:val>
                                            <p:fltVal val="0"/>
                                          </p:val>
                                        </p:tav>
                                        <p:tav tm="100000">
                                          <p:val>
                                            <p:strVal val="#ppt_h"/>
                                          </p:val>
                                        </p:tav>
                                      </p:tavLst>
                                    </p:anim>
                                  </p:childTnLst>
                                </p:cTn>
                              </p:par>
                              <p:par>
                                <p:cTn id="27" presetID="17" presetClass="entr" presetSubtype="4"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p:cTn id="29" dur="500" fill="hold"/>
                                        <p:tgtEl>
                                          <p:spTgt spid="26"/>
                                        </p:tgtEl>
                                        <p:attrNameLst>
                                          <p:attrName>ppt_x</p:attrName>
                                        </p:attrNameLst>
                                      </p:cBhvr>
                                      <p:tavLst>
                                        <p:tav tm="0">
                                          <p:val>
                                            <p:strVal val="#ppt_x"/>
                                          </p:val>
                                        </p:tav>
                                        <p:tav tm="100000">
                                          <p:val>
                                            <p:strVal val="#ppt_x"/>
                                          </p:val>
                                        </p:tav>
                                      </p:tavLst>
                                    </p:anim>
                                    <p:anim calcmode="lin" valueType="num">
                                      <p:cBhvr>
                                        <p:cTn id="30" dur="500" fill="hold"/>
                                        <p:tgtEl>
                                          <p:spTgt spid="26"/>
                                        </p:tgtEl>
                                        <p:attrNameLst>
                                          <p:attrName>ppt_y</p:attrName>
                                        </p:attrNameLst>
                                      </p:cBhvr>
                                      <p:tavLst>
                                        <p:tav tm="0">
                                          <p:val>
                                            <p:strVal val="#ppt_y+#ppt_h/2"/>
                                          </p:val>
                                        </p:tav>
                                        <p:tav tm="100000">
                                          <p:val>
                                            <p:strVal val="#ppt_y"/>
                                          </p:val>
                                        </p:tav>
                                      </p:tavLst>
                                    </p:anim>
                                    <p:anim calcmode="lin" valueType="num">
                                      <p:cBhvr>
                                        <p:cTn id="31" dur="500" fill="hold"/>
                                        <p:tgtEl>
                                          <p:spTgt spid="26"/>
                                        </p:tgtEl>
                                        <p:attrNameLst>
                                          <p:attrName>ppt_w</p:attrName>
                                        </p:attrNameLst>
                                      </p:cBhvr>
                                      <p:tavLst>
                                        <p:tav tm="0">
                                          <p:val>
                                            <p:strVal val="#ppt_w"/>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childTnLst>
                                </p:cTn>
                              </p:par>
                              <p:par>
                                <p:cTn id="33" presetID="17" presetClass="entr" presetSubtype="4"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anim calcmode="lin" valueType="num">
                                      <p:cBhvr>
                                        <p:cTn id="35" dur="500" fill="hold"/>
                                        <p:tgtEl>
                                          <p:spTgt spid="27"/>
                                        </p:tgtEl>
                                        <p:attrNameLst>
                                          <p:attrName>ppt_x</p:attrName>
                                        </p:attrNameLst>
                                      </p:cBhvr>
                                      <p:tavLst>
                                        <p:tav tm="0">
                                          <p:val>
                                            <p:strVal val="#ppt_x"/>
                                          </p:val>
                                        </p:tav>
                                        <p:tav tm="100000">
                                          <p:val>
                                            <p:strVal val="#ppt_x"/>
                                          </p:val>
                                        </p:tav>
                                      </p:tavLst>
                                    </p:anim>
                                    <p:anim calcmode="lin" valueType="num">
                                      <p:cBhvr>
                                        <p:cTn id="36" dur="500" fill="hold"/>
                                        <p:tgtEl>
                                          <p:spTgt spid="27"/>
                                        </p:tgtEl>
                                        <p:attrNameLst>
                                          <p:attrName>ppt_y</p:attrName>
                                        </p:attrNameLst>
                                      </p:cBhvr>
                                      <p:tavLst>
                                        <p:tav tm="0">
                                          <p:val>
                                            <p:strVal val="#ppt_y+#ppt_h/2"/>
                                          </p:val>
                                        </p:tav>
                                        <p:tav tm="100000">
                                          <p:val>
                                            <p:strVal val="#ppt_y"/>
                                          </p:val>
                                        </p:tav>
                                      </p:tavLst>
                                    </p:anim>
                                    <p:anim calcmode="lin" valueType="num">
                                      <p:cBhvr>
                                        <p:cTn id="37" dur="500" fill="hold"/>
                                        <p:tgtEl>
                                          <p:spTgt spid="27"/>
                                        </p:tgtEl>
                                        <p:attrNameLst>
                                          <p:attrName>ppt_w</p:attrName>
                                        </p:attrNameLst>
                                      </p:cBhvr>
                                      <p:tavLst>
                                        <p:tav tm="0">
                                          <p:val>
                                            <p:strVal val="#ppt_w"/>
                                          </p:val>
                                        </p:tav>
                                        <p:tav tm="100000">
                                          <p:val>
                                            <p:strVal val="#ppt_w"/>
                                          </p:val>
                                        </p:tav>
                                      </p:tavLst>
                                    </p:anim>
                                    <p:anim calcmode="lin" valueType="num">
                                      <p:cBhvr>
                                        <p:cTn id="38" dur="500" fill="hold"/>
                                        <p:tgtEl>
                                          <p:spTgt spid="27"/>
                                        </p:tgtEl>
                                        <p:attrNameLst>
                                          <p:attrName>ppt_h</p:attrName>
                                        </p:attrNameLst>
                                      </p:cBhvr>
                                      <p:tavLst>
                                        <p:tav tm="0">
                                          <p:val>
                                            <p:fltVal val="0"/>
                                          </p:val>
                                        </p:tav>
                                        <p:tav tm="100000">
                                          <p:val>
                                            <p:strVal val="#ppt_h"/>
                                          </p:val>
                                        </p:tav>
                                      </p:tavLst>
                                    </p:anim>
                                  </p:childTnLst>
                                </p:cTn>
                              </p:par>
                              <p:par>
                                <p:cTn id="39" presetID="17" presetClass="entr" presetSubtype="4" fill="hold" grpId="0" nodeType="withEffect">
                                  <p:stCondLst>
                                    <p:cond delay="0"/>
                                  </p:stCondLst>
                                  <p:childTnLst>
                                    <p:set>
                                      <p:cBhvr>
                                        <p:cTn id="40" dur="1" fill="hold">
                                          <p:stCondLst>
                                            <p:cond delay="0"/>
                                          </p:stCondLst>
                                        </p:cTn>
                                        <p:tgtEl>
                                          <p:spTgt spid="28"/>
                                        </p:tgtEl>
                                        <p:attrNameLst>
                                          <p:attrName>style.visibility</p:attrName>
                                        </p:attrNameLst>
                                      </p:cBhvr>
                                      <p:to>
                                        <p:strVal val="visible"/>
                                      </p:to>
                                    </p:set>
                                    <p:anim calcmode="lin" valueType="num">
                                      <p:cBhvr>
                                        <p:cTn id="41" dur="500" fill="hold"/>
                                        <p:tgtEl>
                                          <p:spTgt spid="28"/>
                                        </p:tgtEl>
                                        <p:attrNameLst>
                                          <p:attrName>ppt_x</p:attrName>
                                        </p:attrNameLst>
                                      </p:cBhvr>
                                      <p:tavLst>
                                        <p:tav tm="0">
                                          <p:val>
                                            <p:strVal val="#ppt_x"/>
                                          </p:val>
                                        </p:tav>
                                        <p:tav tm="100000">
                                          <p:val>
                                            <p:strVal val="#ppt_x"/>
                                          </p:val>
                                        </p:tav>
                                      </p:tavLst>
                                    </p:anim>
                                    <p:anim calcmode="lin" valueType="num">
                                      <p:cBhvr>
                                        <p:cTn id="42" dur="500" fill="hold"/>
                                        <p:tgtEl>
                                          <p:spTgt spid="28"/>
                                        </p:tgtEl>
                                        <p:attrNameLst>
                                          <p:attrName>ppt_y</p:attrName>
                                        </p:attrNameLst>
                                      </p:cBhvr>
                                      <p:tavLst>
                                        <p:tav tm="0">
                                          <p:val>
                                            <p:strVal val="#ppt_y+#ppt_h/2"/>
                                          </p:val>
                                        </p:tav>
                                        <p:tav tm="100000">
                                          <p:val>
                                            <p:strVal val="#ppt_y"/>
                                          </p:val>
                                        </p:tav>
                                      </p:tavLst>
                                    </p:anim>
                                    <p:anim calcmode="lin" valueType="num">
                                      <p:cBhvr>
                                        <p:cTn id="43" dur="500" fill="hold"/>
                                        <p:tgtEl>
                                          <p:spTgt spid="28"/>
                                        </p:tgtEl>
                                        <p:attrNameLst>
                                          <p:attrName>ppt_w</p:attrName>
                                        </p:attrNameLst>
                                      </p:cBhvr>
                                      <p:tavLst>
                                        <p:tav tm="0">
                                          <p:val>
                                            <p:strVal val="#ppt_w"/>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childTnLst>
                                </p:cTn>
                              </p:par>
                            </p:childTnLst>
                          </p:cTn>
                        </p:par>
                        <p:par>
                          <p:cTn id="45" fill="hold">
                            <p:stCondLst>
                              <p:cond delay="1000"/>
                            </p:stCondLst>
                            <p:childTnLst>
                              <p:par>
                                <p:cTn id="46" presetID="10" presetClass="entr" presetSubtype="0" fill="hold" grpId="0" nodeType="after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childTnLst>
                          </p:cTn>
                        </p:par>
                        <p:par>
                          <p:cTn id="49" fill="hold">
                            <p:stCondLst>
                              <p:cond delay="1500"/>
                            </p:stCondLst>
                            <p:childTnLst>
                              <p:par>
                                <p:cTn id="50" presetID="22" presetClass="entr" presetSubtype="1" fill="hold" grpId="0" nodeType="after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wipe(up)">
                                      <p:cBhvr>
                                        <p:cTn id="52" dur="500"/>
                                        <p:tgtEl>
                                          <p:spTgt spid="2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wipe(left)">
                                      <p:cBhvr>
                                        <p:cTn id="57" dur="500"/>
                                        <p:tgtEl>
                                          <p:spTgt spid="6"/>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5"/>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wipe(left)">
                                      <p:cBhvr>
                                        <p:cTn id="66" dur="500"/>
                                        <p:tgtEl>
                                          <p:spTgt spid="7"/>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10"/>
                                        </p:tgtEl>
                                        <p:attrNameLst>
                                          <p:attrName>style.visibility</p:attrName>
                                        </p:attrNameLst>
                                      </p:cBhvr>
                                      <p:to>
                                        <p:strVal val="visible"/>
                                      </p:to>
                                    </p:set>
                                    <p:anim calcmode="lin" valueType="num">
                                      <p:cBhvr>
                                        <p:cTn id="71" dur="500" fill="hold"/>
                                        <p:tgtEl>
                                          <p:spTgt spid="10"/>
                                        </p:tgtEl>
                                        <p:attrNameLst>
                                          <p:attrName>ppt_w</p:attrName>
                                        </p:attrNameLst>
                                      </p:cBhvr>
                                      <p:tavLst>
                                        <p:tav tm="0">
                                          <p:val>
                                            <p:fltVal val="0"/>
                                          </p:val>
                                        </p:tav>
                                        <p:tav tm="100000">
                                          <p:val>
                                            <p:strVal val="#ppt_w"/>
                                          </p:val>
                                        </p:tav>
                                      </p:tavLst>
                                    </p:anim>
                                    <p:anim calcmode="lin" valueType="num">
                                      <p:cBhvr>
                                        <p:cTn id="72" dur="500" fill="hold"/>
                                        <p:tgtEl>
                                          <p:spTgt spid="10"/>
                                        </p:tgtEl>
                                        <p:attrNameLst>
                                          <p:attrName>ppt_h</p:attrName>
                                        </p:attrNameLst>
                                      </p:cBhvr>
                                      <p:tavLst>
                                        <p:tav tm="0">
                                          <p:val>
                                            <p:fltVal val="0"/>
                                          </p:val>
                                        </p:tav>
                                        <p:tav tm="100000">
                                          <p:val>
                                            <p:strVal val="#ppt_h"/>
                                          </p:val>
                                        </p:tav>
                                      </p:tavLst>
                                    </p:anim>
                                    <p:animEffect transition="in" filter="fade">
                                      <p:cBhvr>
                                        <p:cTn id="73" dur="500"/>
                                        <p:tgtEl>
                                          <p:spTgt spid="10"/>
                                        </p:tgtEl>
                                      </p:cBhvr>
                                    </p:animEffec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nodeType="clickEffect">
                                  <p:stCondLst>
                                    <p:cond delay="0"/>
                                  </p:stCondLst>
                                  <p:childTnLst>
                                    <p:set>
                                      <p:cBhvr>
                                        <p:cTn id="77" dur="1" fill="hold">
                                          <p:stCondLst>
                                            <p:cond delay="0"/>
                                          </p:stCondLst>
                                        </p:cTn>
                                        <p:tgtEl>
                                          <p:spTgt spid="11"/>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wipe(left)">
                                      <p:cBhvr>
                                        <p:cTn id="82" dur="500"/>
                                        <p:tgtEl>
                                          <p:spTgt spid="16"/>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nodeType="clickEffect">
                                  <p:stCondLst>
                                    <p:cond delay="0"/>
                                  </p:stCondLst>
                                  <p:childTnLst>
                                    <p:set>
                                      <p:cBhvr>
                                        <p:cTn id="86" dur="1" fill="hold">
                                          <p:stCondLst>
                                            <p:cond delay="0"/>
                                          </p:stCondLst>
                                        </p:cTn>
                                        <p:tgtEl>
                                          <p:spTgt spid="8"/>
                                        </p:tgtEl>
                                        <p:attrNameLst>
                                          <p:attrName>style.visibility</p:attrName>
                                        </p:attrNameLst>
                                      </p:cBhvr>
                                      <p:to>
                                        <p:strVal val="visible"/>
                                      </p:to>
                                    </p:set>
                                    <p:anim calcmode="lin" valueType="num">
                                      <p:cBhvr>
                                        <p:cTn id="87" dur="500" fill="hold"/>
                                        <p:tgtEl>
                                          <p:spTgt spid="8"/>
                                        </p:tgtEl>
                                        <p:attrNameLst>
                                          <p:attrName>ppt_w</p:attrName>
                                        </p:attrNameLst>
                                      </p:cBhvr>
                                      <p:tavLst>
                                        <p:tav tm="0">
                                          <p:val>
                                            <p:fltVal val="0"/>
                                          </p:val>
                                        </p:tav>
                                        <p:tav tm="100000">
                                          <p:val>
                                            <p:strVal val="#ppt_w"/>
                                          </p:val>
                                        </p:tav>
                                      </p:tavLst>
                                    </p:anim>
                                    <p:anim calcmode="lin" valueType="num">
                                      <p:cBhvr>
                                        <p:cTn id="88" dur="500" fill="hold"/>
                                        <p:tgtEl>
                                          <p:spTgt spid="8"/>
                                        </p:tgtEl>
                                        <p:attrNameLst>
                                          <p:attrName>ppt_h</p:attrName>
                                        </p:attrNameLst>
                                      </p:cBhvr>
                                      <p:tavLst>
                                        <p:tav tm="0">
                                          <p:val>
                                            <p:fltVal val="0"/>
                                          </p:val>
                                        </p:tav>
                                        <p:tav tm="100000">
                                          <p:val>
                                            <p:strVal val="#ppt_h"/>
                                          </p:val>
                                        </p:tav>
                                      </p:tavLst>
                                    </p:anim>
                                    <p:animEffect transition="in" filter="fade">
                                      <p:cBhvr>
                                        <p:cTn id="89" dur="500"/>
                                        <p:tgtEl>
                                          <p:spTgt spid="8"/>
                                        </p:tgtEl>
                                      </p:cBhvr>
                                    </p:animEffec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nodeType="clickEffect">
                                  <p:stCondLst>
                                    <p:cond delay="0"/>
                                  </p:stCondLst>
                                  <p:childTnLst>
                                    <p:set>
                                      <p:cBhvr>
                                        <p:cTn id="93" dur="1" fill="hold">
                                          <p:stCondLst>
                                            <p:cond delay="0"/>
                                          </p:stCondLst>
                                        </p:cTn>
                                        <p:tgtEl>
                                          <p:spTgt spid="12"/>
                                        </p:tgtEl>
                                        <p:attrNameLst>
                                          <p:attrName>style.visibility</p:attrName>
                                        </p:attrNameLst>
                                      </p:cBhvr>
                                      <p:to>
                                        <p:strVal val="visible"/>
                                      </p:to>
                                    </p:set>
                                  </p:childTnLst>
                                </p:cTn>
                              </p:par>
                            </p:childTnLst>
                          </p:cTn>
                        </p:par>
                      </p:childTnLst>
                    </p:cTn>
                  </p:par>
                  <p:par>
                    <p:cTn id="94" fill="hold">
                      <p:stCondLst>
                        <p:cond delay="indefinite"/>
                      </p:stCondLst>
                      <p:childTnLst>
                        <p:par>
                          <p:cTn id="95" fill="hold">
                            <p:stCondLst>
                              <p:cond delay="0"/>
                            </p:stCondLst>
                            <p:childTnLst>
                              <p:par>
                                <p:cTn id="96" presetID="22" presetClass="entr" presetSubtype="8" fill="hold" grpId="0" nodeType="clickEffect">
                                  <p:stCondLst>
                                    <p:cond delay="0"/>
                                  </p:stCondLst>
                                  <p:childTnLst>
                                    <p:set>
                                      <p:cBhvr>
                                        <p:cTn id="97" dur="1" fill="hold">
                                          <p:stCondLst>
                                            <p:cond delay="0"/>
                                          </p:stCondLst>
                                        </p:cTn>
                                        <p:tgtEl>
                                          <p:spTgt spid="21"/>
                                        </p:tgtEl>
                                        <p:attrNameLst>
                                          <p:attrName>style.visibility</p:attrName>
                                        </p:attrNameLst>
                                      </p:cBhvr>
                                      <p:to>
                                        <p:strVal val="visible"/>
                                      </p:to>
                                    </p:set>
                                    <p:animEffect transition="in" filter="wipe(left)">
                                      <p:cBhvr>
                                        <p:cTn id="9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animBg="1"/>
      <p:bldP spid="16" grpId="0"/>
      <p:bldP spid="21" grpId="0"/>
      <p:bldP spid="19" grpId="0"/>
      <p:bldP spid="20" grpId="0"/>
      <p:bldP spid="23" grpId="0" animBg="1"/>
      <p:bldP spid="24" grpId="0" animBg="1"/>
      <p:bldP spid="25" grpId="0" animBg="1"/>
      <p:bldP spid="26" grpId="0" animBg="1"/>
      <p:bldP spid="27" grpId="0" animBg="1"/>
      <p:bldP spid="28" grpId="0" animBg="1"/>
      <p:bldP spid="2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4500562" y="642918"/>
            <a:ext cx="4100803" cy="461665"/>
          </a:xfrm>
          <a:prstGeom prst="rect">
            <a:avLst/>
          </a:prstGeom>
        </p:spPr>
        <p:txBody>
          <a:bodyPr wrap="none">
            <a:spAutoFit/>
          </a:bodyPr>
          <a:lstStyle/>
          <a:p>
            <a:r>
              <a:rPr lang="es-ES_tradnl" sz="2400" dirty="0" smtClean="0">
                <a:latin typeface="Arial" pitchFamily="34" charset="0"/>
                <a:cs typeface="Arial" pitchFamily="34" charset="0"/>
              </a:rPr>
              <a:t>MEDIDAS DE DISPERSIÓN</a:t>
            </a:r>
            <a:endParaRPr lang="es-ES" sz="2400" dirty="0"/>
          </a:p>
        </p:txBody>
      </p:sp>
      <p:sp>
        <p:nvSpPr>
          <p:cNvPr id="4" name="3 Rectángulo"/>
          <p:cNvSpPr/>
          <p:nvPr/>
        </p:nvSpPr>
        <p:spPr>
          <a:xfrm>
            <a:off x="539552" y="1082353"/>
            <a:ext cx="7994082" cy="1015663"/>
          </a:xfrm>
          <a:prstGeom prst="rect">
            <a:avLst/>
          </a:prstGeom>
        </p:spPr>
        <p:txBody>
          <a:bodyPr wrap="square">
            <a:spAutoFit/>
          </a:bodyPr>
          <a:lstStyle/>
          <a:p>
            <a:pPr algn="just"/>
            <a:r>
              <a:rPr lang="es-ES_tradnl" sz="2400" dirty="0" smtClean="0"/>
              <a:t>Varianza: </a:t>
            </a:r>
            <a:r>
              <a:rPr lang="es-ES" b="0" dirty="0"/>
              <a:t>Sumatoria del cuadrado de las distancias entre los valores y el valor medio. Da el grado de variabilidad de los datos. </a:t>
            </a:r>
          </a:p>
          <a:p>
            <a:pPr algn="just"/>
            <a:endParaRPr lang="es-ES" b="0" dirty="0"/>
          </a:p>
        </p:txBody>
      </p:sp>
      <p:sp>
        <p:nvSpPr>
          <p:cNvPr id="5" name="4 Rectángulo"/>
          <p:cNvSpPr/>
          <p:nvPr/>
        </p:nvSpPr>
        <p:spPr>
          <a:xfrm>
            <a:off x="34525" y="2568141"/>
            <a:ext cx="2095445" cy="369332"/>
          </a:xfrm>
          <a:prstGeom prst="rect">
            <a:avLst/>
          </a:prstGeom>
        </p:spPr>
        <p:txBody>
          <a:bodyPr wrap="none">
            <a:spAutoFit/>
          </a:bodyPr>
          <a:lstStyle/>
          <a:p>
            <a:r>
              <a:rPr lang="es-ES" b="0" dirty="0"/>
              <a:t>Se representa por </a:t>
            </a:r>
          </a:p>
        </p:txBody>
      </p:sp>
      <p:sp>
        <p:nvSpPr>
          <p:cNvPr id="6" name="15 CuadroTexto"/>
          <p:cNvSpPr txBox="1">
            <a:spLocks noChangeArrowheads="1"/>
          </p:cNvSpPr>
          <p:nvPr/>
        </p:nvSpPr>
        <p:spPr bwMode="auto">
          <a:xfrm>
            <a:off x="2240721" y="1921810"/>
            <a:ext cx="1785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719138" indent="-719138"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r>
              <a:rPr lang="es-ES" dirty="0" smtClean="0"/>
              <a:t>Muestra</a:t>
            </a:r>
          </a:p>
          <a:p>
            <a:pPr algn="ctr" eaLnBrk="1" hangingPunct="1"/>
            <a:r>
              <a:rPr lang="es-ES" dirty="0" smtClean="0"/>
              <a:t>Estadístico</a:t>
            </a:r>
            <a:endParaRPr lang="es-ES" b="0" dirty="0"/>
          </a:p>
        </p:txBody>
      </p:sp>
      <p:sp>
        <p:nvSpPr>
          <p:cNvPr id="7" name="15 CuadroTexto"/>
          <p:cNvSpPr txBox="1">
            <a:spLocks noChangeArrowheads="1"/>
          </p:cNvSpPr>
          <p:nvPr/>
        </p:nvSpPr>
        <p:spPr bwMode="auto">
          <a:xfrm>
            <a:off x="4026658" y="1921810"/>
            <a:ext cx="1785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719138" indent="-719138"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r>
              <a:rPr lang="es-ES" dirty="0" smtClean="0"/>
              <a:t>Población</a:t>
            </a:r>
          </a:p>
          <a:p>
            <a:pPr algn="ctr" eaLnBrk="1" hangingPunct="1"/>
            <a:r>
              <a:rPr lang="es-ES" dirty="0" smtClean="0"/>
              <a:t>Parámetro</a:t>
            </a:r>
            <a:endParaRPr lang="es-ES" dirty="0"/>
          </a:p>
        </p:txBody>
      </p:sp>
      <p:sp>
        <p:nvSpPr>
          <p:cNvPr id="8" name="7 Rectángulo"/>
          <p:cNvSpPr/>
          <p:nvPr/>
        </p:nvSpPr>
        <p:spPr>
          <a:xfrm>
            <a:off x="245101" y="3324388"/>
            <a:ext cx="1249060" cy="369332"/>
          </a:xfrm>
          <a:prstGeom prst="rect">
            <a:avLst/>
          </a:prstGeom>
        </p:spPr>
        <p:txBody>
          <a:bodyPr wrap="none">
            <a:spAutoFit/>
          </a:bodyPr>
          <a:lstStyle/>
          <a:p>
            <a:r>
              <a:rPr lang="es-ES" b="0" dirty="0"/>
              <a:t>Se </a:t>
            </a:r>
            <a:r>
              <a:rPr lang="es-ES" b="0" dirty="0" smtClean="0"/>
              <a:t>calcula</a:t>
            </a:r>
            <a:endParaRPr lang="es-ES" b="0" dirty="0"/>
          </a:p>
        </p:txBody>
      </p:sp>
      <p:sp>
        <p:nvSpPr>
          <p:cNvPr id="9"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10" name="9 Objeto"/>
          <p:cNvGraphicFramePr>
            <a:graphicFrameLocks noChangeAspect="1"/>
          </p:cNvGraphicFramePr>
          <p:nvPr>
            <p:extLst>
              <p:ext uri="{D42A27DB-BD31-4B8C-83A1-F6EECF244321}">
                <p14:modId xmlns:p14="http://schemas.microsoft.com/office/powerpoint/2010/main" val="2897024084"/>
              </p:ext>
            </p:extLst>
          </p:nvPr>
        </p:nvGraphicFramePr>
        <p:xfrm>
          <a:off x="4936837" y="2524599"/>
          <a:ext cx="412738" cy="393977"/>
        </p:xfrm>
        <a:graphic>
          <a:graphicData uri="http://schemas.openxmlformats.org/presentationml/2006/ole">
            <mc:AlternateContent xmlns:mc="http://schemas.openxmlformats.org/markup-compatibility/2006">
              <mc:Choice xmlns:v="urn:schemas-microsoft-com:vml" Requires="v">
                <p:oleObj spid="_x0000_s65935" name="Ecuación" r:id="rId4" imgW="279279" imgH="253890" progId="Equation.3">
                  <p:embed/>
                </p:oleObj>
              </mc:Choice>
              <mc:Fallback>
                <p:oleObj name="Ecuación" r:id="rId4" imgW="279279" imgH="253890" progId="Equation.3">
                  <p:embed/>
                  <p:pic>
                    <p:nvPicPr>
                      <p:cNvPr id="0" name="Picture 33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6837" y="2524599"/>
                        <a:ext cx="412738" cy="39397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12" name="11 Objeto"/>
          <p:cNvGraphicFramePr>
            <a:graphicFrameLocks noChangeAspect="1"/>
          </p:cNvGraphicFramePr>
          <p:nvPr>
            <p:extLst>
              <p:ext uri="{D42A27DB-BD31-4B8C-83A1-F6EECF244321}">
                <p14:modId xmlns:p14="http://schemas.microsoft.com/office/powerpoint/2010/main" val="3151710302"/>
              </p:ext>
            </p:extLst>
          </p:nvPr>
        </p:nvGraphicFramePr>
        <p:xfrm>
          <a:off x="2922326" y="2564342"/>
          <a:ext cx="381433" cy="360040"/>
        </p:xfrm>
        <a:graphic>
          <a:graphicData uri="http://schemas.openxmlformats.org/presentationml/2006/ole">
            <mc:AlternateContent xmlns:mc="http://schemas.openxmlformats.org/markup-compatibility/2006">
              <mc:Choice xmlns:v="urn:schemas-microsoft-com:vml" Requires="v">
                <p:oleObj spid="_x0000_s65936" name="Ecuación" r:id="rId6" imgW="190417" imgH="203112" progId="Equation.3">
                  <p:embed/>
                </p:oleObj>
              </mc:Choice>
              <mc:Fallback>
                <p:oleObj name="Ecuación" r:id="rId6" imgW="190417" imgH="203112" progId="Equation.3">
                  <p:embed/>
                  <p:pic>
                    <p:nvPicPr>
                      <p:cNvPr id="0" name="Picture 34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22326" y="2564342"/>
                        <a:ext cx="381433" cy="3600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14" name="13 Objeto"/>
          <p:cNvGraphicFramePr>
            <a:graphicFrameLocks noChangeAspect="1"/>
          </p:cNvGraphicFramePr>
          <p:nvPr>
            <p:extLst>
              <p:ext uri="{D42A27DB-BD31-4B8C-83A1-F6EECF244321}">
                <p14:modId xmlns:p14="http://schemas.microsoft.com/office/powerpoint/2010/main" val="1010385455"/>
              </p:ext>
            </p:extLst>
          </p:nvPr>
        </p:nvGraphicFramePr>
        <p:xfrm>
          <a:off x="4026658" y="2929596"/>
          <a:ext cx="1648991" cy="846424"/>
        </p:xfrm>
        <a:graphic>
          <a:graphicData uri="http://schemas.openxmlformats.org/presentationml/2006/ole">
            <mc:AlternateContent xmlns:mc="http://schemas.openxmlformats.org/markup-compatibility/2006">
              <mc:Choice xmlns:v="urn:schemas-microsoft-com:vml" Requires="v">
                <p:oleObj spid="_x0000_s65937" name="Ecuación" r:id="rId8" imgW="1193800" imgH="609600" progId="Equation.3">
                  <p:embed/>
                </p:oleObj>
              </mc:Choice>
              <mc:Fallback>
                <p:oleObj name="Ecuación" r:id="rId8" imgW="1193800" imgH="609600" progId="Equation.3">
                  <p:embed/>
                  <p:pic>
                    <p:nvPicPr>
                      <p:cNvPr id="0" name="Picture 34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26658" y="2929596"/>
                        <a:ext cx="1648991" cy="8464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Rectangle 1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18" name="17 Objeto"/>
          <p:cNvGraphicFramePr>
            <a:graphicFrameLocks noChangeAspect="1"/>
          </p:cNvGraphicFramePr>
          <p:nvPr>
            <p:extLst>
              <p:ext uri="{D42A27DB-BD31-4B8C-83A1-F6EECF244321}">
                <p14:modId xmlns:p14="http://schemas.microsoft.com/office/powerpoint/2010/main" val="3020372640"/>
              </p:ext>
            </p:extLst>
          </p:nvPr>
        </p:nvGraphicFramePr>
        <p:xfrm>
          <a:off x="6334901" y="3193271"/>
          <a:ext cx="1859791" cy="939684"/>
        </p:xfrm>
        <a:graphic>
          <a:graphicData uri="http://schemas.openxmlformats.org/presentationml/2006/ole">
            <mc:AlternateContent xmlns:mc="http://schemas.openxmlformats.org/markup-compatibility/2006">
              <mc:Choice xmlns:v="urn:schemas-microsoft-com:vml" Requires="v">
                <p:oleObj spid="_x0000_s65938" name="Ecuación" r:id="rId10" imgW="1206500" imgH="609600" progId="Equation.3">
                  <p:embed/>
                </p:oleObj>
              </mc:Choice>
              <mc:Fallback>
                <p:oleObj name="Ecuación" r:id="rId10" imgW="1206500" imgH="609600" progId="Equation.3">
                  <p:embed/>
                  <p:pic>
                    <p:nvPicPr>
                      <p:cNvPr id="0" name="Picture 34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34901" y="3193271"/>
                        <a:ext cx="1859791" cy="93968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 name="18 Objeto"/>
          <p:cNvGraphicFramePr>
            <a:graphicFrameLocks noChangeAspect="1"/>
          </p:cNvGraphicFramePr>
          <p:nvPr>
            <p:extLst>
              <p:ext uri="{D42A27DB-BD31-4B8C-83A1-F6EECF244321}">
                <p14:modId xmlns:p14="http://schemas.microsoft.com/office/powerpoint/2010/main" val="1231586196"/>
              </p:ext>
            </p:extLst>
          </p:nvPr>
        </p:nvGraphicFramePr>
        <p:xfrm>
          <a:off x="1979712" y="2929596"/>
          <a:ext cx="1756226" cy="991751"/>
        </p:xfrm>
        <a:graphic>
          <a:graphicData uri="http://schemas.openxmlformats.org/presentationml/2006/ole">
            <mc:AlternateContent xmlns:mc="http://schemas.openxmlformats.org/markup-compatibility/2006">
              <mc:Choice xmlns:v="urn:schemas-microsoft-com:vml" Requires="v">
                <p:oleObj spid="_x0000_s65939" name="Ecuación" r:id="rId12" imgW="1079500" imgH="609600" progId="Equation.3">
                  <p:embed/>
                </p:oleObj>
              </mc:Choice>
              <mc:Fallback>
                <p:oleObj name="Ecuación" r:id="rId12" imgW="1079500" imgH="609600" progId="Equation.3">
                  <p:embed/>
                  <p:pic>
                    <p:nvPicPr>
                      <p:cNvPr id="0" name="Picture 34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79712" y="2929596"/>
                        <a:ext cx="1756226" cy="99175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0" name="Picture 5"/>
          <p:cNvPicPr>
            <a:picLocks noChangeAspect="1" noChangeArrowheads="1"/>
          </p:cNvPicPr>
          <p:nvPr/>
        </p:nvPicPr>
        <p:blipFill>
          <a:blip r:embed="rId14" cstate="print">
            <a:extLst>
              <a:ext uri="{28A0092B-C50C-407E-A947-70E740481C1C}">
                <a14:useLocalDpi xmlns:a14="http://schemas.microsoft.com/office/drawing/2010/main" val="0"/>
              </a:ext>
            </a:extLst>
          </a:blip>
          <a:srcRect r="32468"/>
          <a:stretch>
            <a:fillRect/>
          </a:stretch>
        </p:blipFill>
        <p:spPr bwMode="auto">
          <a:xfrm>
            <a:off x="6091223" y="2172142"/>
            <a:ext cx="2160240" cy="1021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20 CuadroTexto"/>
          <p:cNvSpPr txBox="1">
            <a:spLocks noChangeArrowheads="1"/>
          </p:cNvSpPr>
          <p:nvPr/>
        </p:nvSpPr>
        <p:spPr bwMode="auto">
          <a:xfrm>
            <a:off x="5947207" y="1808558"/>
            <a:ext cx="338437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dirty="0" err="1"/>
              <a:t>Tabla</a:t>
            </a:r>
            <a:r>
              <a:rPr lang="en-US" b="1" dirty="0"/>
              <a:t> de </a:t>
            </a:r>
            <a:r>
              <a:rPr lang="en-US" b="1" dirty="0" err="1"/>
              <a:t>Frecuencias</a:t>
            </a:r>
            <a:endParaRPr lang="es-ES" b="1" dirty="0"/>
          </a:p>
        </p:txBody>
      </p:sp>
      <p:sp>
        <p:nvSpPr>
          <p:cNvPr id="23" name="Rectangle 2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27" name="26 Objeto"/>
          <p:cNvGraphicFramePr>
            <a:graphicFrameLocks noChangeAspect="1"/>
          </p:cNvGraphicFramePr>
          <p:nvPr>
            <p:extLst>
              <p:ext uri="{D42A27DB-BD31-4B8C-83A1-F6EECF244321}">
                <p14:modId xmlns:p14="http://schemas.microsoft.com/office/powerpoint/2010/main" val="2472565523"/>
              </p:ext>
            </p:extLst>
          </p:nvPr>
        </p:nvGraphicFramePr>
        <p:xfrm>
          <a:off x="2051720" y="4437112"/>
          <a:ext cx="1974938" cy="1042366"/>
        </p:xfrm>
        <a:graphic>
          <a:graphicData uri="http://schemas.openxmlformats.org/presentationml/2006/ole">
            <mc:AlternateContent xmlns:mc="http://schemas.openxmlformats.org/markup-compatibility/2006">
              <mc:Choice xmlns:v="urn:schemas-microsoft-com:vml" Requires="v">
                <p:oleObj spid="_x0000_s65940" name="Ecuación" r:id="rId15" imgW="1282700" imgH="622300" progId="Equation.3">
                  <p:embed/>
                </p:oleObj>
              </mc:Choice>
              <mc:Fallback>
                <p:oleObj name="Ecuación" r:id="rId15" imgW="1282700" imgH="622300" progId="Equation.3">
                  <p:embed/>
                  <p:pic>
                    <p:nvPicPr>
                      <p:cNvPr id="0" name="Picture 34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051720" y="4437112"/>
                        <a:ext cx="1974938" cy="10423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23 Rectángulo"/>
          <p:cNvSpPr/>
          <p:nvPr/>
        </p:nvSpPr>
        <p:spPr>
          <a:xfrm>
            <a:off x="0" y="214290"/>
            <a:ext cx="8643966" cy="461665"/>
          </a:xfrm>
          <a:prstGeom prst="rect">
            <a:avLst/>
          </a:prstGeom>
        </p:spPr>
        <p:txBody>
          <a:bodyPr wrap="square">
            <a:spAutoFit/>
          </a:bodyPr>
          <a:lstStyle/>
          <a:p>
            <a:r>
              <a:rPr lang="es-ES" sz="2400" b="1" u="sng" dirty="0" smtClean="0">
                <a:latin typeface="Arial" charset="0"/>
                <a:cs typeface="Arial" charset="0"/>
              </a:rPr>
              <a:t>Estadística Descriptiva</a:t>
            </a:r>
            <a:endParaRPr lang="es-ES" sz="2400" dirty="0"/>
          </a:p>
        </p:txBody>
      </p:sp>
    </p:spTree>
    <p:extLst>
      <p:ext uri="{BB962C8B-B14F-4D97-AF65-F5344CB8AC3E}">
        <p14:creationId xmlns:p14="http://schemas.microsoft.com/office/powerpoint/2010/main" val="8379265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191935" y="1009537"/>
            <a:ext cx="8892480" cy="738664"/>
          </a:xfrm>
          <a:prstGeom prst="rect">
            <a:avLst/>
          </a:prstGeom>
          <a:noFill/>
        </p:spPr>
        <p:txBody>
          <a:bodyPr wrap="square" rtlCol="0">
            <a:spAutoFit/>
          </a:bodyPr>
          <a:lstStyle/>
          <a:p>
            <a:pPr algn="just"/>
            <a:r>
              <a:rPr lang="es-ES_tradnl" sz="2400" b="1" dirty="0"/>
              <a:t>Desviación estándar</a:t>
            </a:r>
            <a:r>
              <a:rPr lang="es-ES_tradnl" sz="2400" dirty="0"/>
              <a:t>:</a:t>
            </a:r>
            <a:r>
              <a:rPr lang="en-US" sz="2400" dirty="0"/>
              <a:t> </a:t>
            </a:r>
            <a:r>
              <a:rPr lang="es-ES_tradnl" b="0" dirty="0" smtClean="0"/>
              <a:t>Es </a:t>
            </a:r>
            <a:r>
              <a:rPr lang="es-ES_tradnl" b="0" dirty="0"/>
              <a:t>la raíz cuadrada de la varianza para llevarla a la misma escala que la media (para eliminar el cuadrado que se había hecho en la varianza). </a:t>
            </a:r>
            <a:endParaRPr lang="es-ES" dirty="0"/>
          </a:p>
        </p:txBody>
      </p:sp>
      <p:sp>
        <p:nvSpPr>
          <p:cNvPr id="6" name="5 Rectángulo"/>
          <p:cNvSpPr/>
          <p:nvPr/>
        </p:nvSpPr>
        <p:spPr>
          <a:xfrm>
            <a:off x="4580051" y="543695"/>
            <a:ext cx="4100803" cy="461665"/>
          </a:xfrm>
          <a:prstGeom prst="rect">
            <a:avLst/>
          </a:prstGeom>
        </p:spPr>
        <p:txBody>
          <a:bodyPr wrap="none">
            <a:spAutoFit/>
          </a:bodyPr>
          <a:lstStyle/>
          <a:p>
            <a:r>
              <a:rPr lang="es-ES_tradnl" sz="2400" dirty="0" smtClean="0">
                <a:latin typeface="Arial" pitchFamily="34" charset="0"/>
                <a:cs typeface="Arial" pitchFamily="34" charset="0"/>
              </a:rPr>
              <a:t>MEDIDAS DE DISPERSIÓN</a:t>
            </a:r>
            <a:endParaRPr lang="es-ES" sz="2400" dirty="0"/>
          </a:p>
        </p:txBody>
      </p:sp>
      <p:sp>
        <p:nvSpPr>
          <p:cNvPr id="7" name="6 Rectángulo"/>
          <p:cNvSpPr/>
          <p:nvPr/>
        </p:nvSpPr>
        <p:spPr>
          <a:xfrm>
            <a:off x="109378" y="2740278"/>
            <a:ext cx="2095445" cy="369332"/>
          </a:xfrm>
          <a:prstGeom prst="rect">
            <a:avLst/>
          </a:prstGeom>
        </p:spPr>
        <p:txBody>
          <a:bodyPr wrap="none">
            <a:spAutoFit/>
          </a:bodyPr>
          <a:lstStyle/>
          <a:p>
            <a:r>
              <a:rPr lang="es-ES" b="0" dirty="0"/>
              <a:t>Se representa por </a:t>
            </a:r>
          </a:p>
        </p:txBody>
      </p:sp>
      <p:sp>
        <p:nvSpPr>
          <p:cNvPr id="8" name="15 CuadroTexto"/>
          <p:cNvSpPr txBox="1">
            <a:spLocks noChangeArrowheads="1"/>
          </p:cNvSpPr>
          <p:nvPr/>
        </p:nvSpPr>
        <p:spPr bwMode="auto">
          <a:xfrm>
            <a:off x="2508608" y="2077606"/>
            <a:ext cx="1785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719138" indent="-719138"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r>
              <a:rPr lang="es-ES" dirty="0" smtClean="0"/>
              <a:t>Muestra</a:t>
            </a:r>
          </a:p>
          <a:p>
            <a:pPr algn="ctr" eaLnBrk="1" hangingPunct="1"/>
            <a:r>
              <a:rPr lang="es-ES" dirty="0" smtClean="0"/>
              <a:t>Estadístico</a:t>
            </a:r>
            <a:endParaRPr lang="es-ES" b="0" dirty="0"/>
          </a:p>
        </p:txBody>
      </p:sp>
      <p:sp>
        <p:nvSpPr>
          <p:cNvPr id="9" name="15 CuadroTexto"/>
          <p:cNvSpPr txBox="1">
            <a:spLocks noChangeArrowheads="1"/>
          </p:cNvSpPr>
          <p:nvPr/>
        </p:nvSpPr>
        <p:spPr bwMode="auto">
          <a:xfrm>
            <a:off x="4419419" y="2067174"/>
            <a:ext cx="1785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719138" indent="-719138"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r>
              <a:rPr lang="es-ES" dirty="0" smtClean="0"/>
              <a:t>Población</a:t>
            </a:r>
          </a:p>
          <a:p>
            <a:pPr algn="ctr" eaLnBrk="1" hangingPunct="1"/>
            <a:r>
              <a:rPr lang="es-ES" dirty="0" smtClean="0"/>
              <a:t>Parámetro</a:t>
            </a:r>
            <a:endParaRPr lang="es-ES" dirty="0"/>
          </a:p>
        </p:txBody>
      </p:sp>
      <p:sp>
        <p:nvSpPr>
          <p:cNvPr id="10" name="9 Rectángulo"/>
          <p:cNvSpPr/>
          <p:nvPr/>
        </p:nvSpPr>
        <p:spPr>
          <a:xfrm>
            <a:off x="461415" y="3618684"/>
            <a:ext cx="1249060" cy="369332"/>
          </a:xfrm>
          <a:prstGeom prst="rect">
            <a:avLst/>
          </a:prstGeom>
        </p:spPr>
        <p:txBody>
          <a:bodyPr wrap="none">
            <a:spAutoFit/>
          </a:bodyPr>
          <a:lstStyle/>
          <a:p>
            <a:r>
              <a:rPr lang="es-ES" b="0" dirty="0"/>
              <a:t>Se </a:t>
            </a:r>
            <a:r>
              <a:rPr lang="es-ES" b="0" dirty="0" smtClean="0"/>
              <a:t>calcula</a:t>
            </a:r>
            <a:endParaRPr lang="es-ES" b="0" dirty="0"/>
          </a:p>
        </p:txBody>
      </p:sp>
      <p:sp>
        <p:nvSpPr>
          <p:cNvPr id="11"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12" name="11 Objeto"/>
          <p:cNvGraphicFramePr>
            <a:graphicFrameLocks noChangeAspect="1"/>
          </p:cNvGraphicFramePr>
          <p:nvPr>
            <p:extLst>
              <p:ext uri="{D42A27DB-BD31-4B8C-83A1-F6EECF244321}">
                <p14:modId xmlns:p14="http://schemas.microsoft.com/office/powerpoint/2010/main" val="52702912"/>
              </p:ext>
            </p:extLst>
          </p:nvPr>
        </p:nvGraphicFramePr>
        <p:xfrm>
          <a:off x="5102324" y="2821578"/>
          <a:ext cx="570895" cy="391398"/>
        </p:xfrm>
        <a:graphic>
          <a:graphicData uri="http://schemas.openxmlformats.org/presentationml/2006/ole">
            <mc:AlternateContent xmlns:mc="http://schemas.openxmlformats.org/markup-compatibility/2006">
              <mc:Choice xmlns:v="urn:schemas-microsoft-com:vml" Requires="v">
                <p:oleObj spid="_x0000_s66892" name="Ecuación" r:id="rId3" imgW="202936" imgH="177569" progId="Equation.3">
                  <p:embed/>
                </p:oleObj>
              </mc:Choice>
              <mc:Fallback>
                <p:oleObj name="Ecuación" r:id="rId3" imgW="202936" imgH="177569" progId="Equation.3">
                  <p:embed/>
                  <p:pic>
                    <p:nvPicPr>
                      <p:cNvPr id="0" name="Picture 28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2324" y="2821578"/>
                        <a:ext cx="570895" cy="39139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14" name="13 Objeto"/>
          <p:cNvGraphicFramePr>
            <a:graphicFrameLocks noChangeAspect="1"/>
          </p:cNvGraphicFramePr>
          <p:nvPr>
            <p:extLst>
              <p:ext uri="{D42A27DB-BD31-4B8C-83A1-F6EECF244321}">
                <p14:modId xmlns:p14="http://schemas.microsoft.com/office/powerpoint/2010/main" val="606921608"/>
              </p:ext>
            </p:extLst>
          </p:nvPr>
        </p:nvGraphicFramePr>
        <p:xfrm>
          <a:off x="3234302" y="2817788"/>
          <a:ext cx="473602" cy="438695"/>
        </p:xfrm>
        <a:graphic>
          <a:graphicData uri="http://schemas.openxmlformats.org/presentationml/2006/ole">
            <mc:AlternateContent xmlns:mc="http://schemas.openxmlformats.org/markup-compatibility/2006">
              <mc:Choice xmlns:v="urn:schemas-microsoft-com:vml" Requires="v">
                <p:oleObj spid="_x0000_s66893" name="Ecuación" r:id="rId5" imgW="139579" imgH="177646" progId="Equation.3">
                  <p:embed/>
                </p:oleObj>
              </mc:Choice>
              <mc:Fallback>
                <p:oleObj name="Ecuación" r:id="rId5" imgW="139579" imgH="177646" progId="Equation.3">
                  <p:embed/>
                  <p:pic>
                    <p:nvPicPr>
                      <p:cNvPr id="0" name="Picture 28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4302" y="2817788"/>
                        <a:ext cx="473602" cy="43869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16" name="15 Objeto"/>
          <p:cNvGraphicFramePr>
            <a:graphicFrameLocks noChangeAspect="1"/>
          </p:cNvGraphicFramePr>
          <p:nvPr>
            <p:extLst>
              <p:ext uri="{D42A27DB-BD31-4B8C-83A1-F6EECF244321}">
                <p14:modId xmlns:p14="http://schemas.microsoft.com/office/powerpoint/2010/main" val="862533461"/>
              </p:ext>
            </p:extLst>
          </p:nvPr>
        </p:nvGraphicFramePr>
        <p:xfrm>
          <a:off x="2967038" y="3500438"/>
          <a:ext cx="1068387" cy="474662"/>
        </p:xfrm>
        <a:graphic>
          <a:graphicData uri="http://schemas.openxmlformats.org/presentationml/2006/ole">
            <mc:AlternateContent xmlns:mc="http://schemas.openxmlformats.org/markup-compatibility/2006">
              <mc:Choice xmlns:v="urn:schemas-microsoft-com:vml" Requires="v">
                <p:oleObj spid="_x0000_s66894" name="Ecuación" r:id="rId7" imgW="571252" imgH="253890" progId="Equation.3">
                  <p:embed/>
                </p:oleObj>
              </mc:Choice>
              <mc:Fallback>
                <p:oleObj name="Ecuación" r:id="rId7" imgW="571252" imgH="253890" progId="Equation.3">
                  <p:embed/>
                  <p:pic>
                    <p:nvPicPr>
                      <p:cNvPr id="0" name="Picture 28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67038" y="3500438"/>
                        <a:ext cx="1068387" cy="474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19" name="18 Objeto"/>
          <p:cNvGraphicFramePr>
            <a:graphicFrameLocks noChangeAspect="1"/>
          </p:cNvGraphicFramePr>
          <p:nvPr>
            <p:extLst>
              <p:ext uri="{D42A27DB-BD31-4B8C-83A1-F6EECF244321}">
                <p14:modId xmlns:p14="http://schemas.microsoft.com/office/powerpoint/2010/main" val="1695047565"/>
              </p:ext>
            </p:extLst>
          </p:nvPr>
        </p:nvGraphicFramePr>
        <p:xfrm>
          <a:off x="4638175" y="3542381"/>
          <a:ext cx="1144009" cy="423865"/>
        </p:xfrm>
        <a:graphic>
          <a:graphicData uri="http://schemas.openxmlformats.org/presentationml/2006/ole">
            <mc:AlternateContent xmlns:mc="http://schemas.openxmlformats.org/markup-compatibility/2006">
              <mc:Choice xmlns:v="urn:schemas-microsoft-com:vml" Requires="v">
                <p:oleObj spid="_x0000_s66895" name="Ecuación" r:id="rId9" imgW="685800" imgH="254000" progId="Equation.3">
                  <p:embed/>
                </p:oleObj>
              </mc:Choice>
              <mc:Fallback>
                <p:oleObj name="Ecuación" r:id="rId9" imgW="685800" imgH="254000" progId="Equation.3">
                  <p:embed/>
                  <p:pic>
                    <p:nvPicPr>
                      <p:cNvPr id="0" name="Picture 28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38175" y="3542381"/>
                        <a:ext cx="1144009" cy="42386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0" name="Picture 5"/>
          <p:cNvPicPr>
            <a:picLocks noChangeAspect="1" noChangeArrowheads="1"/>
          </p:cNvPicPr>
          <p:nvPr/>
        </p:nvPicPr>
        <p:blipFill>
          <a:blip r:embed="rId11" cstate="print">
            <a:extLst>
              <a:ext uri="{28A0092B-C50C-407E-A947-70E740481C1C}">
                <a14:useLocalDpi xmlns:a14="http://schemas.microsoft.com/office/drawing/2010/main" val="0"/>
              </a:ext>
            </a:extLst>
          </a:blip>
          <a:srcRect r="32468"/>
          <a:stretch>
            <a:fillRect/>
          </a:stretch>
        </p:blipFill>
        <p:spPr bwMode="auto">
          <a:xfrm>
            <a:off x="715570" y="4789670"/>
            <a:ext cx="2160240" cy="1021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20 CuadroTexto"/>
          <p:cNvSpPr txBox="1">
            <a:spLocks noChangeArrowheads="1"/>
          </p:cNvSpPr>
          <p:nvPr/>
        </p:nvSpPr>
        <p:spPr bwMode="auto">
          <a:xfrm>
            <a:off x="512635" y="4335911"/>
            <a:ext cx="338437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b="1" dirty="0" err="1"/>
              <a:t>Tabla</a:t>
            </a:r>
            <a:r>
              <a:rPr lang="en-US" b="1" dirty="0"/>
              <a:t> de </a:t>
            </a:r>
            <a:r>
              <a:rPr lang="en-US" b="1" dirty="0" err="1"/>
              <a:t>Frecuencias</a:t>
            </a:r>
            <a:endParaRPr lang="es-ES" b="1" dirty="0"/>
          </a:p>
        </p:txBody>
      </p:sp>
      <p:sp>
        <p:nvSpPr>
          <p:cNvPr id="22" name="Rectangle 1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23" name="22 Objeto"/>
          <p:cNvGraphicFramePr>
            <a:graphicFrameLocks noChangeAspect="1"/>
          </p:cNvGraphicFramePr>
          <p:nvPr>
            <p:extLst>
              <p:ext uri="{D42A27DB-BD31-4B8C-83A1-F6EECF244321}">
                <p14:modId xmlns:p14="http://schemas.microsoft.com/office/powerpoint/2010/main" val="3229490801"/>
              </p:ext>
            </p:extLst>
          </p:nvPr>
        </p:nvGraphicFramePr>
        <p:xfrm>
          <a:off x="3707904" y="4789670"/>
          <a:ext cx="2255094" cy="883997"/>
        </p:xfrm>
        <a:graphic>
          <a:graphicData uri="http://schemas.openxmlformats.org/presentationml/2006/ole">
            <mc:AlternateContent xmlns:mc="http://schemas.openxmlformats.org/markup-compatibility/2006">
              <mc:Choice xmlns:v="urn:schemas-microsoft-com:vml" Requires="v">
                <p:oleObj spid="_x0000_s66896" name="Ecuación" r:id="rId12" imgW="1193800" imgH="469900" progId="Equation.3">
                  <p:embed/>
                </p:oleObj>
              </mc:Choice>
              <mc:Fallback>
                <p:oleObj name="Ecuación" r:id="rId12" imgW="1193800" imgH="469900" progId="Equation.3">
                  <p:embed/>
                  <p:pic>
                    <p:nvPicPr>
                      <p:cNvPr id="0" name="Picture 28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07904" y="4789670"/>
                        <a:ext cx="2255094" cy="88399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 name="23 Rectángulo"/>
          <p:cNvSpPr/>
          <p:nvPr/>
        </p:nvSpPr>
        <p:spPr>
          <a:xfrm>
            <a:off x="0" y="214290"/>
            <a:ext cx="8643966" cy="461665"/>
          </a:xfrm>
          <a:prstGeom prst="rect">
            <a:avLst/>
          </a:prstGeom>
        </p:spPr>
        <p:txBody>
          <a:bodyPr wrap="square">
            <a:spAutoFit/>
          </a:bodyPr>
          <a:lstStyle/>
          <a:p>
            <a:r>
              <a:rPr lang="es-ES" sz="2400" b="1" u="sng" dirty="0" smtClean="0">
                <a:latin typeface="Arial" charset="0"/>
                <a:cs typeface="Arial" charset="0"/>
              </a:rPr>
              <a:t>Estadística Descriptiva</a:t>
            </a:r>
            <a:endParaRPr lang="es-ES" sz="2400" dirty="0"/>
          </a:p>
        </p:txBody>
      </p:sp>
    </p:spTree>
    <p:extLst>
      <p:ext uri="{BB962C8B-B14F-4D97-AF65-F5344CB8AC3E}">
        <p14:creationId xmlns:p14="http://schemas.microsoft.com/office/powerpoint/2010/main" val="16042497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214282" y="2000240"/>
            <a:ext cx="9572660" cy="400110"/>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a:spAutoFit/>
          </a:bodyPr>
          <a:lstStyle/>
          <a:p>
            <a:pPr>
              <a:defRPr/>
            </a:pPr>
            <a:r>
              <a:rPr lang="es-ES" sz="2000" dirty="0">
                <a:latin typeface="Arial" pitchFamily="34" charset="0"/>
                <a:cs typeface="Arial" pitchFamily="34" charset="0"/>
              </a:rPr>
              <a:t>Dos juegos de datos pueden tener la misma media y distinta variación.</a:t>
            </a:r>
            <a:endParaRPr lang="es-CL" sz="2000" dirty="0">
              <a:latin typeface="Arial" pitchFamily="34" charset="0"/>
              <a:cs typeface="Arial" pitchFamily="34" charset="0"/>
            </a:endParaRPr>
          </a:p>
        </p:txBody>
      </p:sp>
      <p:graphicFrame>
        <p:nvGraphicFramePr>
          <p:cNvPr id="4" name="Object 2"/>
          <p:cNvGraphicFramePr>
            <a:graphicFrameLocks noChangeAspect="1"/>
          </p:cNvGraphicFramePr>
          <p:nvPr/>
        </p:nvGraphicFramePr>
        <p:xfrm>
          <a:off x="4214813" y="3129982"/>
          <a:ext cx="1017587" cy="388938"/>
        </p:xfrm>
        <a:graphic>
          <a:graphicData uri="http://schemas.openxmlformats.org/presentationml/2006/ole">
            <mc:AlternateContent xmlns:mc="http://schemas.openxmlformats.org/markup-compatibility/2006">
              <mc:Choice xmlns:v="urn:schemas-microsoft-com:vml" Requires="v">
                <p:oleObj spid="_x0000_s67982" name="Ecuación" r:id="rId3" imgW="596900" imgH="228600" progId="Equation.3">
                  <p:embed/>
                </p:oleObj>
              </mc:Choice>
              <mc:Fallback>
                <p:oleObj name="Ecuación" r:id="rId3" imgW="596900" imgH="228600" progId="Equation.3">
                  <p:embed/>
                  <p:pic>
                    <p:nvPicPr>
                      <p:cNvPr id="0" name="Picture 33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4813" y="3129982"/>
                        <a:ext cx="1017587" cy="3889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3"/>
          <p:cNvGraphicFramePr>
            <a:graphicFrameLocks noChangeAspect="1"/>
          </p:cNvGraphicFramePr>
          <p:nvPr/>
        </p:nvGraphicFramePr>
        <p:xfrm>
          <a:off x="4143375" y="5201670"/>
          <a:ext cx="1057275" cy="388937"/>
        </p:xfrm>
        <a:graphic>
          <a:graphicData uri="http://schemas.openxmlformats.org/presentationml/2006/ole">
            <mc:AlternateContent xmlns:mc="http://schemas.openxmlformats.org/markup-compatibility/2006">
              <mc:Choice xmlns:v="urn:schemas-microsoft-com:vml" Requires="v">
                <p:oleObj spid="_x0000_s67983" name="Ecuación" r:id="rId5" imgW="622030" imgH="228501" progId="Equation.3">
                  <p:embed/>
                </p:oleObj>
              </mc:Choice>
              <mc:Fallback>
                <p:oleObj name="Ecuación" r:id="rId5" imgW="622030" imgH="228501" progId="Equation.3">
                  <p:embed/>
                  <p:pic>
                    <p:nvPicPr>
                      <p:cNvPr id="0" name="Picture 33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43375" y="5201670"/>
                        <a:ext cx="1057275" cy="3889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4"/>
          <p:cNvGraphicFramePr>
            <a:graphicFrameLocks noChangeAspect="1"/>
          </p:cNvGraphicFramePr>
          <p:nvPr/>
        </p:nvGraphicFramePr>
        <p:xfrm>
          <a:off x="5857875" y="2844232"/>
          <a:ext cx="1058863" cy="388938"/>
        </p:xfrm>
        <a:graphic>
          <a:graphicData uri="http://schemas.openxmlformats.org/presentationml/2006/ole">
            <mc:AlternateContent xmlns:mc="http://schemas.openxmlformats.org/markup-compatibility/2006">
              <mc:Choice xmlns:v="urn:schemas-microsoft-com:vml" Requires="v">
                <p:oleObj spid="_x0000_s67984" name="Ecuación" r:id="rId7" imgW="622030" imgH="228501" progId="Equation.3">
                  <p:embed/>
                </p:oleObj>
              </mc:Choice>
              <mc:Fallback>
                <p:oleObj name="Ecuación" r:id="rId7" imgW="622030" imgH="228501" progId="Equation.3">
                  <p:embed/>
                  <p:pic>
                    <p:nvPicPr>
                      <p:cNvPr id="0" name="Picture 34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57875" y="2844232"/>
                        <a:ext cx="1058863" cy="3889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5"/>
          <p:cNvGraphicFramePr>
            <a:graphicFrameLocks noChangeAspect="1"/>
          </p:cNvGraphicFramePr>
          <p:nvPr/>
        </p:nvGraphicFramePr>
        <p:xfrm>
          <a:off x="5868988" y="3283970"/>
          <a:ext cx="887412" cy="366712"/>
        </p:xfrm>
        <a:graphic>
          <a:graphicData uri="http://schemas.openxmlformats.org/presentationml/2006/ole">
            <mc:AlternateContent xmlns:mc="http://schemas.openxmlformats.org/markup-compatibility/2006">
              <mc:Choice xmlns:v="urn:schemas-microsoft-com:vml" Requires="v">
                <p:oleObj spid="_x0000_s67985" name="Ecuación" r:id="rId9" imgW="520474" imgH="215806" progId="Equation.3">
                  <p:embed/>
                </p:oleObj>
              </mc:Choice>
              <mc:Fallback>
                <p:oleObj name="Ecuación" r:id="rId9" imgW="520474" imgH="215806" progId="Equation.3">
                  <p:embed/>
                  <p:pic>
                    <p:nvPicPr>
                      <p:cNvPr id="0" name="Picture 34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868988" y="3283970"/>
                        <a:ext cx="887412" cy="3667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8" name="7 Conector recto"/>
          <p:cNvCxnSpPr/>
          <p:nvPr/>
        </p:nvCxnSpPr>
        <p:spPr>
          <a:xfrm rot="5400000">
            <a:off x="2077244" y="4591276"/>
            <a:ext cx="3960812" cy="0"/>
          </a:xfrm>
          <a:prstGeom prst="line">
            <a:avLst/>
          </a:prstGeom>
          <a:ln w="25400">
            <a:solidFill>
              <a:schemeClr val="accent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graphicFrame>
        <p:nvGraphicFramePr>
          <p:cNvPr id="9" name="Object 6"/>
          <p:cNvGraphicFramePr>
            <a:graphicFrameLocks noChangeAspect="1"/>
          </p:cNvGraphicFramePr>
          <p:nvPr/>
        </p:nvGraphicFramePr>
        <p:xfrm>
          <a:off x="5715000" y="4915920"/>
          <a:ext cx="1058863" cy="388937"/>
        </p:xfrm>
        <a:graphic>
          <a:graphicData uri="http://schemas.openxmlformats.org/presentationml/2006/ole">
            <mc:AlternateContent xmlns:mc="http://schemas.openxmlformats.org/markup-compatibility/2006">
              <mc:Choice xmlns:v="urn:schemas-microsoft-com:vml" Requires="v">
                <p:oleObj spid="_x0000_s67986" name="Ecuación" r:id="rId11" imgW="622030" imgH="228501" progId="Equation.3">
                  <p:embed/>
                </p:oleObj>
              </mc:Choice>
              <mc:Fallback>
                <p:oleObj name="Ecuación" r:id="rId11" imgW="622030" imgH="228501" progId="Equation.3">
                  <p:embed/>
                  <p:pic>
                    <p:nvPicPr>
                      <p:cNvPr id="0" name="Picture 34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15000" y="4915920"/>
                        <a:ext cx="1058863" cy="3889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7"/>
          <p:cNvGraphicFramePr>
            <a:graphicFrameLocks noChangeAspect="1"/>
          </p:cNvGraphicFramePr>
          <p:nvPr/>
        </p:nvGraphicFramePr>
        <p:xfrm>
          <a:off x="5705475" y="5355657"/>
          <a:ext cx="930275" cy="366713"/>
        </p:xfrm>
        <a:graphic>
          <a:graphicData uri="http://schemas.openxmlformats.org/presentationml/2006/ole">
            <mc:AlternateContent xmlns:mc="http://schemas.openxmlformats.org/markup-compatibility/2006">
              <mc:Choice xmlns:v="urn:schemas-microsoft-com:vml" Requires="v">
                <p:oleObj spid="_x0000_s67987" name="Ecuación" r:id="rId13" imgW="545626" imgH="215713" progId="Equation.3">
                  <p:embed/>
                </p:oleObj>
              </mc:Choice>
              <mc:Fallback>
                <p:oleObj name="Ecuación" r:id="rId13" imgW="545626" imgH="215713" progId="Equation.3">
                  <p:embed/>
                  <p:pic>
                    <p:nvPicPr>
                      <p:cNvPr id="0" name="Picture 34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705475" y="5355657"/>
                        <a:ext cx="930275" cy="3667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10 CuadroTexto"/>
          <p:cNvSpPr txBox="1"/>
          <p:nvPr/>
        </p:nvSpPr>
        <p:spPr>
          <a:xfrm>
            <a:off x="3624258" y="6519470"/>
            <a:ext cx="876304" cy="338554"/>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a:spAutoFit/>
          </a:bodyPr>
          <a:lstStyle/>
          <a:p>
            <a:pPr algn="ctr">
              <a:defRPr/>
            </a:pPr>
            <a:r>
              <a:rPr lang="es-ES" sz="1600" dirty="0">
                <a:latin typeface="Arial" pitchFamily="34" charset="0"/>
                <a:cs typeface="Arial" pitchFamily="34" charset="0"/>
              </a:rPr>
              <a:t>Media</a:t>
            </a:r>
            <a:endParaRPr lang="es-CL" sz="1600" dirty="0">
              <a:latin typeface="Arial" pitchFamily="34" charset="0"/>
              <a:cs typeface="Arial" pitchFamily="34" charset="0"/>
            </a:endParaRPr>
          </a:p>
        </p:txBody>
      </p:sp>
      <p:grpSp>
        <p:nvGrpSpPr>
          <p:cNvPr id="12" name="113 Grupo"/>
          <p:cNvGrpSpPr>
            <a:grpSpLocks/>
          </p:cNvGrpSpPr>
          <p:nvPr/>
        </p:nvGrpSpPr>
        <p:grpSpPr bwMode="auto">
          <a:xfrm>
            <a:off x="714375" y="3709420"/>
            <a:ext cx="6707188" cy="525462"/>
            <a:chOff x="714375" y="3463925"/>
            <a:chExt cx="6707188" cy="525463"/>
          </a:xfrm>
        </p:grpSpPr>
        <p:grpSp>
          <p:nvGrpSpPr>
            <p:cNvPr id="13" name="121 Grupo"/>
            <p:cNvGrpSpPr>
              <a:grpSpLocks/>
            </p:cNvGrpSpPr>
            <p:nvPr/>
          </p:nvGrpSpPr>
          <p:grpSpPr bwMode="auto">
            <a:xfrm>
              <a:off x="714375" y="3535363"/>
              <a:ext cx="6707188" cy="434975"/>
              <a:chOff x="714348" y="3535984"/>
              <a:chExt cx="6707495" cy="433742"/>
            </a:xfrm>
          </p:grpSpPr>
          <p:grpSp>
            <p:nvGrpSpPr>
              <p:cNvPr id="34" name="35 Grupo"/>
              <p:cNvGrpSpPr>
                <a:grpSpLocks/>
              </p:cNvGrpSpPr>
              <p:nvPr/>
            </p:nvGrpSpPr>
            <p:grpSpPr bwMode="auto">
              <a:xfrm>
                <a:off x="855643" y="3594536"/>
                <a:ext cx="6359817" cy="72587"/>
                <a:chOff x="855510" y="3143248"/>
                <a:chExt cx="7431562" cy="72587"/>
              </a:xfrm>
            </p:grpSpPr>
            <p:cxnSp>
              <p:nvCxnSpPr>
                <p:cNvPr id="37" name="36 Conector recto"/>
                <p:cNvCxnSpPr/>
                <p:nvPr/>
              </p:nvCxnSpPr>
              <p:spPr>
                <a:xfrm>
                  <a:off x="855509" y="3143267"/>
                  <a:ext cx="743156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37 Conector recto"/>
                <p:cNvCxnSpPr/>
                <p:nvPr/>
              </p:nvCxnSpPr>
              <p:spPr>
                <a:xfrm rot="5400000">
                  <a:off x="820027" y="3178749"/>
                  <a:ext cx="72818" cy="185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38 Conector recto"/>
                <p:cNvCxnSpPr/>
                <p:nvPr/>
              </p:nvCxnSpPr>
              <p:spPr>
                <a:xfrm rot="5400000">
                  <a:off x="1184555" y="3179677"/>
                  <a:ext cx="7281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39 Conector recto"/>
                <p:cNvCxnSpPr/>
                <p:nvPr/>
              </p:nvCxnSpPr>
              <p:spPr>
                <a:xfrm rot="5400000">
                  <a:off x="1560214" y="3178749"/>
                  <a:ext cx="72818" cy="18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40 Conector recto"/>
                <p:cNvCxnSpPr/>
                <p:nvPr/>
              </p:nvCxnSpPr>
              <p:spPr>
                <a:xfrm rot="5400000">
                  <a:off x="1928453" y="3179677"/>
                  <a:ext cx="7281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41 Conector recto"/>
                <p:cNvCxnSpPr/>
                <p:nvPr/>
              </p:nvCxnSpPr>
              <p:spPr>
                <a:xfrm rot="5400000">
                  <a:off x="2304113" y="3178749"/>
                  <a:ext cx="72818" cy="185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42 Conector recto"/>
                <p:cNvCxnSpPr/>
                <p:nvPr/>
              </p:nvCxnSpPr>
              <p:spPr>
                <a:xfrm rot="5400000">
                  <a:off x="2676989" y="3178749"/>
                  <a:ext cx="72818" cy="18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43 Conector recto"/>
                <p:cNvCxnSpPr/>
                <p:nvPr/>
              </p:nvCxnSpPr>
              <p:spPr>
                <a:xfrm rot="5400000">
                  <a:off x="3051721" y="3178749"/>
                  <a:ext cx="72818" cy="18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44 Conector recto"/>
                <p:cNvCxnSpPr/>
                <p:nvPr/>
              </p:nvCxnSpPr>
              <p:spPr>
                <a:xfrm rot="5400000">
                  <a:off x="3420888" y="3178749"/>
                  <a:ext cx="72818" cy="185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45 Conector recto"/>
                <p:cNvCxnSpPr/>
                <p:nvPr/>
              </p:nvCxnSpPr>
              <p:spPr>
                <a:xfrm rot="5400000">
                  <a:off x="3795619" y="3178749"/>
                  <a:ext cx="72818" cy="185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46 Conector recto"/>
                <p:cNvCxnSpPr/>
                <p:nvPr/>
              </p:nvCxnSpPr>
              <p:spPr>
                <a:xfrm rot="5400000">
                  <a:off x="4154582" y="3179677"/>
                  <a:ext cx="7281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47 Conector recto"/>
                <p:cNvCxnSpPr/>
                <p:nvPr/>
              </p:nvCxnSpPr>
              <p:spPr>
                <a:xfrm rot="5400000">
                  <a:off x="4530242" y="3178749"/>
                  <a:ext cx="72818" cy="185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48 Conector recto"/>
                <p:cNvCxnSpPr/>
                <p:nvPr/>
              </p:nvCxnSpPr>
              <p:spPr>
                <a:xfrm rot="5400000">
                  <a:off x="4898480" y="3179677"/>
                  <a:ext cx="7281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49 Conector recto"/>
                <p:cNvCxnSpPr/>
                <p:nvPr/>
              </p:nvCxnSpPr>
              <p:spPr>
                <a:xfrm rot="5400000">
                  <a:off x="5274140" y="3178749"/>
                  <a:ext cx="72818" cy="18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50 Conector recto"/>
                <p:cNvCxnSpPr/>
                <p:nvPr/>
              </p:nvCxnSpPr>
              <p:spPr>
                <a:xfrm rot="5400000">
                  <a:off x="5647017" y="3178749"/>
                  <a:ext cx="72818" cy="185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51 Conector recto"/>
                <p:cNvCxnSpPr/>
                <p:nvPr/>
              </p:nvCxnSpPr>
              <p:spPr>
                <a:xfrm rot="5400000">
                  <a:off x="6021748" y="3178749"/>
                  <a:ext cx="72818" cy="185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52 Conector recto"/>
                <p:cNvCxnSpPr/>
                <p:nvPr/>
              </p:nvCxnSpPr>
              <p:spPr>
                <a:xfrm rot="5400000">
                  <a:off x="6390914" y="3178749"/>
                  <a:ext cx="72818" cy="18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53 Conector recto"/>
                <p:cNvCxnSpPr/>
                <p:nvPr/>
              </p:nvCxnSpPr>
              <p:spPr>
                <a:xfrm rot="5400000">
                  <a:off x="6765646" y="3178749"/>
                  <a:ext cx="72818" cy="18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54 Conector recto"/>
                <p:cNvCxnSpPr/>
                <p:nvPr/>
              </p:nvCxnSpPr>
              <p:spPr>
                <a:xfrm rot="5400000">
                  <a:off x="7131103" y="3178749"/>
                  <a:ext cx="72818" cy="185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55 Conector recto"/>
                <p:cNvCxnSpPr/>
                <p:nvPr/>
              </p:nvCxnSpPr>
              <p:spPr>
                <a:xfrm rot="5400000">
                  <a:off x="7505835" y="3178749"/>
                  <a:ext cx="72818" cy="185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56 Conector recto"/>
                <p:cNvCxnSpPr/>
                <p:nvPr/>
              </p:nvCxnSpPr>
              <p:spPr>
                <a:xfrm rot="5400000">
                  <a:off x="7875000" y="3178749"/>
                  <a:ext cx="72818" cy="18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57 Conector recto"/>
                <p:cNvCxnSpPr/>
                <p:nvPr/>
              </p:nvCxnSpPr>
              <p:spPr>
                <a:xfrm rot="5400000">
                  <a:off x="8249732" y="3178749"/>
                  <a:ext cx="72818" cy="18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5" name="36 CuadroTexto"/>
              <p:cNvSpPr txBox="1">
                <a:spLocks noChangeArrowheads="1"/>
              </p:cNvSpPr>
              <p:nvPr/>
            </p:nvSpPr>
            <p:spPr bwMode="auto">
              <a:xfrm>
                <a:off x="714348" y="3631172"/>
                <a:ext cx="2984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a:t>0</a:t>
                </a:r>
                <a:endParaRPr lang="es-CL" sz="1600"/>
              </a:p>
            </p:txBody>
          </p:sp>
          <p:sp>
            <p:nvSpPr>
              <p:cNvPr id="36" name="38 CuadroTexto"/>
              <p:cNvSpPr txBox="1">
                <a:spLocks noChangeArrowheads="1"/>
              </p:cNvSpPr>
              <p:nvPr/>
            </p:nvSpPr>
            <p:spPr bwMode="auto">
              <a:xfrm>
                <a:off x="7009551" y="3631093"/>
                <a:ext cx="4122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a:t>20</a:t>
                </a:r>
                <a:endParaRPr lang="es-CL" sz="1600"/>
              </a:p>
            </p:txBody>
          </p:sp>
        </p:grpSp>
        <p:sp>
          <p:nvSpPr>
            <p:cNvPr id="14" name="13 Elipse"/>
            <p:cNvSpPr/>
            <p:nvPr/>
          </p:nvSpPr>
          <p:spPr>
            <a:xfrm>
              <a:off x="2089150" y="3463925"/>
              <a:ext cx="71438" cy="71437"/>
            </a:xfrm>
            <a:prstGeom prst="ellipse">
              <a:avLst/>
            </a:prstGeom>
            <a:solidFill>
              <a:schemeClr val="tx1"/>
            </a:solidFill>
            <a:ln>
              <a:noFill/>
            </a:ln>
            <a:effectLst>
              <a:outerShdw blurRad="508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15" name="14 Elipse"/>
            <p:cNvSpPr/>
            <p:nvPr/>
          </p:nvSpPr>
          <p:spPr>
            <a:xfrm>
              <a:off x="2738438" y="3463925"/>
              <a:ext cx="71437" cy="71437"/>
            </a:xfrm>
            <a:prstGeom prst="ellipse">
              <a:avLst/>
            </a:prstGeom>
            <a:solidFill>
              <a:schemeClr val="tx1"/>
            </a:solidFill>
            <a:ln>
              <a:noFill/>
            </a:ln>
            <a:effectLst>
              <a:outerShdw blurRad="508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16" name="15 Elipse"/>
            <p:cNvSpPr/>
            <p:nvPr/>
          </p:nvSpPr>
          <p:spPr>
            <a:xfrm>
              <a:off x="3052763" y="3463925"/>
              <a:ext cx="71437" cy="73025"/>
            </a:xfrm>
            <a:prstGeom prst="ellipse">
              <a:avLst/>
            </a:prstGeom>
            <a:solidFill>
              <a:schemeClr val="tx1"/>
            </a:solidFill>
            <a:ln>
              <a:noFill/>
            </a:ln>
            <a:effectLst>
              <a:outerShdw blurRad="508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17" name="16 Elipse"/>
            <p:cNvSpPr/>
            <p:nvPr/>
          </p:nvSpPr>
          <p:spPr>
            <a:xfrm>
              <a:off x="3679825" y="3463925"/>
              <a:ext cx="73025" cy="73025"/>
            </a:xfrm>
            <a:prstGeom prst="ellipse">
              <a:avLst/>
            </a:prstGeom>
            <a:solidFill>
              <a:schemeClr val="tx1"/>
            </a:solidFill>
            <a:ln>
              <a:noFill/>
            </a:ln>
            <a:effectLst>
              <a:outerShdw blurRad="508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18" name="17 Elipse"/>
            <p:cNvSpPr/>
            <p:nvPr/>
          </p:nvSpPr>
          <p:spPr>
            <a:xfrm>
              <a:off x="3995738" y="3465512"/>
              <a:ext cx="71437" cy="71438"/>
            </a:xfrm>
            <a:prstGeom prst="ellipse">
              <a:avLst/>
            </a:prstGeom>
            <a:solidFill>
              <a:schemeClr val="tx1"/>
            </a:solidFill>
            <a:ln>
              <a:noFill/>
            </a:ln>
            <a:effectLst>
              <a:outerShdw blurRad="508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19" name="18 Elipse"/>
            <p:cNvSpPr/>
            <p:nvPr/>
          </p:nvSpPr>
          <p:spPr>
            <a:xfrm>
              <a:off x="4318000" y="3463925"/>
              <a:ext cx="73025" cy="73025"/>
            </a:xfrm>
            <a:prstGeom prst="ellipse">
              <a:avLst/>
            </a:prstGeom>
            <a:solidFill>
              <a:schemeClr val="tx1"/>
            </a:solidFill>
            <a:ln>
              <a:noFill/>
            </a:ln>
            <a:effectLst>
              <a:outerShdw blurRad="508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0" name="19 Elipse"/>
            <p:cNvSpPr/>
            <p:nvPr/>
          </p:nvSpPr>
          <p:spPr>
            <a:xfrm>
              <a:off x="4633913" y="3465512"/>
              <a:ext cx="71437" cy="71438"/>
            </a:xfrm>
            <a:prstGeom prst="ellipse">
              <a:avLst/>
            </a:prstGeom>
            <a:solidFill>
              <a:schemeClr val="tx1"/>
            </a:solidFill>
            <a:ln>
              <a:noFill/>
            </a:ln>
            <a:effectLst>
              <a:outerShdw blurRad="508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1" name="20 Elipse"/>
            <p:cNvSpPr/>
            <p:nvPr/>
          </p:nvSpPr>
          <p:spPr>
            <a:xfrm>
              <a:off x="4953000" y="3465512"/>
              <a:ext cx="71438" cy="71438"/>
            </a:xfrm>
            <a:prstGeom prst="ellipse">
              <a:avLst/>
            </a:prstGeom>
            <a:solidFill>
              <a:schemeClr val="tx1"/>
            </a:solidFill>
            <a:ln>
              <a:noFill/>
            </a:ln>
            <a:effectLst>
              <a:outerShdw blurRad="508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2" name="21 Elipse"/>
            <p:cNvSpPr/>
            <p:nvPr/>
          </p:nvSpPr>
          <p:spPr>
            <a:xfrm>
              <a:off x="5276850" y="3463925"/>
              <a:ext cx="71438" cy="73025"/>
            </a:xfrm>
            <a:prstGeom prst="ellipse">
              <a:avLst/>
            </a:prstGeom>
            <a:solidFill>
              <a:schemeClr val="tx1"/>
            </a:solidFill>
            <a:ln>
              <a:noFill/>
            </a:ln>
            <a:effectLst>
              <a:outerShdw blurRad="508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3" name="22 Elipse"/>
            <p:cNvSpPr/>
            <p:nvPr/>
          </p:nvSpPr>
          <p:spPr>
            <a:xfrm>
              <a:off x="5591175" y="3465512"/>
              <a:ext cx="71438" cy="71438"/>
            </a:xfrm>
            <a:prstGeom prst="ellipse">
              <a:avLst/>
            </a:prstGeom>
            <a:solidFill>
              <a:schemeClr val="tx1"/>
            </a:solidFill>
            <a:ln>
              <a:noFill/>
            </a:ln>
            <a:effectLst>
              <a:outerShdw blurRad="508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4" name="93 CuadroTexto"/>
            <p:cNvSpPr txBox="1">
              <a:spLocks noChangeArrowheads="1"/>
            </p:cNvSpPr>
            <p:nvPr/>
          </p:nvSpPr>
          <p:spPr bwMode="auto">
            <a:xfrm>
              <a:off x="1985963" y="3636963"/>
              <a:ext cx="2984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a:t>4</a:t>
              </a:r>
              <a:endParaRPr lang="es-CL" sz="1600"/>
            </a:p>
          </p:txBody>
        </p:sp>
        <p:sp>
          <p:nvSpPr>
            <p:cNvPr id="25" name="94 CuadroTexto"/>
            <p:cNvSpPr txBox="1">
              <a:spLocks noChangeArrowheads="1"/>
            </p:cNvSpPr>
            <p:nvPr/>
          </p:nvSpPr>
          <p:spPr bwMode="auto">
            <a:xfrm>
              <a:off x="2620963" y="3641725"/>
              <a:ext cx="2984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a:t>6</a:t>
              </a:r>
              <a:endParaRPr lang="es-CL" sz="1600"/>
            </a:p>
          </p:txBody>
        </p:sp>
        <p:sp>
          <p:nvSpPr>
            <p:cNvPr id="26" name="95 CuadroTexto"/>
            <p:cNvSpPr txBox="1">
              <a:spLocks noChangeArrowheads="1"/>
            </p:cNvSpPr>
            <p:nvPr/>
          </p:nvSpPr>
          <p:spPr bwMode="auto">
            <a:xfrm>
              <a:off x="2943225" y="3641725"/>
              <a:ext cx="2984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a:t>7</a:t>
              </a:r>
              <a:endParaRPr lang="es-CL" sz="1600"/>
            </a:p>
          </p:txBody>
        </p:sp>
        <p:sp>
          <p:nvSpPr>
            <p:cNvPr id="27" name="96 CuadroTexto"/>
            <p:cNvSpPr txBox="1">
              <a:spLocks noChangeArrowheads="1"/>
            </p:cNvSpPr>
            <p:nvPr/>
          </p:nvSpPr>
          <p:spPr bwMode="auto">
            <a:xfrm>
              <a:off x="3568700" y="3643313"/>
              <a:ext cx="2984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a:t>9</a:t>
              </a:r>
              <a:endParaRPr lang="es-CL" sz="1600"/>
            </a:p>
          </p:txBody>
        </p:sp>
        <p:sp>
          <p:nvSpPr>
            <p:cNvPr id="28" name="97 CuadroTexto"/>
            <p:cNvSpPr txBox="1">
              <a:spLocks noChangeArrowheads="1"/>
            </p:cNvSpPr>
            <p:nvPr/>
          </p:nvSpPr>
          <p:spPr bwMode="auto">
            <a:xfrm>
              <a:off x="3835400" y="3643313"/>
              <a:ext cx="4127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a:t>10</a:t>
              </a:r>
              <a:endParaRPr lang="es-CL" sz="1600"/>
            </a:p>
          </p:txBody>
        </p:sp>
        <p:sp>
          <p:nvSpPr>
            <p:cNvPr id="29" name="98 CuadroTexto"/>
            <p:cNvSpPr txBox="1">
              <a:spLocks noChangeArrowheads="1"/>
            </p:cNvSpPr>
            <p:nvPr/>
          </p:nvSpPr>
          <p:spPr bwMode="auto">
            <a:xfrm>
              <a:off x="4141788" y="3643313"/>
              <a:ext cx="4127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a:t>11</a:t>
              </a:r>
              <a:endParaRPr lang="es-CL" sz="1600"/>
            </a:p>
          </p:txBody>
        </p:sp>
        <p:sp>
          <p:nvSpPr>
            <p:cNvPr id="30" name="99 CuadroTexto"/>
            <p:cNvSpPr txBox="1">
              <a:spLocks noChangeArrowheads="1"/>
            </p:cNvSpPr>
            <p:nvPr/>
          </p:nvSpPr>
          <p:spPr bwMode="auto">
            <a:xfrm>
              <a:off x="4470400" y="3643313"/>
              <a:ext cx="4111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a:t>12</a:t>
              </a:r>
              <a:endParaRPr lang="es-CL" sz="1600"/>
            </a:p>
          </p:txBody>
        </p:sp>
        <p:sp>
          <p:nvSpPr>
            <p:cNvPr id="31" name="100 CuadroTexto"/>
            <p:cNvSpPr txBox="1">
              <a:spLocks noChangeArrowheads="1"/>
            </p:cNvSpPr>
            <p:nvPr/>
          </p:nvSpPr>
          <p:spPr bwMode="auto">
            <a:xfrm>
              <a:off x="4781550" y="3651250"/>
              <a:ext cx="4127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a:t>13</a:t>
              </a:r>
              <a:endParaRPr lang="es-CL" sz="1600"/>
            </a:p>
          </p:txBody>
        </p:sp>
        <p:sp>
          <p:nvSpPr>
            <p:cNvPr id="32" name="101 CuadroTexto"/>
            <p:cNvSpPr txBox="1">
              <a:spLocks noChangeArrowheads="1"/>
            </p:cNvSpPr>
            <p:nvPr/>
          </p:nvSpPr>
          <p:spPr bwMode="auto">
            <a:xfrm>
              <a:off x="5106988" y="3651250"/>
              <a:ext cx="4111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a:t>14</a:t>
              </a:r>
              <a:endParaRPr lang="es-CL" sz="1600"/>
            </a:p>
          </p:txBody>
        </p:sp>
        <p:sp>
          <p:nvSpPr>
            <p:cNvPr id="33" name="102 CuadroTexto"/>
            <p:cNvSpPr txBox="1">
              <a:spLocks noChangeArrowheads="1"/>
            </p:cNvSpPr>
            <p:nvPr/>
          </p:nvSpPr>
          <p:spPr bwMode="auto">
            <a:xfrm>
              <a:off x="5418138" y="3643313"/>
              <a:ext cx="4127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a:t>15</a:t>
              </a:r>
              <a:endParaRPr lang="es-CL" sz="1600"/>
            </a:p>
          </p:txBody>
        </p:sp>
      </p:grpSp>
      <p:grpSp>
        <p:nvGrpSpPr>
          <p:cNvPr id="59" name="114 Grupo"/>
          <p:cNvGrpSpPr>
            <a:grpSpLocks/>
          </p:cNvGrpSpPr>
          <p:nvPr/>
        </p:nvGrpSpPr>
        <p:grpSpPr bwMode="auto">
          <a:xfrm>
            <a:off x="714375" y="5709670"/>
            <a:ext cx="6707188" cy="527050"/>
            <a:chOff x="714375" y="5464175"/>
            <a:chExt cx="6707188" cy="527050"/>
          </a:xfrm>
        </p:grpSpPr>
        <p:grpSp>
          <p:nvGrpSpPr>
            <p:cNvPr id="60" name="123 Grupo"/>
            <p:cNvGrpSpPr>
              <a:grpSpLocks/>
            </p:cNvGrpSpPr>
            <p:nvPr/>
          </p:nvGrpSpPr>
          <p:grpSpPr bwMode="auto">
            <a:xfrm>
              <a:off x="714375" y="5535613"/>
              <a:ext cx="6707188" cy="434975"/>
              <a:chOff x="714348" y="5536248"/>
              <a:chExt cx="6707495" cy="433742"/>
            </a:xfrm>
          </p:grpSpPr>
          <p:grpSp>
            <p:nvGrpSpPr>
              <p:cNvPr id="79" name="43 Grupo"/>
              <p:cNvGrpSpPr>
                <a:grpSpLocks/>
              </p:cNvGrpSpPr>
              <p:nvPr/>
            </p:nvGrpSpPr>
            <p:grpSpPr bwMode="auto">
              <a:xfrm>
                <a:off x="855643" y="5594800"/>
                <a:ext cx="6359817" cy="72587"/>
                <a:chOff x="855510" y="3143248"/>
                <a:chExt cx="7431562" cy="72587"/>
              </a:xfrm>
            </p:grpSpPr>
            <p:cxnSp>
              <p:nvCxnSpPr>
                <p:cNvPr id="82" name="81 Conector recto"/>
                <p:cNvCxnSpPr/>
                <p:nvPr/>
              </p:nvCxnSpPr>
              <p:spPr>
                <a:xfrm>
                  <a:off x="855509" y="3143267"/>
                  <a:ext cx="743156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82 Conector recto"/>
                <p:cNvCxnSpPr/>
                <p:nvPr/>
              </p:nvCxnSpPr>
              <p:spPr>
                <a:xfrm rot="5400000">
                  <a:off x="820027" y="3178749"/>
                  <a:ext cx="72818" cy="185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83 Conector recto"/>
                <p:cNvCxnSpPr/>
                <p:nvPr/>
              </p:nvCxnSpPr>
              <p:spPr>
                <a:xfrm rot="5400000">
                  <a:off x="1184555" y="3179677"/>
                  <a:ext cx="7281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84 Conector recto"/>
                <p:cNvCxnSpPr/>
                <p:nvPr/>
              </p:nvCxnSpPr>
              <p:spPr>
                <a:xfrm rot="5400000">
                  <a:off x="1560214" y="3178749"/>
                  <a:ext cx="72818" cy="18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85 Conector recto"/>
                <p:cNvCxnSpPr/>
                <p:nvPr/>
              </p:nvCxnSpPr>
              <p:spPr>
                <a:xfrm rot="5400000">
                  <a:off x="1928453" y="3179677"/>
                  <a:ext cx="7281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86 Conector recto"/>
                <p:cNvCxnSpPr/>
                <p:nvPr/>
              </p:nvCxnSpPr>
              <p:spPr>
                <a:xfrm rot="5400000">
                  <a:off x="2304113" y="3178749"/>
                  <a:ext cx="72818" cy="185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87 Conector recto"/>
                <p:cNvCxnSpPr/>
                <p:nvPr/>
              </p:nvCxnSpPr>
              <p:spPr>
                <a:xfrm rot="5400000">
                  <a:off x="2676989" y="3178749"/>
                  <a:ext cx="72818" cy="18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88 Conector recto"/>
                <p:cNvCxnSpPr/>
                <p:nvPr/>
              </p:nvCxnSpPr>
              <p:spPr>
                <a:xfrm rot="5400000">
                  <a:off x="3051721" y="3178749"/>
                  <a:ext cx="72818" cy="18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89 Conector recto"/>
                <p:cNvCxnSpPr/>
                <p:nvPr/>
              </p:nvCxnSpPr>
              <p:spPr>
                <a:xfrm rot="5400000">
                  <a:off x="3420888" y="3178749"/>
                  <a:ext cx="72818" cy="185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90 Conector recto"/>
                <p:cNvCxnSpPr/>
                <p:nvPr/>
              </p:nvCxnSpPr>
              <p:spPr>
                <a:xfrm rot="5400000">
                  <a:off x="3795619" y="3178749"/>
                  <a:ext cx="72818" cy="185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91 Conector recto"/>
                <p:cNvCxnSpPr/>
                <p:nvPr/>
              </p:nvCxnSpPr>
              <p:spPr>
                <a:xfrm rot="5400000">
                  <a:off x="4154582" y="3179677"/>
                  <a:ext cx="7281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92 Conector recto"/>
                <p:cNvCxnSpPr/>
                <p:nvPr/>
              </p:nvCxnSpPr>
              <p:spPr>
                <a:xfrm rot="5400000">
                  <a:off x="4530242" y="3178749"/>
                  <a:ext cx="72818" cy="185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93 Conector recto"/>
                <p:cNvCxnSpPr/>
                <p:nvPr/>
              </p:nvCxnSpPr>
              <p:spPr>
                <a:xfrm rot="5400000">
                  <a:off x="4898480" y="3179677"/>
                  <a:ext cx="7281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94 Conector recto"/>
                <p:cNvCxnSpPr/>
                <p:nvPr/>
              </p:nvCxnSpPr>
              <p:spPr>
                <a:xfrm rot="5400000">
                  <a:off x="5274140" y="3178749"/>
                  <a:ext cx="72818" cy="18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95 Conector recto"/>
                <p:cNvCxnSpPr/>
                <p:nvPr/>
              </p:nvCxnSpPr>
              <p:spPr>
                <a:xfrm rot="5400000">
                  <a:off x="5647017" y="3178749"/>
                  <a:ext cx="72818" cy="185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96 Conector recto"/>
                <p:cNvCxnSpPr/>
                <p:nvPr/>
              </p:nvCxnSpPr>
              <p:spPr>
                <a:xfrm rot="5400000">
                  <a:off x="6021748" y="3178749"/>
                  <a:ext cx="72818" cy="185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97 Conector recto"/>
                <p:cNvCxnSpPr/>
                <p:nvPr/>
              </p:nvCxnSpPr>
              <p:spPr>
                <a:xfrm rot="5400000">
                  <a:off x="6390914" y="3178749"/>
                  <a:ext cx="72818" cy="18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98 Conector recto"/>
                <p:cNvCxnSpPr/>
                <p:nvPr/>
              </p:nvCxnSpPr>
              <p:spPr>
                <a:xfrm rot="5400000">
                  <a:off x="6765646" y="3178749"/>
                  <a:ext cx="72818" cy="18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99 Conector recto"/>
                <p:cNvCxnSpPr/>
                <p:nvPr/>
              </p:nvCxnSpPr>
              <p:spPr>
                <a:xfrm rot="5400000">
                  <a:off x="7131103" y="3178749"/>
                  <a:ext cx="72818" cy="185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100 Conector recto"/>
                <p:cNvCxnSpPr/>
                <p:nvPr/>
              </p:nvCxnSpPr>
              <p:spPr>
                <a:xfrm rot="5400000">
                  <a:off x="7505835" y="3178749"/>
                  <a:ext cx="72818" cy="185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101 Conector recto"/>
                <p:cNvCxnSpPr/>
                <p:nvPr/>
              </p:nvCxnSpPr>
              <p:spPr>
                <a:xfrm rot="5400000">
                  <a:off x="7875000" y="3178749"/>
                  <a:ext cx="72818" cy="18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102 Conector recto"/>
                <p:cNvCxnSpPr/>
                <p:nvPr/>
              </p:nvCxnSpPr>
              <p:spPr>
                <a:xfrm rot="5400000">
                  <a:off x="8249732" y="3178749"/>
                  <a:ext cx="72818" cy="18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0" name="75 CuadroTexto"/>
              <p:cNvSpPr txBox="1">
                <a:spLocks noChangeArrowheads="1"/>
              </p:cNvSpPr>
              <p:nvPr/>
            </p:nvSpPr>
            <p:spPr bwMode="auto">
              <a:xfrm>
                <a:off x="714348" y="5631436"/>
                <a:ext cx="2984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a:t>0</a:t>
                </a:r>
                <a:endParaRPr lang="es-CL" sz="1600"/>
              </a:p>
            </p:txBody>
          </p:sp>
          <p:sp>
            <p:nvSpPr>
              <p:cNvPr id="81" name="76 CuadroTexto"/>
              <p:cNvSpPr txBox="1">
                <a:spLocks noChangeArrowheads="1"/>
              </p:cNvSpPr>
              <p:nvPr/>
            </p:nvSpPr>
            <p:spPr bwMode="auto">
              <a:xfrm>
                <a:off x="7009551" y="5631357"/>
                <a:ext cx="4122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a:t>20</a:t>
                </a:r>
                <a:endParaRPr lang="es-CL" sz="1600"/>
              </a:p>
            </p:txBody>
          </p:sp>
        </p:grpSp>
        <p:sp>
          <p:nvSpPr>
            <p:cNvPr id="61" name="60 Elipse"/>
            <p:cNvSpPr/>
            <p:nvPr/>
          </p:nvSpPr>
          <p:spPr>
            <a:xfrm>
              <a:off x="2089150" y="5464175"/>
              <a:ext cx="71438" cy="71437"/>
            </a:xfrm>
            <a:prstGeom prst="ellipse">
              <a:avLst/>
            </a:prstGeom>
            <a:solidFill>
              <a:schemeClr val="tx1"/>
            </a:solidFill>
            <a:ln>
              <a:noFill/>
            </a:ln>
            <a:effectLst>
              <a:outerShdw blurRad="508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62" name="61 Elipse"/>
            <p:cNvSpPr/>
            <p:nvPr/>
          </p:nvSpPr>
          <p:spPr>
            <a:xfrm>
              <a:off x="2738438" y="5464175"/>
              <a:ext cx="71437" cy="71437"/>
            </a:xfrm>
            <a:prstGeom prst="ellipse">
              <a:avLst/>
            </a:prstGeom>
            <a:solidFill>
              <a:schemeClr val="tx1"/>
            </a:solidFill>
            <a:ln>
              <a:noFill/>
            </a:ln>
            <a:effectLst>
              <a:outerShdw blurRad="508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63" name="62 Elipse"/>
            <p:cNvSpPr/>
            <p:nvPr/>
          </p:nvSpPr>
          <p:spPr>
            <a:xfrm>
              <a:off x="3052763" y="5464175"/>
              <a:ext cx="71437" cy="73025"/>
            </a:xfrm>
            <a:prstGeom prst="ellipse">
              <a:avLst/>
            </a:prstGeom>
            <a:solidFill>
              <a:schemeClr val="tx1"/>
            </a:solidFill>
            <a:ln>
              <a:noFill/>
            </a:ln>
            <a:effectLst>
              <a:outerShdw blurRad="508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64" name="63 Elipse"/>
            <p:cNvSpPr/>
            <p:nvPr/>
          </p:nvSpPr>
          <p:spPr>
            <a:xfrm>
              <a:off x="3679825" y="5464175"/>
              <a:ext cx="73025" cy="73025"/>
            </a:xfrm>
            <a:prstGeom prst="ellipse">
              <a:avLst/>
            </a:prstGeom>
            <a:solidFill>
              <a:schemeClr val="tx1"/>
            </a:solidFill>
            <a:ln>
              <a:noFill/>
            </a:ln>
            <a:effectLst>
              <a:outerShdw blurRad="508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65" name="64 Elipse"/>
            <p:cNvSpPr/>
            <p:nvPr/>
          </p:nvSpPr>
          <p:spPr>
            <a:xfrm>
              <a:off x="3995738" y="5465762"/>
              <a:ext cx="71437" cy="71438"/>
            </a:xfrm>
            <a:prstGeom prst="ellipse">
              <a:avLst/>
            </a:prstGeom>
            <a:solidFill>
              <a:schemeClr val="tx1"/>
            </a:solidFill>
            <a:ln>
              <a:noFill/>
            </a:ln>
            <a:effectLst>
              <a:outerShdw blurRad="508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66" name="65 Elipse"/>
            <p:cNvSpPr/>
            <p:nvPr/>
          </p:nvSpPr>
          <p:spPr>
            <a:xfrm>
              <a:off x="4318000" y="5464175"/>
              <a:ext cx="73025" cy="73025"/>
            </a:xfrm>
            <a:prstGeom prst="ellipse">
              <a:avLst/>
            </a:prstGeom>
            <a:solidFill>
              <a:schemeClr val="tx1"/>
            </a:solidFill>
            <a:ln>
              <a:noFill/>
            </a:ln>
            <a:effectLst>
              <a:outerShdw blurRad="508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67" name="66 Elipse"/>
            <p:cNvSpPr/>
            <p:nvPr/>
          </p:nvSpPr>
          <p:spPr>
            <a:xfrm>
              <a:off x="4633913" y="5465762"/>
              <a:ext cx="71437" cy="71438"/>
            </a:xfrm>
            <a:prstGeom prst="ellipse">
              <a:avLst/>
            </a:prstGeom>
            <a:solidFill>
              <a:schemeClr val="tx1"/>
            </a:solidFill>
            <a:ln>
              <a:noFill/>
            </a:ln>
            <a:effectLst>
              <a:outerShdw blurRad="508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68" name="67 Elipse"/>
            <p:cNvSpPr/>
            <p:nvPr/>
          </p:nvSpPr>
          <p:spPr>
            <a:xfrm>
              <a:off x="4953000" y="5465762"/>
              <a:ext cx="71438" cy="71438"/>
            </a:xfrm>
            <a:prstGeom prst="ellipse">
              <a:avLst/>
            </a:prstGeom>
            <a:solidFill>
              <a:schemeClr val="tx1"/>
            </a:solidFill>
            <a:ln>
              <a:noFill/>
            </a:ln>
            <a:effectLst>
              <a:outerShdw blurRad="508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69" name="68 Elipse"/>
            <p:cNvSpPr/>
            <p:nvPr/>
          </p:nvSpPr>
          <p:spPr>
            <a:xfrm>
              <a:off x="6862763" y="5464175"/>
              <a:ext cx="73025" cy="73025"/>
            </a:xfrm>
            <a:prstGeom prst="ellipse">
              <a:avLst/>
            </a:prstGeom>
            <a:solidFill>
              <a:schemeClr val="tx1"/>
            </a:solidFill>
            <a:ln>
              <a:noFill/>
            </a:ln>
            <a:effectLst>
              <a:outerShdw blurRad="508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70" name="103 CuadroTexto"/>
            <p:cNvSpPr txBox="1">
              <a:spLocks noChangeArrowheads="1"/>
            </p:cNvSpPr>
            <p:nvPr/>
          </p:nvSpPr>
          <p:spPr bwMode="auto">
            <a:xfrm>
              <a:off x="1985963" y="5630863"/>
              <a:ext cx="2984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a:t>4</a:t>
              </a:r>
              <a:endParaRPr lang="es-CL" sz="1600"/>
            </a:p>
          </p:txBody>
        </p:sp>
        <p:sp>
          <p:nvSpPr>
            <p:cNvPr id="71" name="104 CuadroTexto"/>
            <p:cNvSpPr txBox="1">
              <a:spLocks noChangeArrowheads="1"/>
            </p:cNvSpPr>
            <p:nvPr/>
          </p:nvSpPr>
          <p:spPr bwMode="auto">
            <a:xfrm>
              <a:off x="2620963" y="5635625"/>
              <a:ext cx="2984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a:t>6</a:t>
              </a:r>
              <a:endParaRPr lang="es-CL" sz="1600"/>
            </a:p>
          </p:txBody>
        </p:sp>
        <p:sp>
          <p:nvSpPr>
            <p:cNvPr id="72" name="105 CuadroTexto"/>
            <p:cNvSpPr txBox="1">
              <a:spLocks noChangeArrowheads="1"/>
            </p:cNvSpPr>
            <p:nvPr/>
          </p:nvSpPr>
          <p:spPr bwMode="auto">
            <a:xfrm>
              <a:off x="2943225" y="5635625"/>
              <a:ext cx="2984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a:t>7</a:t>
              </a:r>
              <a:endParaRPr lang="es-CL" sz="1600"/>
            </a:p>
          </p:txBody>
        </p:sp>
        <p:sp>
          <p:nvSpPr>
            <p:cNvPr id="73" name="106 CuadroTexto"/>
            <p:cNvSpPr txBox="1">
              <a:spLocks noChangeArrowheads="1"/>
            </p:cNvSpPr>
            <p:nvPr/>
          </p:nvSpPr>
          <p:spPr bwMode="auto">
            <a:xfrm>
              <a:off x="3568700" y="5637213"/>
              <a:ext cx="2984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a:t>9</a:t>
              </a:r>
              <a:endParaRPr lang="es-CL" sz="1600"/>
            </a:p>
          </p:txBody>
        </p:sp>
        <p:sp>
          <p:nvSpPr>
            <p:cNvPr id="74" name="107 CuadroTexto"/>
            <p:cNvSpPr txBox="1">
              <a:spLocks noChangeArrowheads="1"/>
            </p:cNvSpPr>
            <p:nvPr/>
          </p:nvSpPr>
          <p:spPr bwMode="auto">
            <a:xfrm>
              <a:off x="3835400" y="5645150"/>
              <a:ext cx="4127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a:t>10</a:t>
              </a:r>
              <a:endParaRPr lang="es-CL" sz="1600"/>
            </a:p>
          </p:txBody>
        </p:sp>
        <p:sp>
          <p:nvSpPr>
            <p:cNvPr id="75" name="108 CuadroTexto"/>
            <p:cNvSpPr txBox="1">
              <a:spLocks noChangeArrowheads="1"/>
            </p:cNvSpPr>
            <p:nvPr/>
          </p:nvSpPr>
          <p:spPr bwMode="auto">
            <a:xfrm>
              <a:off x="4141788" y="5645150"/>
              <a:ext cx="4127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a:t>11</a:t>
              </a:r>
              <a:endParaRPr lang="es-CL" sz="1600"/>
            </a:p>
          </p:txBody>
        </p:sp>
        <p:sp>
          <p:nvSpPr>
            <p:cNvPr id="76" name="109 CuadroTexto"/>
            <p:cNvSpPr txBox="1">
              <a:spLocks noChangeArrowheads="1"/>
            </p:cNvSpPr>
            <p:nvPr/>
          </p:nvSpPr>
          <p:spPr bwMode="auto">
            <a:xfrm>
              <a:off x="4470400" y="5645150"/>
              <a:ext cx="4111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a:t>12</a:t>
              </a:r>
              <a:endParaRPr lang="es-CL" sz="1600"/>
            </a:p>
          </p:txBody>
        </p:sp>
        <p:sp>
          <p:nvSpPr>
            <p:cNvPr id="77" name="110 CuadroTexto"/>
            <p:cNvSpPr txBox="1">
              <a:spLocks noChangeArrowheads="1"/>
            </p:cNvSpPr>
            <p:nvPr/>
          </p:nvSpPr>
          <p:spPr bwMode="auto">
            <a:xfrm>
              <a:off x="4781550" y="5653088"/>
              <a:ext cx="4127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a:t>13</a:t>
              </a:r>
              <a:endParaRPr lang="es-CL" sz="1600"/>
            </a:p>
          </p:txBody>
        </p:sp>
        <p:sp>
          <p:nvSpPr>
            <p:cNvPr id="78" name="111 CuadroTexto"/>
            <p:cNvSpPr txBox="1">
              <a:spLocks noChangeArrowheads="1"/>
            </p:cNvSpPr>
            <p:nvPr/>
          </p:nvSpPr>
          <p:spPr bwMode="auto">
            <a:xfrm>
              <a:off x="6704013" y="5645150"/>
              <a:ext cx="4127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a:t>19</a:t>
              </a:r>
              <a:endParaRPr lang="es-CL" sz="1600"/>
            </a:p>
          </p:txBody>
        </p:sp>
      </p:grpSp>
      <p:sp>
        <p:nvSpPr>
          <p:cNvPr id="104" name="103 CuadroTexto"/>
          <p:cNvSpPr txBox="1"/>
          <p:nvPr/>
        </p:nvSpPr>
        <p:spPr>
          <a:xfrm>
            <a:off x="4357686" y="785794"/>
            <a:ext cx="4967422" cy="461665"/>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a:spAutoFit/>
          </a:bodyPr>
          <a:lstStyle/>
          <a:p>
            <a:pPr>
              <a:defRPr/>
            </a:pPr>
            <a:r>
              <a:rPr lang="es-ES_tradnl" sz="2400" b="1" dirty="0" smtClean="0">
                <a:latin typeface="Arial" pitchFamily="34" charset="0"/>
                <a:cs typeface="Arial" pitchFamily="34" charset="0"/>
              </a:rPr>
              <a:t>MEDIDAS DE </a:t>
            </a:r>
            <a:r>
              <a:rPr lang="es-ES_tradnl" sz="2400" dirty="0" smtClean="0">
                <a:latin typeface="Arial" pitchFamily="34" charset="0"/>
                <a:cs typeface="Arial" pitchFamily="34" charset="0"/>
              </a:rPr>
              <a:t>D</a:t>
            </a:r>
            <a:r>
              <a:rPr lang="es-ES_tradnl" sz="2400" b="1" dirty="0" smtClean="0">
                <a:latin typeface="Arial" pitchFamily="34" charset="0"/>
                <a:cs typeface="Arial" pitchFamily="34" charset="0"/>
              </a:rPr>
              <a:t>ISPERSIÓN </a:t>
            </a:r>
            <a:r>
              <a:rPr lang="es-ES_tradnl" sz="2400" dirty="0" smtClean="0">
                <a:latin typeface="Arial" pitchFamily="34" charset="0"/>
                <a:cs typeface="Arial" pitchFamily="34" charset="0"/>
              </a:rPr>
              <a:t> </a:t>
            </a:r>
            <a:endParaRPr lang="es-ES_tradnl" sz="2400" dirty="0">
              <a:latin typeface="Arial" pitchFamily="34" charset="0"/>
              <a:cs typeface="Arial" pitchFamily="34" charset="0"/>
            </a:endParaRPr>
          </a:p>
        </p:txBody>
      </p:sp>
      <p:sp>
        <p:nvSpPr>
          <p:cNvPr id="105" name="104 Rectángulo"/>
          <p:cNvSpPr>
            <a:spLocks noChangeArrowheads="1"/>
          </p:cNvSpPr>
          <p:nvPr/>
        </p:nvSpPr>
        <p:spPr bwMode="auto">
          <a:xfrm>
            <a:off x="433548" y="1585324"/>
            <a:ext cx="835329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es-ES" b="0" dirty="0"/>
              <a:t>Los valores de varianza y desviación estándar nunca son negativos</a:t>
            </a:r>
          </a:p>
        </p:txBody>
      </p:sp>
      <p:sp>
        <p:nvSpPr>
          <p:cNvPr id="106" name="105 Rectángulo"/>
          <p:cNvSpPr/>
          <p:nvPr/>
        </p:nvSpPr>
        <p:spPr>
          <a:xfrm>
            <a:off x="428596" y="1285860"/>
            <a:ext cx="8177700" cy="369332"/>
          </a:xfrm>
          <a:prstGeom prst="rect">
            <a:avLst/>
          </a:prstGeom>
        </p:spPr>
        <p:txBody>
          <a:bodyPr wrap="square">
            <a:spAutoFit/>
          </a:bodyPr>
          <a:lstStyle/>
          <a:p>
            <a:r>
              <a:rPr lang="es-ES_tradnl" b="0" dirty="0"/>
              <a:t>La varianza y la desviación estándar constituyen medidas absolutas de variación</a:t>
            </a:r>
            <a:endParaRPr lang="es-ES" b="0" dirty="0"/>
          </a:p>
        </p:txBody>
      </p:sp>
      <p:sp>
        <p:nvSpPr>
          <p:cNvPr id="107" name="23 Rectángulo"/>
          <p:cNvSpPr/>
          <p:nvPr/>
        </p:nvSpPr>
        <p:spPr>
          <a:xfrm>
            <a:off x="0" y="214290"/>
            <a:ext cx="8643966" cy="461665"/>
          </a:xfrm>
          <a:prstGeom prst="rect">
            <a:avLst/>
          </a:prstGeom>
        </p:spPr>
        <p:txBody>
          <a:bodyPr wrap="square">
            <a:spAutoFit/>
          </a:bodyPr>
          <a:lstStyle/>
          <a:p>
            <a:r>
              <a:rPr lang="es-ES" sz="2400" b="1" u="sng" dirty="0" smtClean="0">
                <a:latin typeface="Arial" charset="0"/>
                <a:cs typeface="Arial" charset="0"/>
              </a:rPr>
              <a:t>Estadística Descriptiva</a:t>
            </a:r>
            <a:endParaRPr lang="es-ES" sz="2400" dirty="0"/>
          </a:p>
        </p:txBody>
      </p:sp>
    </p:spTree>
    <p:extLst>
      <p:ext uri="{BB962C8B-B14F-4D97-AF65-F5344CB8AC3E}">
        <p14:creationId xmlns:p14="http://schemas.microsoft.com/office/powerpoint/2010/main" val="22701461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59"/>
                                        </p:tgtEl>
                                        <p:attrNameLst>
                                          <p:attrName>style.visibility</p:attrName>
                                        </p:attrNameLst>
                                      </p:cBhvr>
                                      <p:to>
                                        <p:strVal val="visible"/>
                                      </p:to>
                                    </p:set>
                                    <p:animEffect transition="in" filter="wipe(left)">
                                      <p:cBhvr>
                                        <p:cTn id="15" dur="500"/>
                                        <p:tgtEl>
                                          <p:spTgt spid="5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up)">
                                      <p:cBhvr>
                                        <p:cTn id="20" dur="500"/>
                                        <p:tgtEl>
                                          <p:spTgt spid="8"/>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par>
                          <p:cTn id="25" fill="hold">
                            <p:stCondLst>
                              <p:cond delay="1000"/>
                            </p:stCondLst>
                            <p:childTnLst>
                              <p:par>
                                <p:cTn id="26" presetID="22" presetClass="entr" presetSubtype="8" fill="hold" nodeType="after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left)">
                                      <p:cBhvr>
                                        <p:cTn id="28" dur="500"/>
                                        <p:tgtEl>
                                          <p:spTgt spid="4"/>
                                        </p:tgtEl>
                                      </p:cBhvr>
                                    </p:animEffect>
                                  </p:childTnLst>
                                </p:cTn>
                              </p:par>
                            </p:childTnLst>
                          </p:cTn>
                        </p:par>
                        <p:par>
                          <p:cTn id="29" fill="hold">
                            <p:stCondLst>
                              <p:cond delay="1500"/>
                            </p:stCondLst>
                            <p:childTnLst>
                              <p:par>
                                <p:cTn id="30" presetID="22" presetClass="entr" presetSubtype="8"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par>
                          <p:cTn id="38" fill="hold">
                            <p:stCondLst>
                              <p:cond delay="500"/>
                            </p:stCondLst>
                            <p:childTnLst>
                              <p:par>
                                <p:cTn id="39" presetID="10" presetClass="entr" presetSubtype="0" fill="hold"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500"/>
                                        <p:tgtEl>
                                          <p:spTgt spid="7"/>
                                        </p:tgtEl>
                                      </p:cBhvr>
                                    </p:animEffect>
                                  </p:childTnLst>
                                </p:cTn>
                              </p:par>
                            </p:childTnLst>
                          </p:cTn>
                        </p:par>
                        <p:par>
                          <p:cTn id="42" fill="hold">
                            <p:stCondLst>
                              <p:cond delay="1000"/>
                            </p:stCondLst>
                            <p:childTnLst>
                              <p:par>
                                <p:cTn id="43" presetID="10" presetClass="entr" presetSubtype="0" fill="hold" nodeType="after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500"/>
                                        <p:tgtEl>
                                          <p:spTgt spid="9"/>
                                        </p:tgtEl>
                                      </p:cBhvr>
                                    </p:animEffect>
                                  </p:childTnLst>
                                </p:cTn>
                              </p:par>
                            </p:childTnLst>
                          </p:cTn>
                        </p:par>
                        <p:par>
                          <p:cTn id="46" fill="hold">
                            <p:stCondLst>
                              <p:cond delay="1500"/>
                            </p:stCondLst>
                            <p:childTnLst>
                              <p:par>
                                <p:cTn id="47" presetID="10" presetClass="entr" presetSubtype="0" fill="hold"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106"/>
                                        </p:tgtEl>
                                        <p:attrNameLst>
                                          <p:attrName>style.visibility</p:attrName>
                                        </p:attrNameLst>
                                      </p:cBhvr>
                                      <p:to>
                                        <p:strVal val="visible"/>
                                      </p:to>
                                    </p:set>
                                    <p:anim calcmode="lin" valueType="num">
                                      <p:cBhvr>
                                        <p:cTn id="54" dur="500" fill="hold"/>
                                        <p:tgtEl>
                                          <p:spTgt spid="106"/>
                                        </p:tgtEl>
                                        <p:attrNameLst>
                                          <p:attrName>ppt_w</p:attrName>
                                        </p:attrNameLst>
                                      </p:cBhvr>
                                      <p:tavLst>
                                        <p:tav tm="0">
                                          <p:val>
                                            <p:fltVal val="0"/>
                                          </p:val>
                                        </p:tav>
                                        <p:tav tm="100000">
                                          <p:val>
                                            <p:strVal val="#ppt_w"/>
                                          </p:val>
                                        </p:tav>
                                      </p:tavLst>
                                    </p:anim>
                                    <p:anim calcmode="lin" valueType="num">
                                      <p:cBhvr>
                                        <p:cTn id="55" dur="500" fill="hold"/>
                                        <p:tgtEl>
                                          <p:spTgt spid="106"/>
                                        </p:tgtEl>
                                        <p:attrNameLst>
                                          <p:attrName>ppt_h</p:attrName>
                                        </p:attrNameLst>
                                      </p:cBhvr>
                                      <p:tavLst>
                                        <p:tav tm="0">
                                          <p:val>
                                            <p:fltVal val="0"/>
                                          </p:val>
                                        </p:tav>
                                        <p:tav tm="100000">
                                          <p:val>
                                            <p:strVal val="#ppt_h"/>
                                          </p:val>
                                        </p:tav>
                                      </p:tavLst>
                                    </p:anim>
                                    <p:animEffect transition="in" filter="fade">
                                      <p:cBhvr>
                                        <p:cTn id="56" dur="500"/>
                                        <p:tgtEl>
                                          <p:spTgt spid="106"/>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105"/>
                                        </p:tgtEl>
                                        <p:attrNameLst>
                                          <p:attrName>style.visibility</p:attrName>
                                        </p:attrNameLst>
                                      </p:cBhvr>
                                      <p:to>
                                        <p:strVal val="visible"/>
                                      </p:to>
                                    </p:set>
                                    <p:anim calcmode="lin" valueType="num">
                                      <p:cBhvr>
                                        <p:cTn id="61" dur="500" fill="hold"/>
                                        <p:tgtEl>
                                          <p:spTgt spid="105"/>
                                        </p:tgtEl>
                                        <p:attrNameLst>
                                          <p:attrName>ppt_w</p:attrName>
                                        </p:attrNameLst>
                                      </p:cBhvr>
                                      <p:tavLst>
                                        <p:tav tm="0">
                                          <p:val>
                                            <p:fltVal val="0"/>
                                          </p:val>
                                        </p:tav>
                                        <p:tav tm="100000">
                                          <p:val>
                                            <p:strVal val="#ppt_w"/>
                                          </p:val>
                                        </p:tav>
                                      </p:tavLst>
                                    </p:anim>
                                    <p:anim calcmode="lin" valueType="num">
                                      <p:cBhvr>
                                        <p:cTn id="62" dur="500" fill="hold"/>
                                        <p:tgtEl>
                                          <p:spTgt spid="105"/>
                                        </p:tgtEl>
                                        <p:attrNameLst>
                                          <p:attrName>ppt_h</p:attrName>
                                        </p:attrNameLst>
                                      </p:cBhvr>
                                      <p:tavLst>
                                        <p:tav tm="0">
                                          <p:val>
                                            <p:fltVal val="0"/>
                                          </p:val>
                                        </p:tav>
                                        <p:tav tm="100000">
                                          <p:val>
                                            <p:strVal val="#ppt_h"/>
                                          </p:val>
                                        </p:tav>
                                      </p:tavLst>
                                    </p:anim>
                                    <p:animEffect transition="in" filter="fade">
                                      <p:cBhvr>
                                        <p:cTn id="63"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p:bldP spid="10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4572000" y="707611"/>
            <a:ext cx="4143372" cy="461665"/>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a:spAutoFit/>
          </a:bodyPr>
          <a:lstStyle/>
          <a:p>
            <a:pPr>
              <a:defRPr/>
            </a:pPr>
            <a:r>
              <a:rPr lang="es-ES_tradnl" sz="2400" b="1" dirty="0" smtClean="0">
                <a:latin typeface="Arial" pitchFamily="34" charset="0"/>
                <a:cs typeface="Arial" pitchFamily="34" charset="0"/>
              </a:rPr>
              <a:t>MEDIDAS DE </a:t>
            </a:r>
            <a:r>
              <a:rPr lang="es-ES_tradnl" sz="2400" dirty="0" smtClean="0">
                <a:latin typeface="Arial" pitchFamily="34" charset="0"/>
                <a:cs typeface="Arial" pitchFamily="34" charset="0"/>
              </a:rPr>
              <a:t>D</a:t>
            </a:r>
            <a:r>
              <a:rPr lang="es-ES_tradnl" sz="2400" b="1" dirty="0" smtClean="0">
                <a:latin typeface="Arial" pitchFamily="34" charset="0"/>
                <a:cs typeface="Arial" pitchFamily="34" charset="0"/>
              </a:rPr>
              <a:t>ISPERSIÓN </a:t>
            </a:r>
            <a:r>
              <a:rPr lang="es-ES_tradnl" sz="2400" dirty="0" smtClean="0">
                <a:latin typeface="Arial" pitchFamily="34" charset="0"/>
                <a:cs typeface="Arial" pitchFamily="34" charset="0"/>
              </a:rPr>
              <a:t> </a:t>
            </a:r>
            <a:endParaRPr lang="es-ES_tradnl" sz="2400" dirty="0">
              <a:latin typeface="Arial" pitchFamily="34" charset="0"/>
              <a:cs typeface="Arial" pitchFamily="34" charset="0"/>
            </a:endParaRPr>
          </a:p>
        </p:txBody>
      </p:sp>
      <p:sp>
        <p:nvSpPr>
          <p:cNvPr id="11" name="10 Rectángulo"/>
          <p:cNvSpPr/>
          <p:nvPr/>
        </p:nvSpPr>
        <p:spPr>
          <a:xfrm>
            <a:off x="146420" y="1215987"/>
            <a:ext cx="8568952" cy="1015663"/>
          </a:xfrm>
          <a:prstGeom prst="rect">
            <a:avLst/>
          </a:prstGeom>
        </p:spPr>
        <p:txBody>
          <a:bodyPr wrap="square">
            <a:spAutoFit/>
          </a:bodyPr>
          <a:lstStyle/>
          <a:p>
            <a:pPr algn="just"/>
            <a:r>
              <a:rPr lang="es-ES_tradnl" sz="2400" b="1" dirty="0" smtClean="0"/>
              <a:t>Coeficiente de variación: </a:t>
            </a:r>
            <a:r>
              <a:rPr lang="es-ES_tradnl" i="1" dirty="0" smtClean="0"/>
              <a:t> </a:t>
            </a:r>
            <a:r>
              <a:rPr lang="es-ES" b="0" dirty="0"/>
              <a:t>es la desviación estándar expresada como porcentaje de la media aritmética. También  se le denomina variabilidad relativa, frecuentemente se expresa en porciento (%).</a:t>
            </a:r>
          </a:p>
        </p:txBody>
      </p:sp>
      <p:sp>
        <p:nvSpPr>
          <p:cNvPr id="12" name="11 Rectángulo"/>
          <p:cNvSpPr/>
          <p:nvPr/>
        </p:nvSpPr>
        <p:spPr>
          <a:xfrm>
            <a:off x="109378" y="2740278"/>
            <a:ext cx="2095445" cy="369332"/>
          </a:xfrm>
          <a:prstGeom prst="rect">
            <a:avLst/>
          </a:prstGeom>
        </p:spPr>
        <p:txBody>
          <a:bodyPr wrap="none">
            <a:spAutoFit/>
          </a:bodyPr>
          <a:lstStyle/>
          <a:p>
            <a:r>
              <a:rPr lang="es-ES" b="0" dirty="0"/>
              <a:t>Se representa por </a:t>
            </a:r>
          </a:p>
        </p:txBody>
      </p:sp>
      <p:sp>
        <p:nvSpPr>
          <p:cNvPr id="13" name="15 CuadroTexto"/>
          <p:cNvSpPr txBox="1">
            <a:spLocks noChangeArrowheads="1"/>
          </p:cNvSpPr>
          <p:nvPr/>
        </p:nvSpPr>
        <p:spPr bwMode="auto">
          <a:xfrm>
            <a:off x="2508608" y="2787618"/>
            <a:ext cx="1785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719138" indent="-719138"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r>
              <a:rPr lang="es-ES" dirty="0" smtClean="0"/>
              <a:t>Muestra</a:t>
            </a:r>
          </a:p>
          <a:p>
            <a:pPr algn="ctr" eaLnBrk="1" hangingPunct="1"/>
            <a:r>
              <a:rPr lang="es-ES" dirty="0" smtClean="0"/>
              <a:t>Estadístico</a:t>
            </a:r>
            <a:endParaRPr lang="es-ES" b="0" dirty="0"/>
          </a:p>
        </p:txBody>
      </p:sp>
      <p:sp>
        <p:nvSpPr>
          <p:cNvPr id="14" name="15 CuadroTexto"/>
          <p:cNvSpPr txBox="1">
            <a:spLocks noChangeArrowheads="1"/>
          </p:cNvSpPr>
          <p:nvPr/>
        </p:nvSpPr>
        <p:spPr bwMode="auto">
          <a:xfrm>
            <a:off x="4419419" y="2777186"/>
            <a:ext cx="1785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719138" indent="-719138"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r>
              <a:rPr lang="es-ES" dirty="0" smtClean="0"/>
              <a:t>Población</a:t>
            </a:r>
          </a:p>
          <a:p>
            <a:pPr algn="ctr" eaLnBrk="1" hangingPunct="1"/>
            <a:r>
              <a:rPr lang="es-ES" dirty="0" smtClean="0"/>
              <a:t>Parámetro</a:t>
            </a:r>
            <a:endParaRPr lang="es-ES" dirty="0"/>
          </a:p>
        </p:txBody>
      </p:sp>
      <p:sp>
        <p:nvSpPr>
          <p:cNvPr id="15" name="14 Rectángulo"/>
          <p:cNvSpPr/>
          <p:nvPr/>
        </p:nvSpPr>
        <p:spPr>
          <a:xfrm>
            <a:off x="461415" y="4328696"/>
            <a:ext cx="1249060" cy="369332"/>
          </a:xfrm>
          <a:prstGeom prst="rect">
            <a:avLst/>
          </a:prstGeom>
        </p:spPr>
        <p:txBody>
          <a:bodyPr wrap="none">
            <a:spAutoFit/>
          </a:bodyPr>
          <a:lstStyle/>
          <a:p>
            <a:r>
              <a:rPr lang="es-ES" b="0" dirty="0"/>
              <a:t>Se </a:t>
            </a:r>
            <a:r>
              <a:rPr lang="es-ES" b="0" dirty="0" smtClean="0"/>
              <a:t>calcula</a:t>
            </a:r>
            <a:endParaRPr lang="es-ES" b="0" dirty="0"/>
          </a:p>
        </p:txBody>
      </p:sp>
      <p:sp>
        <p:nvSpPr>
          <p:cNvPr id="16"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17" name="16 Objeto"/>
          <p:cNvGraphicFramePr>
            <a:graphicFrameLocks noChangeAspect="1"/>
          </p:cNvGraphicFramePr>
          <p:nvPr>
            <p:extLst>
              <p:ext uri="{D42A27DB-BD31-4B8C-83A1-F6EECF244321}">
                <p14:modId xmlns:p14="http://schemas.microsoft.com/office/powerpoint/2010/main" val="1016965290"/>
              </p:ext>
            </p:extLst>
          </p:nvPr>
        </p:nvGraphicFramePr>
        <p:xfrm>
          <a:off x="2993622" y="3492890"/>
          <a:ext cx="485759" cy="326732"/>
        </p:xfrm>
        <a:graphic>
          <a:graphicData uri="http://schemas.openxmlformats.org/presentationml/2006/ole">
            <mc:AlternateContent xmlns:mc="http://schemas.openxmlformats.org/markup-compatibility/2006">
              <mc:Choice xmlns:v="urn:schemas-microsoft-com:vml" Requires="v">
                <p:oleObj spid="_x0000_s68874" name="Ecuación" r:id="rId4" imgW="266353" imgH="177569" progId="Equation.3">
                  <p:embed/>
                </p:oleObj>
              </mc:Choice>
              <mc:Fallback>
                <p:oleObj name="Ecuación" r:id="rId4" imgW="266353" imgH="177569" progId="Equation.3">
                  <p:embed/>
                  <p:pic>
                    <p:nvPicPr>
                      <p:cNvPr id="0" name="Picture 22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93622" y="3492890"/>
                        <a:ext cx="485759" cy="3267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17 Objeto"/>
          <p:cNvGraphicFramePr>
            <a:graphicFrameLocks noChangeAspect="1"/>
          </p:cNvGraphicFramePr>
          <p:nvPr>
            <p:extLst>
              <p:ext uri="{D42A27DB-BD31-4B8C-83A1-F6EECF244321}">
                <p14:modId xmlns:p14="http://schemas.microsoft.com/office/powerpoint/2010/main" val="562946440"/>
              </p:ext>
            </p:extLst>
          </p:nvPr>
        </p:nvGraphicFramePr>
        <p:xfrm>
          <a:off x="5069499" y="3530434"/>
          <a:ext cx="485775" cy="327025"/>
        </p:xfrm>
        <a:graphic>
          <a:graphicData uri="http://schemas.openxmlformats.org/presentationml/2006/ole">
            <mc:AlternateContent xmlns:mc="http://schemas.openxmlformats.org/markup-compatibility/2006">
              <mc:Choice xmlns:v="urn:schemas-microsoft-com:vml" Requires="v">
                <p:oleObj spid="_x0000_s68875" name="Ecuación" r:id="rId6" imgW="266353" imgH="177569" progId="Equation.3">
                  <p:embed/>
                </p:oleObj>
              </mc:Choice>
              <mc:Fallback>
                <p:oleObj name="Ecuación" r:id="rId6" imgW="266353" imgH="177569" progId="Equation.3">
                  <p:embed/>
                  <p:pic>
                    <p:nvPicPr>
                      <p:cNvPr id="0" name="Picture 22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69499" y="3530434"/>
                        <a:ext cx="485775" cy="327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Rectangle 1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20" name="19 Objeto"/>
          <p:cNvGraphicFramePr>
            <a:graphicFrameLocks noChangeAspect="1"/>
          </p:cNvGraphicFramePr>
          <p:nvPr>
            <p:extLst>
              <p:ext uri="{D42A27DB-BD31-4B8C-83A1-F6EECF244321}">
                <p14:modId xmlns:p14="http://schemas.microsoft.com/office/powerpoint/2010/main" val="1555983218"/>
              </p:ext>
            </p:extLst>
          </p:nvPr>
        </p:nvGraphicFramePr>
        <p:xfrm>
          <a:off x="4944498" y="4111339"/>
          <a:ext cx="735777" cy="804045"/>
        </p:xfrm>
        <a:graphic>
          <a:graphicData uri="http://schemas.openxmlformats.org/presentationml/2006/ole">
            <mc:AlternateContent xmlns:mc="http://schemas.openxmlformats.org/markup-compatibility/2006">
              <mc:Choice xmlns:v="urn:schemas-microsoft-com:vml" Requires="v">
                <p:oleObj spid="_x0000_s68876" name="Ecuación" r:id="rId8" imgW="558800" imgH="609600" progId="Equation.3">
                  <p:embed/>
                </p:oleObj>
              </mc:Choice>
              <mc:Fallback>
                <p:oleObj name="Ecuación" r:id="rId8" imgW="558800" imgH="609600" progId="Equation.3">
                  <p:embed/>
                  <p:pic>
                    <p:nvPicPr>
                      <p:cNvPr id="0" name="Picture 22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44498" y="4111339"/>
                        <a:ext cx="735777" cy="80404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Rectangle 1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23" name="22 Objeto"/>
          <p:cNvGraphicFramePr>
            <a:graphicFrameLocks noChangeAspect="1"/>
          </p:cNvGraphicFramePr>
          <p:nvPr>
            <p:extLst>
              <p:ext uri="{D42A27DB-BD31-4B8C-83A1-F6EECF244321}">
                <p14:modId xmlns:p14="http://schemas.microsoft.com/office/powerpoint/2010/main" val="1454917851"/>
              </p:ext>
            </p:extLst>
          </p:nvPr>
        </p:nvGraphicFramePr>
        <p:xfrm>
          <a:off x="2843808" y="4151734"/>
          <a:ext cx="719169" cy="723255"/>
        </p:xfrm>
        <a:graphic>
          <a:graphicData uri="http://schemas.openxmlformats.org/presentationml/2006/ole">
            <mc:AlternateContent xmlns:mc="http://schemas.openxmlformats.org/markup-compatibility/2006">
              <mc:Choice xmlns:v="urn:schemas-microsoft-com:vml" Requires="v">
                <p:oleObj spid="_x0000_s68877" name="Ecuación" r:id="rId10" imgW="558800" imgH="558800" progId="Equation.3">
                  <p:embed/>
                </p:oleObj>
              </mc:Choice>
              <mc:Fallback>
                <p:oleObj name="Ecuación" r:id="rId10" imgW="558800" imgH="558800" progId="Equation.3">
                  <p:embed/>
                  <p:pic>
                    <p:nvPicPr>
                      <p:cNvPr id="0" name="Picture 22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43808" y="4151734"/>
                        <a:ext cx="719169" cy="72325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23 CuadroTexto"/>
          <p:cNvSpPr txBox="1">
            <a:spLocks noChangeArrowheads="1"/>
          </p:cNvSpPr>
          <p:nvPr/>
        </p:nvSpPr>
        <p:spPr bwMode="auto">
          <a:xfrm>
            <a:off x="755576" y="5002612"/>
            <a:ext cx="813690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a:r>
              <a:rPr lang="es-ES_tradnl" sz="2400" dirty="0"/>
              <a:t>(</a:t>
            </a:r>
            <a:r>
              <a:rPr lang="es-ES_tradnl" sz="2400" b="1" dirty="0"/>
              <a:t>Ej.: </a:t>
            </a:r>
            <a:r>
              <a:rPr lang="es-ES_tradnl" sz="2400" dirty="0" smtClean="0"/>
              <a:t> </a:t>
            </a:r>
            <a:r>
              <a:rPr lang="es-ES_tradnl" sz="2400" dirty="0"/>
              <a:t>2±1 =</a:t>
            </a:r>
            <a:r>
              <a:rPr lang="es-ES_tradnl" sz="2400" dirty="0" smtClean="0"/>
              <a:t> </a:t>
            </a:r>
            <a:r>
              <a:rPr lang="es-ES_tradnl" sz="2400" dirty="0"/>
              <a:t>10±5, a pesar de que 1 &lt; 5, ya que ambos son el 50% de sus medias).</a:t>
            </a:r>
            <a:endParaRPr lang="es-ES" sz="2400" dirty="0"/>
          </a:p>
          <a:p>
            <a:pPr algn="just" eaLnBrk="1"/>
            <a:endParaRPr lang="es-ES_tradnl" sz="2400" dirty="0"/>
          </a:p>
          <a:p>
            <a:pPr algn="just" eaLnBrk="1"/>
            <a:r>
              <a:rPr lang="es-ES_tradnl" sz="2400" dirty="0"/>
              <a:t>- Elimina la </a:t>
            </a:r>
            <a:r>
              <a:rPr lang="es-ES_tradnl" sz="2400" dirty="0" err="1"/>
              <a:t>dimensionalidad</a:t>
            </a:r>
            <a:r>
              <a:rPr lang="es-ES_tradnl" sz="2400" dirty="0"/>
              <a:t> de las variables. </a:t>
            </a:r>
            <a:endParaRPr lang="es-ES" sz="2400" dirty="0"/>
          </a:p>
        </p:txBody>
      </p:sp>
      <p:sp>
        <p:nvSpPr>
          <p:cNvPr id="21" name="23 Rectángulo"/>
          <p:cNvSpPr/>
          <p:nvPr/>
        </p:nvSpPr>
        <p:spPr>
          <a:xfrm>
            <a:off x="0" y="214290"/>
            <a:ext cx="8643966" cy="461665"/>
          </a:xfrm>
          <a:prstGeom prst="rect">
            <a:avLst/>
          </a:prstGeom>
        </p:spPr>
        <p:txBody>
          <a:bodyPr wrap="square">
            <a:spAutoFit/>
          </a:bodyPr>
          <a:lstStyle/>
          <a:p>
            <a:r>
              <a:rPr lang="es-ES" sz="2400" b="1" u="sng" dirty="0" smtClean="0">
                <a:latin typeface="Arial" charset="0"/>
                <a:cs typeface="Arial" charset="0"/>
              </a:rPr>
              <a:t>Estadística Descriptiva</a:t>
            </a:r>
            <a:endParaRPr lang="es-ES" sz="2400" dirty="0"/>
          </a:p>
        </p:txBody>
      </p:sp>
    </p:spTree>
    <p:extLst>
      <p:ext uri="{BB962C8B-B14F-4D97-AF65-F5344CB8AC3E}">
        <p14:creationId xmlns:p14="http://schemas.microsoft.com/office/powerpoint/2010/main" val="66307383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2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1763688" y="404664"/>
            <a:ext cx="525658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50000"/>
              </a:spcBef>
              <a:spcAft>
                <a:spcPct val="0"/>
              </a:spcAft>
              <a:defRPr>
                <a:solidFill>
                  <a:schemeClr val="tx1"/>
                </a:solidFill>
                <a:latin typeface="Arial" pitchFamily="34" charset="0"/>
              </a:defRPr>
            </a:lvl6pPr>
            <a:lvl7pPr marL="2971800" indent="-228600" eaLnBrk="0" fontAlgn="base" hangingPunct="0">
              <a:spcBef>
                <a:spcPct val="50000"/>
              </a:spcBef>
              <a:spcAft>
                <a:spcPct val="0"/>
              </a:spcAft>
              <a:defRPr>
                <a:solidFill>
                  <a:schemeClr val="tx1"/>
                </a:solidFill>
                <a:latin typeface="Arial" pitchFamily="34" charset="0"/>
              </a:defRPr>
            </a:lvl7pPr>
            <a:lvl8pPr marL="3429000" indent="-228600" eaLnBrk="0" fontAlgn="base" hangingPunct="0">
              <a:spcBef>
                <a:spcPct val="50000"/>
              </a:spcBef>
              <a:spcAft>
                <a:spcPct val="0"/>
              </a:spcAft>
              <a:defRPr>
                <a:solidFill>
                  <a:schemeClr val="tx1"/>
                </a:solidFill>
                <a:latin typeface="Arial" pitchFamily="34" charset="0"/>
              </a:defRPr>
            </a:lvl8pPr>
            <a:lvl9pPr marL="3886200" indent="-228600" eaLnBrk="0" fontAlgn="base" hangingPunct="0">
              <a:spcBef>
                <a:spcPct val="50000"/>
              </a:spcBef>
              <a:spcAft>
                <a:spcPct val="0"/>
              </a:spcAft>
              <a:defRPr>
                <a:solidFill>
                  <a:schemeClr val="tx1"/>
                </a:solidFill>
                <a:latin typeface="Arial" pitchFamily="34" charset="0"/>
              </a:defRPr>
            </a:lvl9pPr>
          </a:lstStyle>
          <a:p>
            <a:pPr algn="ctr" eaLnBrk="1" hangingPunct="1"/>
            <a:r>
              <a:rPr lang="es-ES" sz="3200" b="1" dirty="0">
                <a:latin typeface="Times New Roman" panose="02020603050405020304" pitchFamily="18" charset="0"/>
                <a:cs typeface="Times New Roman" panose="02020603050405020304" pitchFamily="18" charset="0"/>
              </a:rPr>
              <a:t>PLAN TEMÁTICO</a:t>
            </a:r>
          </a:p>
        </p:txBody>
      </p:sp>
      <p:sp>
        <p:nvSpPr>
          <p:cNvPr id="3" name="Text Box 7"/>
          <p:cNvSpPr txBox="1">
            <a:spLocks noChangeArrowheads="1"/>
          </p:cNvSpPr>
          <p:nvPr/>
        </p:nvSpPr>
        <p:spPr bwMode="auto">
          <a:xfrm>
            <a:off x="395536" y="1340768"/>
            <a:ext cx="8281168" cy="341632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50000"/>
              </a:spcBef>
              <a:spcAft>
                <a:spcPct val="0"/>
              </a:spcAft>
              <a:defRPr>
                <a:solidFill>
                  <a:schemeClr val="tx1"/>
                </a:solidFill>
                <a:latin typeface="Arial" pitchFamily="34" charset="0"/>
              </a:defRPr>
            </a:lvl6pPr>
            <a:lvl7pPr marL="2971800" indent="-228600" eaLnBrk="0" fontAlgn="base" hangingPunct="0">
              <a:spcBef>
                <a:spcPct val="50000"/>
              </a:spcBef>
              <a:spcAft>
                <a:spcPct val="0"/>
              </a:spcAft>
              <a:defRPr>
                <a:solidFill>
                  <a:schemeClr val="tx1"/>
                </a:solidFill>
                <a:latin typeface="Arial" pitchFamily="34" charset="0"/>
              </a:defRPr>
            </a:lvl7pPr>
            <a:lvl8pPr marL="3429000" indent="-228600" eaLnBrk="0" fontAlgn="base" hangingPunct="0">
              <a:spcBef>
                <a:spcPct val="50000"/>
              </a:spcBef>
              <a:spcAft>
                <a:spcPct val="0"/>
              </a:spcAft>
              <a:defRPr>
                <a:solidFill>
                  <a:schemeClr val="tx1"/>
                </a:solidFill>
                <a:latin typeface="Arial" pitchFamily="34" charset="0"/>
              </a:defRPr>
            </a:lvl8pPr>
            <a:lvl9pPr marL="3886200" indent="-228600" eaLnBrk="0" fontAlgn="base" hangingPunct="0">
              <a:spcBef>
                <a:spcPct val="50000"/>
              </a:spcBef>
              <a:spcAft>
                <a:spcPct val="0"/>
              </a:spcAft>
              <a:defRPr>
                <a:solidFill>
                  <a:schemeClr val="tx1"/>
                </a:solidFill>
                <a:latin typeface="Arial" pitchFamily="34" charset="0"/>
              </a:defRPr>
            </a:lvl9pPr>
          </a:lstStyle>
          <a:p>
            <a:pPr algn="just"/>
            <a:r>
              <a:rPr lang="es-MX" sz="2400" b="1" i="1" dirty="0" smtClean="0">
                <a:latin typeface="Times New Roman" panose="02020603050405020304" pitchFamily="18" charset="0"/>
                <a:cs typeface="Times New Roman" panose="02020603050405020304" pitchFamily="18" charset="0"/>
              </a:rPr>
              <a:t>Módulo I. </a:t>
            </a:r>
            <a:r>
              <a:rPr lang="es-MX" sz="2400" dirty="0" smtClean="0">
                <a:latin typeface="Times New Roman" panose="02020603050405020304" pitchFamily="18" charset="0"/>
                <a:cs typeface="Times New Roman" panose="02020603050405020304" pitchFamily="18" charset="0"/>
              </a:rPr>
              <a:t>Estadística Descriptiva. Estadística Inferencial. Estimación y Prueba de Hipótesis. Regresión y Correlación.</a:t>
            </a:r>
          </a:p>
          <a:p>
            <a:pPr algn="just"/>
            <a:endParaRPr lang="es-MX" sz="2400" dirty="0" smtClean="0">
              <a:latin typeface="Times New Roman" panose="02020603050405020304" pitchFamily="18" charset="0"/>
              <a:cs typeface="Times New Roman" panose="02020603050405020304" pitchFamily="18" charset="0"/>
            </a:endParaRPr>
          </a:p>
          <a:p>
            <a:pPr algn="just"/>
            <a:r>
              <a:rPr lang="es-MX" sz="2400" b="1" i="1" dirty="0" smtClean="0">
                <a:latin typeface="Times New Roman" panose="02020603050405020304" pitchFamily="18" charset="0"/>
                <a:cs typeface="Times New Roman" panose="02020603050405020304" pitchFamily="18" charset="0"/>
              </a:rPr>
              <a:t>Módulo II. </a:t>
            </a:r>
            <a:r>
              <a:rPr lang="es-MX" sz="2400" dirty="0">
                <a:latin typeface="Times New Roman" panose="02020603050405020304" pitchFamily="18" charset="0"/>
                <a:cs typeface="Times New Roman" panose="02020603050405020304" pitchFamily="18" charset="0"/>
              </a:rPr>
              <a:t>Estadística no Paramétrica</a:t>
            </a:r>
            <a:r>
              <a:rPr lang="es-MX" sz="2400" dirty="0" smtClean="0">
                <a:latin typeface="Times New Roman" panose="02020603050405020304" pitchFamily="18" charset="0"/>
                <a:cs typeface="Times New Roman" panose="02020603050405020304" pitchFamily="18" charset="0"/>
              </a:rPr>
              <a:t>.</a:t>
            </a:r>
          </a:p>
          <a:p>
            <a:pPr algn="just"/>
            <a:endParaRPr lang="es-MX" sz="2400" dirty="0">
              <a:latin typeface="Times New Roman" panose="02020603050405020304" pitchFamily="18" charset="0"/>
              <a:cs typeface="Times New Roman" panose="02020603050405020304" pitchFamily="18" charset="0"/>
            </a:endParaRPr>
          </a:p>
          <a:p>
            <a:pPr algn="just"/>
            <a:r>
              <a:rPr lang="es-MX" sz="2400" b="1" i="1" dirty="0" smtClean="0">
                <a:latin typeface="Times New Roman" panose="02020603050405020304" pitchFamily="18" charset="0"/>
                <a:cs typeface="Times New Roman" panose="02020603050405020304" pitchFamily="18" charset="0"/>
              </a:rPr>
              <a:t>Módulo III</a:t>
            </a:r>
            <a:r>
              <a:rPr lang="es-MX" sz="2400" dirty="0" smtClean="0">
                <a:latin typeface="Times New Roman" panose="02020603050405020304" pitchFamily="18" charset="0"/>
                <a:cs typeface="Times New Roman" panose="02020603050405020304" pitchFamily="18" charset="0"/>
              </a:rPr>
              <a:t>. </a:t>
            </a:r>
            <a:r>
              <a:rPr lang="es-MX" sz="2400" dirty="0">
                <a:latin typeface="Times New Roman" panose="02020603050405020304" pitchFamily="18" charset="0"/>
                <a:cs typeface="Times New Roman" panose="02020603050405020304" pitchFamily="18" charset="0"/>
              </a:rPr>
              <a:t>Diseño Experimental</a:t>
            </a:r>
            <a:r>
              <a:rPr lang="es-MX" sz="2400" dirty="0" smtClean="0">
                <a:latin typeface="Times New Roman" panose="02020603050405020304" pitchFamily="18" charset="0"/>
                <a:cs typeface="Times New Roman" panose="02020603050405020304" pitchFamily="18" charset="0"/>
              </a:rPr>
              <a:t>.</a:t>
            </a:r>
          </a:p>
          <a:p>
            <a:pPr algn="just"/>
            <a:endParaRPr lang="es-MX" sz="2400" dirty="0">
              <a:latin typeface="Times New Roman" panose="02020603050405020304" pitchFamily="18" charset="0"/>
              <a:cs typeface="Times New Roman" panose="02020603050405020304" pitchFamily="18" charset="0"/>
            </a:endParaRPr>
          </a:p>
          <a:p>
            <a:pPr algn="just"/>
            <a:r>
              <a:rPr lang="es-MX" sz="2400" b="1" i="1" dirty="0" smtClean="0">
                <a:latin typeface="Times New Roman" panose="02020603050405020304" pitchFamily="18" charset="0"/>
                <a:cs typeface="Times New Roman" panose="02020603050405020304" pitchFamily="18" charset="0"/>
              </a:rPr>
              <a:t>Módulo IV</a:t>
            </a:r>
            <a:r>
              <a:rPr lang="es-MX" sz="2400" dirty="0" smtClean="0">
                <a:latin typeface="Times New Roman" panose="02020603050405020304" pitchFamily="18" charset="0"/>
                <a:cs typeface="Times New Roman" panose="02020603050405020304" pitchFamily="18" charset="0"/>
              </a:rPr>
              <a:t>. Análisis Multivariado.</a:t>
            </a:r>
          </a:p>
          <a:p>
            <a:pPr algn="just"/>
            <a:endParaRPr lang="es-MX"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095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262641" y="645177"/>
            <a:ext cx="6433354" cy="400110"/>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a:spAutoFit/>
          </a:bodyPr>
          <a:lstStyle/>
          <a:p>
            <a:pPr>
              <a:defRPr/>
            </a:pPr>
            <a:r>
              <a:rPr lang="es-ES_tradnl" sz="2000" b="1" dirty="0" smtClean="0">
                <a:latin typeface="Arial" pitchFamily="34" charset="0"/>
                <a:cs typeface="Arial" pitchFamily="34" charset="0"/>
              </a:rPr>
              <a:t>MEDIDAS DE </a:t>
            </a:r>
            <a:r>
              <a:rPr lang="es-ES_tradnl" sz="2000" dirty="0" smtClean="0">
                <a:latin typeface="Arial" pitchFamily="34" charset="0"/>
                <a:cs typeface="Arial" pitchFamily="34" charset="0"/>
              </a:rPr>
              <a:t>POSICIÓN </a:t>
            </a:r>
            <a:endParaRPr lang="es-ES_tradnl" sz="2000" dirty="0">
              <a:latin typeface="Arial" pitchFamily="34" charset="0"/>
              <a:cs typeface="Arial" pitchFamily="34" charset="0"/>
            </a:endParaRPr>
          </a:p>
        </p:txBody>
      </p:sp>
      <p:sp>
        <p:nvSpPr>
          <p:cNvPr id="5" name="4 Rectángulo"/>
          <p:cNvSpPr/>
          <p:nvPr/>
        </p:nvSpPr>
        <p:spPr>
          <a:xfrm>
            <a:off x="529750" y="886792"/>
            <a:ext cx="8362730" cy="2123658"/>
          </a:xfrm>
          <a:prstGeom prst="rect">
            <a:avLst/>
          </a:prstGeom>
        </p:spPr>
        <p:txBody>
          <a:bodyPr wrap="square">
            <a:spAutoFit/>
          </a:bodyPr>
          <a:lstStyle/>
          <a:p>
            <a:pPr algn="just"/>
            <a:r>
              <a:rPr lang="es-ES" sz="2400" dirty="0"/>
              <a:t>Percentiles: </a:t>
            </a:r>
            <a:r>
              <a:rPr lang="es-ES" b="0" dirty="0" smtClean="0"/>
              <a:t> </a:t>
            </a:r>
            <a:r>
              <a:rPr lang="es-ES" b="0" dirty="0"/>
              <a:t>medida que divide una serie de datos en 100 partes iguales, por lo que cada serie de datos tiene 99 </a:t>
            </a:r>
            <a:r>
              <a:rPr lang="es-ES" b="0" dirty="0" smtClean="0"/>
              <a:t>percentiles</a:t>
            </a:r>
            <a:r>
              <a:rPr lang="es-ES" b="0" dirty="0"/>
              <a:t>. Los datos deben ordenarse de menor a mayor para calcular los </a:t>
            </a:r>
            <a:r>
              <a:rPr lang="es-ES" b="0" dirty="0" smtClean="0"/>
              <a:t>percentiles.</a:t>
            </a:r>
            <a:endParaRPr lang="es-ES" b="0" dirty="0"/>
          </a:p>
          <a:p>
            <a:pPr algn="just"/>
            <a:r>
              <a:rPr lang="es-ES" b="0" dirty="0" smtClean="0"/>
              <a:t>Se </a:t>
            </a:r>
            <a:r>
              <a:rPr lang="es-ES" b="0" dirty="0" err="1"/>
              <a:t>deﬁne</a:t>
            </a:r>
            <a:r>
              <a:rPr lang="es-ES" b="0" dirty="0"/>
              <a:t> el percentil de orden k, como la observación (</a:t>
            </a:r>
            <a:r>
              <a:rPr lang="es-ES" b="0" dirty="0" err="1"/>
              <a:t>Pk</a:t>
            </a:r>
            <a:r>
              <a:rPr lang="es-ES" b="0" dirty="0"/>
              <a:t>) que deja por debajo de sí el k% de la </a:t>
            </a:r>
            <a:r>
              <a:rPr lang="es-ES" b="0" dirty="0" smtClean="0"/>
              <a:t>población.</a:t>
            </a:r>
          </a:p>
          <a:p>
            <a:pPr algn="just"/>
            <a:r>
              <a:rPr lang="es-ES" dirty="0" smtClean="0"/>
              <a:t>Ejemplo: </a:t>
            </a:r>
            <a:r>
              <a:rPr lang="es-ES" dirty="0"/>
              <a:t>el percentil de orden 15, deja por debajo al 15% de las observaciones y por encima queda el 85%. </a:t>
            </a:r>
            <a:endParaRPr lang="es-ES" b="0" dirty="0"/>
          </a:p>
        </p:txBody>
      </p:sp>
      <p:pic>
        <p:nvPicPr>
          <p:cNvPr id="962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2733" y="3434545"/>
            <a:ext cx="6153150" cy="308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Rectángulo"/>
          <p:cNvSpPr/>
          <p:nvPr/>
        </p:nvSpPr>
        <p:spPr>
          <a:xfrm>
            <a:off x="647926" y="3065213"/>
            <a:ext cx="1223412" cy="369332"/>
          </a:xfrm>
          <a:prstGeom prst="rect">
            <a:avLst/>
          </a:prstGeom>
        </p:spPr>
        <p:txBody>
          <a:bodyPr wrap="none">
            <a:spAutoFit/>
          </a:bodyPr>
          <a:lstStyle/>
          <a:p>
            <a:r>
              <a:rPr lang="es-ES" dirty="0"/>
              <a:t>Ejemplo: </a:t>
            </a:r>
          </a:p>
        </p:txBody>
      </p:sp>
      <p:sp>
        <p:nvSpPr>
          <p:cNvPr id="7" name="23 Rectángulo"/>
          <p:cNvSpPr/>
          <p:nvPr/>
        </p:nvSpPr>
        <p:spPr>
          <a:xfrm>
            <a:off x="0" y="214290"/>
            <a:ext cx="8643966" cy="461665"/>
          </a:xfrm>
          <a:prstGeom prst="rect">
            <a:avLst/>
          </a:prstGeom>
        </p:spPr>
        <p:txBody>
          <a:bodyPr wrap="square">
            <a:spAutoFit/>
          </a:bodyPr>
          <a:lstStyle/>
          <a:p>
            <a:r>
              <a:rPr lang="es-ES" sz="2400" b="1" u="sng" dirty="0" smtClean="0">
                <a:latin typeface="Arial" charset="0"/>
                <a:cs typeface="Arial" charset="0"/>
              </a:rPr>
              <a:t>Estadística Descriptiva</a:t>
            </a:r>
            <a:endParaRPr lang="es-ES" sz="2400" dirty="0"/>
          </a:p>
        </p:txBody>
      </p:sp>
    </p:spTree>
    <p:extLst>
      <p:ext uri="{BB962C8B-B14F-4D97-AF65-F5344CB8AC3E}">
        <p14:creationId xmlns:p14="http://schemas.microsoft.com/office/powerpoint/2010/main" val="19333068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96259"/>
                                        </p:tgtEl>
                                        <p:attrNameLst>
                                          <p:attrName>style.visibility</p:attrName>
                                        </p:attrNameLst>
                                      </p:cBhvr>
                                      <p:to>
                                        <p:strVal val="visible"/>
                                      </p:to>
                                    </p:set>
                                    <p:anim calcmode="lin" valueType="num">
                                      <p:cBhvr>
                                        <p:cTn id="19" dur="500" fill="hold"/>
                                        <p:tgtEl>
                                          <p:spTgt spid="96259"/>
                                        </p:tgtEl>
                                        <p:attrNameLst>
                                          <p:attrName>ppt_w</p:attrName>
                                        </p:attrNameLst>
                                      </p:cBhvr>
                                      <p:tavLst>
                                        <p:tav tm="0">
                                          <p:val>
                                            <p:fltVal val="0"/>
                                          </p:val>
                                        </p:tav>
                                        <p:tav tm="100000">
                                          <p:val>
                                            <p:strVal val="#ppt_w"/>
                                          </p:val>
                                        </p:tav>
                                      </p:tavLst>
                                    </p:anim>
                                    <p:anim calcmode="lin" valueType="num">
                                      <p:cBhvr>
                                        <p:cTn id="20" dur="500" fill="hold"/>
                                        <p:tgtEl>
                                          <p:spTgt spid="96259"/>
                                        </p:tgtEl>
                                        <p:attrNameLst>
                                          <p:attrName>ppt_h</p:attrName>
                                        </p:attrNameLst>
                                      </p:cBhvr>
                                      <p:tavLst>
                                        <p:tav tm="0">
                                          <p:val>
                                            <p:fltVal val="0"/>
                                          </p:val>
                                        </p:tav>
                                        <p:tav tm="100000">
                                          <p:val>
                                            <p:strVal val="#ppt_h"/>
                                          </p:val>
                                        </p:tav>
                                      </p:tavLst>
                                    </p:anim>
                                    <p:animEffect transition="in" filter="fade">
                                      <p:cBhvr>
                                        <p:cTn id="21" dur="500"/>
                                        <p:tgtEl>
                                          <p:spTgt spid="96259"/>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srcRect/>
          <a:stretch>
            <a:fillRect/>
          </a:stretch>
        </p:blipFill>
        <p:spPr bwMode="auto">
          <a:xfrm>
            <a:off x="214282" y="949058"/>
            <a:ext cx="3912764" cy="5388511"/>
          </a:xfrm>
          <a:prstGeom prst="rect">
            <a:avLst/>
          </a:prstGeom>
          <a:noFill/>
          <a:ln w="9525">
            <a:noFill/>
            <a:miter lim="800000"/>
            <a:headEnd/>
            <a:tailEnd/>
          </a:ln>
        </p:spPr>
      </p:pic>
      <p:sp>
        <p:nvSpPr>
          <p:cNvPr id="14" name="13 CuadroTexto"/>
          <p:cNvSpPr txBox="1"/>
          <p:nvPr/>
        </p:nvSpPr>
        <p:spPr>
          <a:xfrm>
            <a:off x="3347864" y="2872736"/>
            <a:ext cx="4660891" cy="769441"/>
          </a:xfrm>
          <a:prstGeom prst="rect">
            <a:avLst/>
          </a:prstGeom>
          <a:noFill/>
        </p:spPr>
        <p:txBody>
          <a:bodyPr wrap="none" rtlCol="0">
            <a:spAutoFit/>
          </a:bodyPr>
          <a:lstStyle/>
          <a:p>
            <a:r>
              <a:rPr lang="es-ES" sz="4400" dirty="0" smtClean="0">
                <a:solidFill>
                  <a:srgbClr val="FF0000"/>
                </a:solidFill>
              </a:rPr>
              <a:t>Tipos de muestreos</a:t>
            </a:r>
            <a:endParaRPr lang="es-ES" sz="4400" dirty="0">
              <a:solidFill>
                <a:srgbClr val="FF0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23528" y="980728"/>
            <a:ext cx="7954229" cy="461665"/>
          </a:xfrm>
          <a:prstGeom prst="rect">
            <a:avLst/>
          </a:prstGeom>
        </p:spPr>
        <p:txBody>
          <a:bodyPr wrap="none">
            <a:spAutoFit/>
          </a:bodyPr>
          <a:lstStyle/>
          <a:p>
            <a:r>
              <a:rPr lang="es-ES" sz="2400" b="1" dirty="0" smtClean="0">
                <a:solidFill>
                  <a:srgbClr val="FF0000"/>
                </a:solidFill>
                <a:latin typeface="Arial" pitchFamily="34" charset="0"/>
                <a:cs typeface="Arial" pitchFamily="34" charset="0"/>
              </a:rPr>
              <a:t>TÉCNICAS DE MUESTREO SOBRE UNA POBLACIÓN</a:t>
            </a:r>
            <a:endParaRPr lang="es-ES" sz="2400" b="1" dirty="0">
              <a:solidFill>
                <a:srgbClr val="FF0000"/>
              </a:solidFill>
              <a:latin typeface="Arial" pitchFamily="34" charset="0"/>
              <a:cs typeface="Arial" pitchFamily="34" charset="0"/>
            </a:endParaRPr>
          </a:p>
        </p:txBody>
      </p:sp>
      <p:sp>
        <p:nvSpPr>
          <p:cNvPr id="3" name="2 Rectángulo"/>
          <p:cNvSpPr>
            <a:spLocks noChangeArrowheads="1"/>
          </p:cNvSpPr>
          <p:nvPr/>
        </p:nvSpPr>
        <p:spPr bwMode="auto">
          <a:xfrm>
            <a:off x="468138" y="1703789"/>
            <a:ext cx="43211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s-ES" sz="2400" b="1" dirty="0"/>
              <a:t>1. Muestreo aleatorio simple</a:t>
            </a:r>
            <a:endParaRPr lang="es-ES" sz="2400" dirty="0"/>
          </a:p>
        </p:txBody>
      </p:sp>
      <p:sp>
        <p:nvSpPr>
          <p:cNvPr id="4" name="3 Rectángulo"/>
          <p:cNvSpPr>
            <a:spLocks noChangeArrowheads="1"/>
          </p:cNvSpPr>
          <p:nvPr/>
        </p:nvSpPr>
        <p:spPr bwMode="auto">
          <a:xfrm>
            <a:off x="420091" y="2374534"/>
            <a:ext cx="34025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s-ES" sz="2400" b="1" dirty="0"/>
              <a:t>2. Muestreo </a:t>
            </a:r>
            <a:r>
              <a:rPr lang="es-ES" sz="2400" b="1" dirty="0" smtClean="0"/>
              <a:t>estratificado</a:t>
            </a:r>
            <a:endParaRPr lang="es-ES" sz="2400" dirty="0"/>
          </a:p>
        </p:txBody>
      </p:sp>
      <p:sp>
        <p:nvSpPr>
          <p:cNvPr id="5" name="4 Rectángulo"/>
          <p:cNvSpPr>
            <a:spLocks noChangeArrowheads="1"/>
          </p:cNvSpPr>
          <p:nvPr/>
        </p:nvSpPr>
        <p:spPr bwMode="auto">
          <a:xfrm>
            <a:off x="420091" y="3071941"/>
            <a:ext cx="3673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s-ES" sz="2400" b="1" dirty="0"/>
              <a:t>3. Muestreo sistemático</a:t>
            </a:r>
            <a:endParaRPr lang="es-ES" sz="2400" dirty="0"/>
          </a:p>
        </p:txBody>
      </p:sp>
      <p:sp>
        <p:nvSpPr>
          <p:cNvPr id="6" name="5 Rectángulo"/>
          <p:cNvSpPr>
            <a:spLocks noChangeArrowheads="1"/>
          </p:cNvSpPr>
          <p:nvPr/>
        </p:nvSpPr>
        <p:spPr bwMode="auto">
          <a:xfrm>
            <a:off x="420091" y="3720013"/>
            <a:ext cx="82089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2400" b="1" dirty="0"/>
              <a:t>4. Muestreo por conglomerados o </a:t>
            </a:r>
            <a:r>
              <a:rPr lang="es-ES" sz="2400" b="1" dirty="0" err="1"/>
              <a:t>polietápico</a:t>
            </a:r>
            <a:endParaRPr lang="es-ES" sz="2400" dirty="0"/>
          </a:p>
        </p:txBody>
      </p:sp>
      <p:sp>
        <p:nvSpPr>
          <p:cNvPr id="7" name="1 Rectángulo"/>
          <p:cNvSpPr/>
          <p:nvPr/>
        </p:nvSpPr>
        <p:spPr>
          <a:xfrm>
            <a:off x="214282" y="142852"/>
            <a:ext cx="3643306" cy="461665"/>
          </a:xfrm>
          <a:prstGeom prst="rect">
            <a:avLst/>
          </a:prstGeom>
        </p:spPr>
        <p:txBody>
          <a:bodyPr wrap="square">
            <a:spAutoFit/>
          </a:bodyPr>
          <a:lstStyle/>
          <a:p>
            <a:r>
              <a:rPr lang="es-ES" sz="2400" b="1" u="sng" dirty="0" smtClean="0">
                <a:latin typeface="Arial" charset="0"/>
                <a:cs typeface="Arial" charset="0"/>
              </a:rPr>
              <a:t>Estadística </a:t>
            </a:r>
            <a:r>
              <a:rPr lang="es-ES" sz="2400" b="1" u="sng" dirty="0" err="1" smtClean="0">
                <a:latin typeface="Arial" charset="0"/>
                <a:cs typeface="Arial" charset="0"/>
              </a:rPr>
              <a:t>Inferencial</a:t>
            </a:r>
            <a:endParaRPr lang="es-ES" sz="2400" dirty="0"/>
          </a:p>
        </p:txBody>
      </p:sp>
    </p:spTree>
    <p:extLst>
      <p:ext uri="{BB962C8B-B14F-4D97-AF65-F5344CB8AC3E}">
        <p14:creationId xmlns:p14="http://schemas.microsoft.com/office/powerpoint/2010/main" val="35531351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l="20370" r="20370"/>
          <a:stretch>
            <a:fillRect/>
          </a:stretch>
        </p:blipFill>
        <p:spPr bwMode="auto">
          <a:xfrm>
            <a:off x="2562225" y="2057400"/>
            <a:ext cx="4572000" cy="359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Freeform 6"/>
          <p:cNvSpPr>
            <a:spLocks/>
          </p:cNvSpPr>
          <p:nvPr/>
        </p:nvSpPr>
        <p:spPr bwMode="auto">
          <a:xfrm>
            <a:off x="1031875" y="2071688"/>
            <a:ext cx="7578725" cy="3525837"/>
          </a:xfrm>
          <a:custGeom>
            <a:avLst/>
            <a:gdLst>
              <a:gd name="T0" fmla="*/ 0 w 3583"/>
              <a:gd name="T1" fmla="*/ 2147483647 h 2529"/>
              <a:gd name="T2" fmla="*/ 2147483647 w 3583"/>
              <a:gd name="T3" fmla="*/ 2147483647 h 2529"/>
              <a:gd name="T4" fmla="*/ 2147483647 w 3583"/>
              <a:gd name="T5" fmla="*/ 2147483647 h 2529"/>
              <a:gd name="T6" fmla="*/ 2147483647 w 3583"/>
              <a:gd name="T7" fmla="*/ 2147483647 h 2529"/>
              <a:gd name="T8" fmla="*/ 2147483647 w 3583"/>
              <a:gd name="T9" fmla="*/ 2147483647 h 2529"/>
              <a:gd name="T10" fmla="*/ 2147483647 w 3583"/>
              <a:gd name="T11" fmla="*/ 2147483647 h 2529"/>
              <a:gd name="T12" fmla="*/ 2147483647 w 3583"/>
              <a:gd name="T13" fmla="*/ 2147483647 h 2529"/>
              <a:gd name="T14" fmla="*/ 0 60000 65536"/>
              <a:gd name="T15" fmla="*/ 0 60000 65536"/>
              <a:gd name="T16" fmla="*/ 0 60000 65536"/>
              <a:gd name="T17" fmla="*/ 0 60000 65536"/>
              <a:gd name="T18" fmla="*/ 0 60000 65536"/>
              <a:gd name="T19" fmla="*/ 0 60000 65536"/>
              <a:gd name="T20" fmla="*/ 0 60000 65536"/>
              <a:gd name="T21" fmla="*/ 0 w 3583"/>
              <a:gd name="T22" fmla="*/ 0 h 2529"/>
              <a:gd name="T23" fmla="*/ 3583 w 3583"/>
              <a:gd name="T24" fmla="*/ 2529 h 25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83" h="2529">
                <a:moveTo>
                  <a:pt x="0" y="2529"/>
                </a:moveTo>
                <a:cubicBezTo>
                  <a:pt x="91" y="2510"/>
                  <a:pt x="372" y="2517"/>
                  <a:pt x="549" y="2414"/>
                </a:cubicBezTo>
                <a:cubicBezTo>
                  <a:pt x="726" y="2311"/>
                  <a:pt x="835" y="2313"/>
                  <a:pt x="1063" y="1912"/>
                </a:cubicBezTo>
                <a:cubicBezTo>
                  <a:pt x="1291" y="1511"/>
                  <a:pt x="1663" y="0"/>
                  <a:pt x="1920" y="9"/>
                </a:cubicBezTo>
                <a:cubicBezTo>
                  <a:pt x="2177" y="18"/>
                  <a:pt x="2423" y="1565"/>
                  <a:pt x="2606" y="1964"/>
                </a:cubicBezTo>
                <a:cubicBezTo>
                  <a:pt x="2789" y="2363"/>
                  <a:pt x="2855" y="2309"/>
                  <a:pt x="3018" y="2401"/>
                </a:cubicBezTo>
                <a:cubicBezTo>
                  <a:pt x="3181" y="2493"/>
                  <a:pt x="3465" y="2492"/>
                  <a:pt x="3583" y="2516"/>
                </a:cubicBezTo>
              </a:path>
            </a:pathLst>
          </a:custGeom>
          <a:ln>
            <a:headEnd/>
            <a:tailEnd/>
          </a:ln>
          <a:extLst/>
        </p:spPr>
        <p:style>
          <a:lnRef idx="3">
            <a:schemeClr val="accent1"/>
          </a:lnRef>
          <a:fillRef idx="0">
            <a:schemeClr val="accent1"/>
          </a:fillRef>
          <a:effectRef idx="2">
            <a:schemeClr val="accent1"/>
          </a:effectRef>
          <a:fontRef idx="minor">
            <a:schemeClr val="tx1"/>
          </a:fontRef>
        </p:style>
        <p:txBody>
          <a:bodyPr/>
          <a:lstStyle/>
          <a:p>
            <a:endParaRPr lang="es-ES">
              <a:solidFill>
                <a:srgbClr val="002060"/>
              </a:solidFill>
            </a:endParaRPr>
          </a:p>
        </p:txBody>
      </p:sp>
      <p:sp>
        <p:nvSpPr>
          <p:cNvPr id="6151" name="Line 7"/>
          <p:cNvSpPr>
            <a:spLocks noChangeShapeType="1"/>
          </p:cNvSpPr>
          <p:nvPr/>
        </p:nvSpPr>
        <p:spPr bwMode="auto">
          <a:xfrm flipV="1">
            <a:off x="5084763" y="2084388"/>
            <a:ext cx="0" cy="3513137"/>
          </a:xfrm>
          <a:prstGeom prst="line">
            <a:avLst/>
          </a:prstGeom>
          <a:noFill/>
          <a:ln w="9525">
            <a:solidFill>
              <a:srgbClr val="002060"/>
            </a:solidFill>
            <a:prstDash val="dash"/>
            <a:round/>
            <a:headEnd/>
            <a:tailEnd/>
          </a:ln>
          <a:extLst>
            <a:ext uri="{909E8E84-426E-40DD-AFC4-6F175D3DCCD1}">
              <a14:hiddenFill xmlns:a14="http://schemas.microsoft.com/office/drawing/2010/main">
                <a:noFill/>
              </a14:hiddenFill>
            </a:ext>
          </a:extLst>
        </p:spPr>
        <p:txBody>
          <a:bodyPr/>
          <a:lstStyle/>
          <a:p>
            <a:endParaRPr lang="es-ES">
              <a:solidFill>
                <a:srgbClr val="002060"/>
              </a:solidFill>
            </a:endParaRPr>
          </a:p>
        </p:txBody>
      </p:sp>
      <p:sp>
        <p:nvSpPr>
          <p:cNvPr id="6152" name="Text Box 8"/>
          <p:cNvSpPr txBox="1">
            <a:spLocks noChangeArrowheads="1"/>
          </p:cNvSpPr>
          <p:nvPr/>
        </p:nvSpPr>
        <p:spPr bwMode="auto">
          <a:xfrm>
            <a:off x="4495800" y="5605463"/>
            <a:ext cx="125253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eaLnBrk="1" hangingPunct="1"/>
            <a:r>
              <a:rPr lang="en-US"/>
              <a:t>Media (</a:t>
            </a:r>
            <a:r>
              <a:rPr lang="es-ES_tradnl" sz="2800">
                <a:solidFill>
                  <a:srgbClr val="000000"/>
                </a:solidFill>
              </a:rPr>
              <a:t>µ</a:t>
            </a:r>
            <a:r>
              <a:rPr lang="en-US"/>
              <a:t>)</a:t>
            </a:r>
          </a:p>
        </p:txBody>
      </p:sp>
      <p:grpSp>
        <p:nvGrpSpPr>
          <p:cNvPr id="2" name="Group 9"/>
          <p:cNvGrpSpPr>
            <a:grpSpLocks/>
          </p:cNvGrpSpPr>
          <p:nvPr/>
        </p:nvGrpSpPr>
        <p:grpSpPr bwMode="auto">
          <a:xfrm>
            <a:off x="990600" y="1828800"/>
            <a:ext cx="7848600" cy="3827463"/>
            <a:chOff x="624" y="1440"/>
            <a:chExt cx="4944" cy="2411"/>
          </a:xfrm>
        </p:grpSpPr>
        <p:sp>
          <p:nvSpPr>
            <p:cNvPr id="44044" name="Line 10"/>
            <p:cNvSpPr>
              <a:spLocks noChangeShapeType="1"/>
            </p:cNvSpPr>
            <p:nvPr/>
          </p:nvSpPr>
          <p:spPr bwMode="auto">
            <a:xfrm flipV="1">
              <a:off x="624" y="3840"/>
              <a:ext cx="4944" cy="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solidFill>
                  <a:srgbClr val="002060"/>
                </a:solidFill>
              </a:endParaRPr>
            </a:p>
          </p:txBody>
        </p:sp>
        <p:sp>
          <p:nvSpPr>
            <p:cNvPr id="44045" name="Line 11"/>
            <p:cNvSpPr>
              <a:spLocks noChangeShapeType="1"/>
            </p:cNvSpPr>
            <p:nvPr/>
          </p:nvSpPr>
          <p:spPr bwMode="auto">
            <a:xfrm rot="5400000" flipH="1">
              <a:off x="-579" y="2643"/>
              <a:ext cx="2411" cy="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solidFill>
                  <a:srgbClr val="002060"/>
                </a:solidFill>
              </a:endParaRPr>
            </a:p>
          </p:txBody>
        </p:sp>
      </p:grpSp>
      <p:sp>
        <p:nvSpPr>
          <p:cNvPr id="6156" name="Text Box 12"/>
          <p:cNvSpPr txBox="1">
            <a:spLocks noChangeArrowheads="1"/>
          </p:cNvSpPr>
          <p:nvPr/>
        </p:nvSpPr>
        <p:spPr bwMode="auto">
          <a:xfrm rot="-5400000">
            <a:off x="-1104900" y="3238500"/>
            <a:ext cx="34607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r" eaLnBrk="1" hangingPunct="1"/>
            <a:r>
              <a:rPr lang="en-US">
                <a:solidFill>
                  <a:srgbClr val="002060"/>
                </a:solidFill>
              </a:rPr>
              <a:t>Frecuencia con que aparecen </a:t>
            </a:r>
          </a:p>
          <a:p>
            <a:pPr algn="r" eaLnBrk="1" hangingPunct="1"/>
            <a:r>
              <a:rPr lang="en-US">
                <a:solidFill>
                  <a:srgbClr val="002060"/>
                </a:solidFill>
              </a:rPr>
              <a:t>las medias muestrales</a:t>
            </a:r>
          </a:p>
        </p:txBody>
      </p:sp>
      <p:sp>
        <p:nvSpPr>
          <p:cNvPr id="6157" name="Rectangle 13"/>
          <p:cNvSpPr>
            <a:spLocks noChangeArrowheads="1"/>
          </p:cNvSpPr>
          <p:nvPr/>
        </p:nvSpPr>
        <p:spPr bwMode="auto">
          <a:xfrm>
            <a:off x="2895600" y="6073775"/>
            <a:ext cx="46767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dirty="0"/>
              <a:t>(El </a:t>
            </a:r>
            <a:r>
              <a:rPr lang="en-US" dirty="0" err="1"/>
              <a:t>área</a:t>
            </a:r>
            <a:r>
              <a:rPr lang="en-US" dirty="0"/>
              <a:t> </a:t>
            </a:r>
            <a:r>
              <a:rPr lang="en-US" dirty="0" err="1"/>
              <a:t>bajo</a:t>
            </a:r>
            <a:r>
              <a:rPr lang="en-US" dirty="0"/>
              <a:t> la </a:t>
            </a:r>
            <a:r>
              <a:rPr lang="en-US" dirty="0" err="1"/>
              <a:t>curva</a:t>
            </a:r>
            <a:r>
              <a:rPr lang="en-US" dirty="0"/>
              <a:t> </a:t>
            </a:r>
            <a:r>
              <a:rPr lang="en-US" dirty="0" err="1"/>
              <a:t>representa</a:t>
            </a:r>
            <a:r>
              <a:rPr lang="en-US" dirty="0"/>
              <a:t> la </a:t>
            </a:r>
            <a:r>
              <a:rPr lang="en-US" dirty="0" err="1"/>
              <a:t>probabilidad</a:t>
            </a:r>
            <a:r>
              <a:rPr lang="en-US" dirty="0"/>
              <a:t> de que </a:t>
            </a:r>
            <a:r>
              <a:rPr lang="en-US" dirty="0" err="1"/>
              <a:t>aparezca</a:t>
            </a:r>
            <a:r>
              <a:rPr lang="en-US" dirty="0"/>
              <a:t> </a:t>
            </a:r>
            <a:r>
              <a:rPr lang="en-US" dirty="0" err="1"/>
              <a:t>esa</a:t>
            </a:r>
            <a:r>
              <a:rPr lang="en-US" dirty="0"/>
              <a:t> media)</a:t>
            </a:r>
          </a:p>
        </p:txBody>
      </p:sp>
      <p:sp>
        <p:nvSpPr>
          <p:cNvPr id="6158" name="Text Box 14"/>
          <p:cNvSpPr txBox="1">
            <a:spLocks noChangeArrowheads="1"/>
          </p:cNvSpPr>
          <p:nvPr/>
        </p:nvSpPr>
        <p:spPr bwMode="auto">
          <a:xfrm>
            <a:off x="7785100" y="5610225"/>
            <a:ext cx="10054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eaLnBrk="1" hangingPunct="1"/>
            <a:r>
              <a:rPr lang="en-US">
                <a:solidFill>
                  <a:srgbClr val="002060"/>
                </a:solidFill>
              </a:rPr>
              <a:t>Valores</a:t>
            </a:r>
          </a:p>
        </p:txBody>
      </p:sp>
      <p:sp>
        <p:nvSpPr>
          <p:cNvPr id="6159" name="Text Box 15"/>
          <p:cNvSpPr txBox="1">
            <a:spLocks noChangeArrowheads="1"/>
          </p:cNvSpPr>
          <p:nvPr/>
        </p:nvSpPr>
        <p:spPr bwMode="auto">
          <a:xfrm>
            <a:off x="3643313" y="4143375"/>
            <a:ext cx="2667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r>
              <a:rPr lang="en-US" sz="2400">
                <a:solidFill>
                  <a:srgbClr val="002060"/>
                </a:solidFill>
                <a:latin typeface="Arial Black" pitchFamily="34" charset="0"/>
              </a:rPr>
              <a:t>probabilidades</a:t>
            </a:r>
            <a:endParaRPr lang="en-US" sz="2000">
              <a:solidFill>
                <a:srgbClr val="002060"/>
              </a:solidFill>
              <a:latin typeface="Arial Black" pitchFamily="34" charset="0"/>
            </a:endParaRPr>
          </a:p>
        </p:txBody>
      </p:sp>
      <p:sp>
        <p:nvSpPr>
          <p:cNvPr id="7192" name="Text Box 24"/>
          <p:cNvSpPr txBox="1">
            <a:spLocks noChangeArrowheads="1"/>
          </p:cNvSpPr>
          <p:nvPr/>
        </p:nvSpPr>
        <p:spPr bwMode="auto">
          <a:xfrm>
            <a:off x="3714750" y="1285875"/>
            <a:ext cx="2747963" cy="708025"/>
          </a:xfrm>
          <a:prstGeom prst="rect">
            <a:avLst/>
          </a:prstGeom>
          <a:noFill/>
          <a:ln w="9525">
            <a:noFill/>
            <a:miter lim="800000"/>
            <a:headEnd/>
            <a:tailEnd/>
          </a:ln>
          <a:effectLst>
            <a:outerShdw dist="35921" dir="2700000" algn="ctr" rotWithShape="0">
              <a:schemeClr val="tx1"/>
            </a:outerShdw>
          </a:effectLst>
        </p:spPr>
        <p:txBody>
          <a:bodyPr>
            <a:spAutoFit/>
          </a:bodyPr>
          <a:lstStyle/>
          <a:p>
            <a:pPr algn="ctr">
              <a:spcBef>
                <a:spcPct val="50000"/>
              </a:spcBef>
              <a:defRPr/>
            </a:pPr>
            <a:r>
              <a:rPr lang="es-ES" sz="3200">
                <a:solidFill>
                  <a:srgbClr val="002060"/>
                </a:solidFill>
                <a:latin typeface="Arial" charset="0"/>
                <a:cs typeface="Arial" charset="0"/>
              </a:rPr>
              <a:t>Población </a:t>
            </a:r>
            <a:r>
              <a:rPr lang="es-ES" sz="4000">
                <a:solidFill>
                  <a:srgbClr val="002060"/>
                </a:solidFill>
                <a:latin typeface="Arial Black" pitchFamily="34" charset="0"/>
                <a:cs typeface="Arial" charset="0"/>
              </a:rPr>
              <a:t>A</a:t>
            </a:r>
          </a:p>
        </p:txBody>
      </p:sp>
      <p:sp>
        <p:nvSpPr>
          <p:cNvPr id="14"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sp>
        <p:nvSpPr>
          <p:cNvPr id="15" name="22 Rectángulo"/>
          <p:cNvSpPr/>
          <p:nvPr/>
        </p:nvSpPr>
        <p:spPr>
          <a:xfrm>
            <a:off x="538540" y="826274"/>
            <a:ext cx="2634054" cy="400110"/>
          </a:xfrm>
          <a:prstGeom prst="rect">
            <a:avLst/>
          </a:prstGeom>
        </p:spPr>
        <p:txBody>
          <a:bodyPr wrap="none">
            <a:spAutoFit/>
          </a:bodyPr>
          <a:lstStyle/>
          <a:p>
            <a:r>
              <a:rPr lang="es-ES" sz="2000" b="1" dirty="0" smtClean="0">
                <a:latin typeface="Arial" pitchFamily="34" charset="0"/>
                <a:cs typeface="Arial" pitchFamily="34" charset="0"/>
              </a:rPr>
              <a:t>Distribución Normal</a:t>
            </a:r>
            <a:endParaRPr lang="es-ES" sz="2000" dirty="0">
              <a:latin typeface="Arial" pitchFamily="34" charset="0"/>
              <a:cs typeface="Arial" pitchFamily="34" charset="0"/>
            </a:endParaRPr>
          </a:p>
        </p:txBody>
      </p:sp>
    </p:spTree>
    <p:extLst>
      <p:ext uri="{BB962C8B-B14F-4D97-AF65-F5344CB8AC3E}">
        <p14:creationId xmlns:p14="http://schemas.microsoft.com/office/powerpoint/2010/main" val="26036410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192"/>
                                        </p:tgtEl>
                                        <p:attrNameLst>
                                          <p:attrName>style.visibility</p:attrName>
                                        </p:attrNameLst>
                                      </p:cBhvr>
                                      <p:to>
                                        <p:strVal val="visible"/>
                                      </p:to>
                                    </p:set>
                                    <p:animEffect transition="in" filter="fade">
                                      <p:cBhvr>
                                        <p:cTn id="7" dur="500"/>
                                        <p:tgtEl>
                                          <p:spTgt spid="7192"/>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157"/>
                                        </p:tgtEl>
                                        <p:attrNameLst>
                                          <p:attrName>style.visibility</p:attrName>
                                        </p:attrNameLst>
                                      </p:cBhvr>
                                      <p:to>
                                        <p:strVal val="visible"/>
                                      </p:to>
                                    </p:set>
                                    <p:animEffect transition="in" filter="wipe(left)">
                                      <p:cBhvr>
                                        <p:cTn id="11" dur="1000"/>
                                        <p:tgtEl>
                                          <p:spTgt spid="615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nodeType="clickEffect">
                                  <p:stCondLst>
                                    <p:cond delay="0"/>
                                  </p:stCondLst>
                                  <p:childTnLst>
                                    <p:set>
                                      <p:cBhvr>
                                        <p:cTn id="15" dur="1" fill="hold">
                                          <p:stCondLst>
                                            <p:cond delay="0"/>
                                          </p:stCondLst>
                                        </p:cTn>
                                        <p:tgtEl>
                                          <p:spTgt spid="6146"/>
                                        </p:tgtEl>
                                        <p:attrNameLst>
                                          <p:attrName>style.visibility</p:attrName>
                                        </p:attrNameLst>
                                      </p:cBhvr>
                                      <p:to>
                                        <p:strVal val="visible"/>
                                      </p:to>
                                    </p:set>
                                    <p:animEffect transition="in" filter="fade">
                                      <p:cBhvr>
                                        <p:cTn id="16" dur="1000"/>
                                        <p:tgtEl>
                                          <p:spTgt spid="6146"/>
                                        </p:tgtEl>
                                      </p:cBhvr>
                                    </p:animEffect>
                                  </p:childTnLst>
                                </p:cTn>
                              </p:par>
                            </p:childTnLst>
                          </p:cTn>
                        </p:par>
                        <p:par>
                          <p:cTn id="17" fill="hold" nodeType="afterGroup">
                            <p:stCondLst>
                              <p:cond delay="1000"/>
                            </p:stCondLst>
                            <p:childTnLst>
                              <p:par>
                                <p:cTn id="18" presetID="22" presetClass="entr" presetSubtype="1" fill="hold" grpId="0" nodeType="afterEffect">
                                  <p:stCondLst>
                                    <p:cond delay="100"/>
                                  </p:stCondLst>
                                  <p:childTnLst>
                                    <p:set>
                                      <p:cBhvr>
                                        <p:cTn id="19" dur="1" fill="hold">
                                          <p:stCondLst>
                                            <p:cond delay="0"/>
                                          </p:stCondLst>
                                        </p:cTn>
                                        <p:tgtEl>
                                          <p:spTgt spid="6159"/>
                                        </p:tgtEl>
                                        <p:attrNameLst>
                                          <p:attrName>style.visibility</p:attrName>
                                        </p:attrNameLst>
                                      </p:cBhvr>
                                      <p:to>
                                        <p:strVal val="visible"/>
                                      </p:to>
                                    </p:set>
                                    <p:animEffect transition="in" filter="wipe(up)">
                                      <p:cBhvr>
                                        <p:cTn id="20" dur="500"/>
                                        <p:tgtEl>
                                          <p:spTgt spid="6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7" grpId="0"/>
      <p:bldP spid="6159" grpId="0"/>
      <p:bldP spid="719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a:spLocks noChangeArrowheads="1"/>
          </p:cNvSpPr>
          <p:nvPr/>
        </p:nvSpPr>
        <p:spPr bwMode="auto">
          <a:xfrm>
            <a:off x="251519" y="1017220"/>
            <a:ext cx="8135937"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s-ES" sz="2000" b="1" dirty="0">
                <a:latin typeface="Arial" pitchFamily="34" charset="0"/>
                <a:cs typeface="Arial" pitchFamily="34" charset="0"/>
              </a:rPr>
              <a:t>Estimadores puntuales:</a:t>
            </a:r>
            <a:r>
              <a:rPr lang="es-ES" b="1" dirty="0">
                <a:latin typeface="Arial" pitchFamily="34" charset="0"/>
                <a:cs typeface="Arial" pitchFamily="34" charset="0"/>
              </a:rPr>
              <a:t> </a:t>
            </a:r>
            <a:r>
              <a:rPr lang="es-ES" dirty="0">
                <a:latin typeface="Arial" pitchFamily="34" charset="0"/>
                <a:cs typeface="Arial" pitchFamily="34" charset="0"/>
              </a:rPr>
              <a:t>Aquellos estimadores que utilizando una fórmula hallan un valor para hacer inferencias de una población. </a:t>
            </a:r>
          </a:p>
        </p:txBody>
      </p:sp>
      <p:sp>
        <p:nvSpPr>
          <p:cNvPr id="3"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graphicFrame>
        <p:nvGraphicFramePr>
          <p:cNvPr id="5" name="8 Objeto"/>
          <p:cNvGraphicFramePr>
            <a:graphicFrameLocks noChangeAspect="1"/>
          </p:cNvGraphicFramePr>
          <p:nvPr>
            <p:extLst>
              <p:ext uri="{D42A27DB-BD31-4B8C-83A1-F6EECF244321}">
                <p14:modId xmlns:p14="http://schemas.microsoft.com/office/powerpoint/2010/main" val="648957825"/>
              </p:ext>
            </p:extLst>
          </p:nvPr>
        </p:nvGraphicFramePr>
        <p:xfrm>
          <a:off x="395536" y="1844824"/>
          <a:ext cx="2043682" cy="1343790"/>
        </p:xfrm>
        <a:graphic>
          <a:graphicData uri="http://schemas.openxmlformats.org/presentationml/2006/ole">
            <mc:AlternateContent xmlns:mc="http://schemas.openxmlformats.org/markup-compatibility/2006">
              <mc:Choice xmlns:v="urn:schemas-microsoft-com:vml" Requires="v">
                <p:oleObj spid="_x0000_s70774" name="Ecuación" r:id="rId3" imgW="927100" imgH="609600" progId="Equation.3">
                  <p:embed/>
                </p:oleObj>
              </mc:Choice>
              <mc:Fallback>
                <p:oleObj name="Ecuación" r:id="rId3" imgW="927100" imgH="609600" progId="Equation.3">
                  <p:embed/>
                  <p:pic>
                    <p:nvPicPr>
                      <p:cNvPr id="0" name="Picture 9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1844824"/>
                        <a:ext cx="2043682" cy="134379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18 Objeto"/>
          <p:cNvGraphicFramePr>
            <a:graphicFrameLocks noChangeAspect="1"/>
          </p:cNvGraphicFramePr>
          <p:nvPr>
            <p:extLst>
              <p:ext uri="{D42A27DB-BD31-4B8C-83A1-F6EECF244321}">
                <p14:modId xmlns:p14="http://schemas.microsoft.com/office/powerpoint/2010/main" val="1409108574"/>
              </p:ext>
            </p:extLst>
          </p:nvPr>
        </p:nvGraphicFramePr>
        <p:xfrm>
          <a:off x="2404690" y="2046231"/>
          <a:ext cx="1756226" cy="991751"/>
        </p:xfrm>
        <a:graphic>
          <a:graphicData uri="http://schemas.openxmlformats.org/presentationml/2006/ole">
            <mc:AlternateContent xmlns:mc="http://schemas.openxmlformats.org/markup-compatibility/2006">
              <mc:Choice xmlns:v="urn:schemas-microsoft-com:vml" Requires="v">
                <p:oleObj spid="_x0000_s70775" name="Ecuación" r:id="rId5" imgW="1079500" imgH="609600" progId="Equation.3">
                  <p:embed/>
                </p:oleObj>
              </mc:Choice>
              <mc:Fallback>
                <p:oleObj name="Ecuación" r:id="rId5" imgW="1079500" imgH="609600" progId="Equation.3">
                  <p:embed/>
                  <p:pic>
                    <p:nvPicPr>
                      <p:cNvPr id="0" name="Picture 9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04690" y="2046231"/>
                        <a:ext cx="1756226" cy="99175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4 Rectángulo"/>
          <p:cNvSpPr>
            <a:spLocks noChangeArrowheads="1"/>
          </p:cNvSpPr>
          <p:nvPr/>
        </p:nvSpPr>
        <p:spPr bwMode="auto">
          <a:xfrm>
            <a:off x="320687" y="3539762"/>
            <a:ext cx="7997600"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 sz="2400" b="1" dirty="0"/>
              <a:t>Estimadores por </a:t>
            </a:r>
            <a:r>
              <a:rPr lang="es-ES" sz="2400" b="1" dirty="0" smtClean="0"/>
              <a:t>intervalos:</a:t>
            </a:r>
          </a:p>
          <a:p>
            <a:pPr marL="285750" indent="-285750" algn="just">
              <a:buFontTx/>
              <a:buChar char="-"/>
            </a:pPr>
            <a:r>
              <a:rPr lang="es-ES" dirty="0" smtClean="0">
                <a:latin typeface="Arial" pitchFamily="34" charset="0"/>
                <a:cs typeface="Arial" pitchFamily="34" charset="0"/>
              </a:rPr>
              <a:t>Asigna </a:t>
            </a:r>
            <a:r>
              <a:rPr lang="es-ES" dirty="0">
                <a:latin typeface="Arial" pitchFamily="34" charset="0"/>
                <a:cs typeface="Arial" pitchFamily="34" charset="0"/>
              </a:rPr>
              <a:t>un conjunto de valores como estimación del parámetro, que generalmente tiene forma de intervalo (a &lt; μ &lt; b), a y b se obtienen a partir de las observaciones </a:t>
            </a:r>
            <a:r>
              <a:rPr lang="es-ES" dirty="0" err="1">
                <a:latin typeface="Arial" pitchFamily="34" charset="0"/>
                <a:cs typeface="Arial" pitchFamily="34" charset="0"/>
              </a:rPr>
              <a:t>muestrales</a:t>
            </a:r>
            <a:r>
              <a:rPr lang="es-ES" dirty="0" smtClean="0">
                <a:latin typeface="Arial" pitchFamily="34" charset="0"/>
                <a:cs typeface="Arial" pitchFamily="34" charset="0"/>
              </a:rPr>
              <a:t>.</a:t>
            </a:r>
          </a:p>
          <a:p>
            <a:pPr marL="285750" indent="-285750" algn="just">
              <a:buFontTx/>
              <a:buChar char="-"/>
            </a:pPr>
            <a:r>
              <a:rPr lang="es-ES" dirty="0">
                <a:latin typeface="Arial" pitchFamily="34" charset="0"/>
                <a:cs typeface="Arial" pitchFamily="34" charset="0"/>
              </a:rPr>
              <a:t>Son más precisos que los estimadores puntuales, debido a que asocian una probabilidad al valor que se está estimando</a:t>
            </a:r>
          </a:p>
          <a:p>
            <a:pPr algn="just"/>
            <a:r>
              <a:rPr lang="es-ES" sz="2400" b="1" dirty="0" smtClean="0"/>
              <a:t> </a:t>
            </a:r>
            <a:endParaRPr lang="es-ES" sz="2400" b="1" dirty="0"/>
          </a:p>
        </p:txBody>
      </p:sp>
    </p:spTree>
    <p:extLst>
      <p:ext uri="{BB962C8B-B14F-4D97-AF65-F5344CB8AC3E}">
        <p14:creationId xmlns:p14="http://schemas.microsoft.com/office/powerpoint/2010/main" val="2422314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par>
                          <p:cTn id="15" fill="hold">
                            <p:stCondLst>
                              <p:cond delay="0"/>
                            </p:stCondLst>
                            <p:childTnLst>
                              <p:par>
                                <p:cTn id="16" presetID="10"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4 Objeto"/>
          <p:cNvGraphicFramePr>
            <a:graphicFrameLocks noChangeAspect="1"/>
          </p:cNvGraphicFramePr>
          <p:nvPr>
            <p:extLst>
              <p:ext uri="{D42A27DB-BD31-4B8C-83A1-F6EECF244321}">
                <p14:modId xmlns:p14="http://schemas.microsoft.com/office/powerpoint/2010/main" val="1424081035"/>
              </p:ext>
            </p:extLst>
          </p:nvPr>
        </p:nvGraphicFramePr>
        <p:xfrm>
          <a:off x="1043608" y="1415243"/>
          <a:ext cx="6111394" cy="1451096"/>
        </p:xfrm>
        <a:graphic>
          <a:graphicData uri="http://schemas.openxmlformats.org/presentationml/2006/ole">
            <mc:AlternateContent xmlns:mc="http://schemas.openxmlformats.org/markup-compatibility/2006">
              <mc:Choice xmlns:v="urn:schemas-microsoft-com:vml" Requires="v">
                <p:oleObj spid="_x0000_s71743" name="Ecuación" r:id="rId3" imgW="2451100" imgH="584200" progId="Equation.3">
                  <p:embed/>
                </p:oleObj>
              </mc:Choice>
              <mc:Fallback>
                <p:oleObj name="Ecuación" r:id="rId3" imgW="2451100" imgH="584200" progId="Equation.3">
                  <p:embed/>
                  <p:pic>
                    <p:nvPicPr>
                      <p:cNvPr id="0" name="Picture 5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608" y="1415243"/>
                        <a:ext cx="6111394" cy="145109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3 Rectángulo"/>
          <p:cNvSpPr>
            <a:spLocks noChangeArrowheads="1"/>
          </p:cNvSpPr>
          <p:nvPr/>
        </p:nvSpPr>
        <p:spPr bwMode="auto">
          <a:xfrm>
            <a:off x="539553" y="755399"/>
            <a:ext cx="67687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 sz="2400" b="1" dirty="0"/>
              <a:t>Límites de confianza para </a:t>
            </a:r>
            <a:r>
              <a:rPr lang="es-ES" sz="2400" b="1" dirty="0" smtClean="0"/>
              <a:t>la media </a:t>
            </a:r>
            <a:r>
              <a:rPr lang="es-ES" sz="2400" b="1" dirty="0"/>
              <a:t>poblacional (</a:t>
            </a:r>
            <a:r>
              <a:rPr lang="es-ES" sz="2400" b="1" dirty="0" smtClean="0"/>
              <a:t>μ)</a:t>
            </a:r>
            <a:endParaRPr lang="es-ES" sz="2400" dirty="0"/>
          </a:p>
        </p:txBody>
      </p:sp>
      <p:sp>
        <p:nvSpPr>
          <p:cNvPr id="5"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sp>
        <p:nvSpPr>
          <p:cNvPr id="8" name="Cerrar llave 7"/>
          <p:cNvSpPr/>
          <p:nvPr/>
        </p:nvSpPr>
        <p:spPr>
          <a:xfrm rot="5400000">
            <a:off x="6331553" y="2504852"/>
            <a:ext cx="926818" cy="720080"/>
          </a:xfrm>
          <a:prstGeom prst="righ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9" name="8 CuadroTexto"/>
          <p:cNvSpPr txBox="1">
            <a:spLocks noChangeArrowheads="1"/>
          </p:cNvSpPr>
          <p:nvPr/>
        </p:nvSpPr>
        <p:spPr bwMode="auto">
          <a:xfrm>
            <a:off x="4499992" y="3364762"/>
            <a:ext cx="4394361" cy="923330"/>
          </a:xfrm>
          <a:prstGeom prst="rect">
            <a:avLst/>
          </a:prstGeom>
          <a:noFill/>
          <a:ln w="9525">
            <a:noFill/>
            <a:miter lim="800000"/>
            <a:headEnd/>
            <a:tailEnd/>
          </a:ln>
        </p:spPr>
        <p:txBody>
          <a:bodyPr wrap="square">
            <a:spAutoFit/>
          </a:bodyPr>
          <a:lstStyle/>
          <a:p>
            <a:pPr algn="just"/>
            <a:r>
              <a:rPr lang="es-ES" dirty="0">
                <a:latin typeface="Times New Roman" panose="02020603050405020304" pitchFamily="18" charset="0"/>
                <a:cs typeface="Times New Roman" panose="02020603050405020304" pitchFamily="18" charset="0"/>
              </a:rPr>
              <a:t>Generalmente se trabaja con valores </a:t>
            </a:r>
            <a:r>
              <a:rPr lang="es-ES" dirty="0" smtClean="0">
                <a:latin typeface="Times New Roman" panose="02020603050405020304" pitchFamily="18" charset="0"/>
                <a:cs typeface="Times New Roman" panose="02020603050405020304" pitchFamily="18" charset="0"/>
              </a:rPr>
              <a:t>de </a:t>
            </a:r>
            <a:r>
              <a:rPr lang="el-GR" dirty="0" smtClean="0">
                <a:latin typeface="Times New Roman" panose="02020603050405020304" pitchFamily="18" charset="0"/>
                <a:cs typeface="Times New Roman" panose="02020603050405020304" pitchFamily="18" charset="0"/>
              </a:rPr>
              <a:t>α</a:t>
            </a:r>
            <a:r>
              <a:rPr lang="es-ES" dirty="0" smtClean="0">
                <a:latin typeface="Times New Roman" panose="02020603050405020304" pitchFamily="18" charset="0"/>
                <a:cs typeface="Times New Roman" panose="02020603050405020304" pitchFamily="18" charset="0"/>
              </a:rPr>
              <a:t> </a:t>
            </a:r>
            <a:r>
              <a:rPr lang="es-ES" dirty="0">
                <a:latin typeface="Times New Roman" panose="02020603050405020304" pitchFamily="18" charset="0"/>
                <a:cs typeface="Times New Roman" panose="02020603050405020304" pitchFamily="18" charset="0"/>
              </a:rPr>
              <a:t>iguales a 0,1 ; 0,05 y 0,01, o sea con </a:t>
            </a:r>
            <a:r>
              <a:rPr lang="es-ES" dirty="0" smtClean="0">
                <a:latin typeface="Times New Roman" panose="02020603050405020304" pitchFamily="18" charset="0"/>
                <a:cs typeface="Times New Roman" panose="02020603050405020304" pitchFamily="18" charset="0"/>
              </a:rPr>
              <a:t>valores de </a:t>
            </a:r>
            <a:r>
              <a:rPr lang="es-ES" dirty="0">
                <a:latin typeface="Times New Roman" panose="02020603050405020304" pitchFamily="18" charset="0"/>
                <a:cs typeface="Times New Roman" panose="02020603050405020304" pitchFamily="18" charset="0"/>
              </a:rPr>
              <a:t>confianza respectivos de 90%, 95% y 99%</a:t>
            </a:r>
          </a:p>
        </p:txBody>
      </p:sp>
      <p:sp>
        <p:nvSpPr>
          <p:cNvPr id="11" name="Elipse 10"/>
          <p:cNvSpPr/>
          <p:nvPr/>
        </p:nvSpPr>
        <p:spPr>
          <a:xfrm>
            <a:off x="1953424" y="1238281"/>
            <a:ext cx="1296144" cy="15961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8 CuadroTexto"/>
          <p:cNvSpPr txBox="1">
            <a:spLocks noChangeArrowheads="1"/>
          </p:cNvSpPr>
          <p:nvPr/>
        </p:nvSpPr>
        <p:spPr bwMode="auto">
          <a:xfrm>
            <a:off x="1079821" y="2969754"/>
            <a:ext cx="3043349" cy="369332"/>
          </a:xfrm>
          <a:prstGeom prst="rect">
            <a:avLst/>
          </a:prstGeom>
          <a:noFill/>
          <a:ln w="9525">
            <a:noFill/>
            <a:miter lim="800000"/>
            <a:headEnd/>
            <a:tailEnd/>
          </a:ln>
        </p:spPr>
        <p:txBody>
          <a:bodyPr wrap="square">
            <a:spAutoFit/>
          </a:bodyPr>
          <a:lstStyle/>
          <a:p>
            <a:pPr algn="just"/>
            <a:r>
              <a:rPr lang="es-ES" dirty="0" smtClean="0">
                <a:latin typeface="Times New Roman" panose="02020603050405020304" pitchFamily="18" charset="0"/>
                <a:cs typeface="Times New Roman" panose="02020603050405020304" pitchFamily="18" charset="0"/>
              </a:rPr>
              <a:t>Error máximo en la estimación</a:t>
            </a:r>
            <a:endParaRPr lang="es-ES" dirty="0">
              <a:latin typeface="Times New Roman" panose="02020603050405020304" pitchFamily="18" charset="0"/>
              <a:cs typeface="Times New Roman" panose="02020603050405020304" pitchFamily="18" charset="0"/>
            </a:endParaRPr>
          </a:p>
        </p:txBody>
      </p:sp>
      <p:pic>
        <p:nvPicPr>
          <p:cNvPr id="14" name="Picture 2" descr="\left ( \widehat{p} - z. \sqrt{ \frac{ \widehat{p}.(1-\widehat{p}}{n}}, \widehat{p} + z. \sqrt{ \frac{ \widehat{p}.(1-\widehat{p}}{n}} \right )"/>
          <p:cNvPicPr>
            <a:picLocks noChangeAspect="1" noChangeArrowheads="1"/>
          </p:cNvPicPr>
          <p:nvPr/>
        </p:nvPicPr>
        <p:blipFill>
          <a:blip r:embed="rId5" cstate="print"/>
          <a:srcRect/>
          <a:stretch>
            <a:fillRect/>
          </a:stretch>
        </p:blipFill>
        <p:spPr bwMode="auto">
          <a:xfrm>
            <a:off x="539552" y="5182321"/>
            <a:ext cx="6458964" cy="1300047"/>
          </a:xfrm>
          <a:prstGeom prst="rect">
            <a:avLst/>
          </a:prstGeom>
          <a:noFill/>
          <a:ln w="9525">
            <a:noFill/>
            <a:miter lim="800000"/>
            <a:headEnd/>
            <a:tailEnd/>
          </a:ln>
        </p:spPr>
      </p:pic>
      <p:sp>
        <p:nvSpPr>
          <p:cNvPr id="15" name="5 CuadroTexto"/>
          <p:cNvSpPr txBox="1">
            <a:spLocks noChangeArrowheads="1"/>
          </p:cNvSpPr>
          <p:nvPr/>
        </p:nvSpPr>
        <p:spPr bwMode="auto">
          <a:xfrm>
            <a:off x="1453560" y="5995000"/>
            <a:ext cx="834114" cy="307777"/>
          </a:xfrm>
          <a:prstGeom prst="rect">
            <a:avLst/>
          </a:prstGeom>
          <a:noFill/>
          <a:ln w="9525">
            <a:noFill/>
            <a:miter lim="800000"/>
            <a:headEnd/>
            <a:tailEnd/>
          </a:ln>
        </p:spPr>
        <p:txBody>
          <a:bodyPr wrap="square">
            <a:spAutoFit/>
          </a:bodyPr>
          <a:lstStyle/>
          <a:p>
            <a:r>
              <a:rPr lang="es-ES" sz="1400" dirty="0">
                <a:latin typeface="Times New Roman" panose="02020603050405020304" pitchFamily="18" charset="0"/>
                <a:cs typeface="Times New Roman" panose="02020603050405020304" pitchFamily="18" charset="0"/>
              </a:rPr>
              <a:t>1-</a:t>
            </a:r>
            <a:r>
              <a:rPr lang="el-GR" sz="1400" dirty="0">
                <a:latin typeface="Times New Roman" panose="02020603050405020304" pitchFamily="18" charset="0"/>
                <a:cs typeface="Times New Roman" panose="02020603050405020304" pitchFamily="18" charset="0"/>
              </a:rPr>
              <a:t>α</a:t>
            </a:r>
            <a:r>
              <a:rPr lang="es-ES" sz="1400" dirty="0">
                <a:latin typeface="Times New Roman" panose="02020603050405020304" pitchFamily="18" charset="0"/>
                <a:cs typeface="Times New Roman" panose="02020603050405020304" pitchFamily="18" charset="0"/>
              </a:rPr>
              <a:t>/2</a:t>
            </a:r>
          </a:p>
        </p:txBody>
      </p:sp>
      <p:sp>
        <p:nvSpPr>
          <p:cNvPr id="16" name="6 CuadroTexto"/>
          <p:cNvSpPr txBox="1">
            <a:spLocks noChangeArrowheads="1"/>
          </p:cNvSpPr>
          <p:nvPr/>
        </p:nvSpPr>
        <p:spPr bwMode="auto">
          <a:xfrm>
            <a:off x="4483224" y="5992827"/>
            <a:ext cx="513282" cy="276999"/>
          </a:xfrm>
          <a:prstGeom prst="rect">
            <a:avLst/>
          </a:prstGeom>
          <a:noFill/>
          <a:ln w="9525">
            <a:noFill/>
            <a:miter lim="800000"/>
            <a:headEnd/>
            <a:tailEnd/>
          </a:ln>
        </p:spPr>
        <p:txBody>
          <a:bodyPr wrap="none">
            <a:spAutoFit/>
          </a:bodyPr>
          <a:lstStyle/>
          <a:p>
            <a:r>
              <a:rPr lang="es-ES" sz="1200" dirty="0">
                <a:latin typeface="Times New Roman" panose="02020603050405020304" pitchFamily="18" charset="0"/>
                <a:cs typeface="Times New Roman" panose="02020603050405020304" pitchFamily="18" charset="0"/>
              </a:rPr>
              <a:t>1-</a:t>
            </a:r>
            <a:r>
              <a:rPr lang="el-GR" sz="1200" dirty="0">
                <a:latin typeface="Times New Roman" panose="02020603050405020304" pitchFamily="18" charset="0"/>
                <a:cs typeface="Times New Roman" panose="02020603050405020304" pitchFamily="18" charset="0"/>
              </a:rPr>
              <a:t>α</a:t>
            </a:r>
            <a:r>
              <a:rPr lang="es-ES" sz="1200" dirty="0">
                <a:latin typeface="Times New Roman" panose="02020603050405020304" pitchFamily="18" charset="0"/>
                <a:cs typeface="Times New Roman" panose="02020603050405020304" pitchFamily="18" charset="0"/>
              </a:rPr>
              <a:t>/2</a:t>
            </a:r>
          </a:p>
        </p:txBody>
      </p:sp>
      <p:sp>
        <p:nvSpPr>
          <p:cNvPr id="17" name="3 Rectángulo"/>
          <p:cNvSpPr>
            <a:spLocks noChangeArrowheads="1"/>
          </p:cNvSpPr>
          <p:nvPr/>
        </p:nvSpPr>
        <p:spPr bwMode="auto">
          <a:xfrm>
            <a:off x="873509" y="4519852"/>
            <a:ext cx="77327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2400" b="1" dirty="0"/>
              <a:t>Límites de confianza para </a:t>
            </a:r>
            <a:r>
              <a:rPr lang="es-ES" sz="2400" b="1" dirty="0" smtClean="0"/>
              <a:t>la proporción</a:t>
            </a:r>
            <a:endParaRPr lang="es-ES" sz="2400" dirty="0"/>
          </a:p>
        </p:txBody>
      </p:sp>
    </p:spTree>
    <p:extLst>
      <p:ext uri="{BB962C8B-B14F-4D97-AF65-F5344CB8AC3E}">
        <p14:creationId xmlns:p14="http://schemas.microsoft.com/office/powerpoint/2010/main" val="188271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1" grpId="0" animBg="1"/>
      <p:bldP spid="12" grpId="0"/>
      <p:bldP spid="15" grpId="0"/>
      <p:bldP spid="16" grpId="0"/>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4 Tabla"/>
          <p:cNvGraphicFramePr>
            <a:graphicFrameLocks noGrp="1"/>
          </p:cNvGraphicFramePr>
          <p:nvPr>
            <p:extLst>
              <p:ext uri="{D42A27DB-BD31-4B8C-83A1-F6EECF244321}">
                <p14:modId xmlns:p14="http://schemas.microsoft.com/office/powerpoint/2010/main" val="4043308253"/>
              </p:ext>
            </p:extLst>
          </p:nvPr>
        </p:nvGraphicFramePr>
        <p:xfrm>
          <a:off x="211657" y="2564904"/>
          <a:ext cx="1790935" cy="2334376"/>
        </p:xfrm>
        <a:graphic>
          <a:graphicData uri="http://schemas.openxmlformats.org/drawingml/2006/table">
            <a:tbl>
              <a:tblPr firstRow="1" firstCol="1" bandRow="1">
                <a:tableStyleId>{7E9639D4-E3E2-4D34-9284-5A2195B3D0D7}</a:tableStyleId>
              </a:tblPr>
              <a:tblGrid>
                <a:gridCol w="1790935">
                  <a:extLst>
                    <a:ext uri="{9D8B030D-6E8A-4147-A177-3AD203B41FA5}">
                      <a16:colId xmlns:a16="http://schemas.microsoft.com/office/drawing/2014/main" xmlns="" val="20000"/>
                    </a:ext>
                  </a:extLst>
                </a:gridCol>
              </a:tblGrid>
              <a:tr h="291797">
                <a:tc>
                  <a:txBody>
                    <a:bodyPr/>
                    <a:lstStyle/>
                    <a:p>
                      <a:pPr marL="0" marR="0" algn="ctr">
                        <a:lnSpc>
                          <a:spcPct val="115000"/>
                        </a:lnSpc>
                        <a:spcBef>
                          <a:spcPts val="0"/>
                        </a:spcBef>
                        <a:spcAft>
                          <a:spcPts val="0"/>
                        </a:spcAft>
                      </a:pPr>
                      <a:r>
                        <a:rPr lang="en-US" sz="1600" dirty="0" err="1" smtClean="0">
                          <a:effectLst/>
                        </a:rPr>
                        <a:t>Rendimiento</a:t>
                      </a:r>
                      <a:endParaRPr lang="en-US" sz="1600" dirty="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a16="http://schemas.microsoft.com/office/drawing/2014/main" xmlns="" val="10000"/>
                  </a:ext>
                </a:extLst>
              </a:tr>
              <a:tr h="291797">
                <a:tc>
                  <a:txBody>
                    <a:bodyPr/>
                    <a:lstStyle/>
                    <a:p>
                      <a:pPr marL="0" marR="0" algn="ctr">
                        <a:lnSpc>
                          <a:spcPct val="115000"/>
                        </a:lnSpc>
                        <a:spcBef>
                          <a:spcPts val="0"/>
                        </a:spcBef>
                        <a:spcAft>
                          <a:spcPts val="0"/>
                        </a:spcAft>
                      </a:pPr>
                      <a:r>
                        <a:rPr lang="en-US" sz="1600" dirty="0">
                          <a:effectLst/>
                        </a:rPr>
                        <a:t>3.4</a:t>
                      </a:r>
                      <a:endParaRPr lang="en-US" sz="1600" dirty="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291797">
                <a:tc>
                  <a:txBody>
                    <a:bodyPr/>
                    <a:lstStyle/>
                    <a:p>
                      <a:pPr marL="0" marR="0" algn="ctr">
                        <a:lnSpc>
                          <a:spcPct val="115000"/>
                        </a:lnSpc>
                        <a:spcBef>
                          <a:spcPts val="0"/>
                        </a:spcBef>
                        <a:spcAft>
                          <a:spcPts val="0"/>
                        </a:spcAft>
                      </a:pPr>
                      <a:r>
                        <a:rPr lang="en-US" sz="1600">
                          <a:effectLst/>
                        </a:rPr>
                        <a:t>3.1</a:t>
                      </a:r>
                      <a:endParaRPr lang="en-US" sz="160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a16="http://schemas.microsoft.com/office/drawing/2014/main" xmlns="" val="10002"/>
                  </a:ext>
                </a:extLst>
              </a:tr>
              <a:tr h="291797">
                <a:tc>
                  <a:txBody>
                    <a:bodyPr/>
                    <a:lstStyle/>
                    <a:p>
                      <a:pPr marL="0" marR="0" algn="ctr">
                        <a:lnSpc>
                          <a:spcPct val="115000"/>
                        </a:lnSpc>
                        <a:spcBef>
                          <a:spcPts val="0"/>
                        </a:spcBef>
                        <a:spcAft>
                          <a:spcPts val="0"/>
                        </a:spcAft>
                      </a:pPr>
                      <a:r>
                        <a:rPr lang="en-US" sz="1600" dirty="0">
                          <a:effectLst/>
                        </a:rPr>
                        <a:t>2.8</a:t>
                      </a:r>
                      <a:endParaRPr lang="en-US" sz="1600" dirty="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r h="291797">
                <a:tc>
                  <a:txBody>
                    <a:bodyPr/>
                    <a:lstStyle/>
                    <a:p>
                      <a:pPr marL="0" marR="0" algn="ctr">
                        <a:lnSpc>
                          <a:spcPct val="115000"/>
                        </a:lnSpc>
                        <a:spcBef>
                          <a:spcPts val="0"/>
                        </a:spcBef>
                        <a:spcAft>
                          <a:spcPts val="0"/>
                        </a:spcAft>
                      </a:pPr>
                      <a:r>
                        <a:rPr lang="en-US" sz="1600">
                          <a:effectLst/>
                        </a:rPr>
                        <a:t>2.9</a:t>
                      </a:r>
                      <a:endParaRPr lang="en-US" sz="160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a16="http://schemas.microsoft.com/office/drawing/2014/main" xmlns="" val="10004"/>
                  </a:ext>
                </a:extLst>
              </a:tr>
              <a:tr h="291797">
                <a:tc>
                  <a:txBody>
                    <a:bodyPr/>
                    <a:lstStyle/>
                    <a:p>
                      <a:pPr marL="0" marR="0" algn="ctr">
                        <a:lnSpc>
                          <a:spcPct val="115000"/>
                        </a:lnSpc>
                        <a:spcBef>
                          <a:spcPts val="0"/>
                        </a:spcBef>
                        <a:spcAft>
                          <a:spcPts val="0"/>
                        </a:spcAft>
                      </a:pPr>
                      <a:r>
                        <a:rPr lang="en-US" sz="1600">
                          <a:effectLst/>
                        </a:rPr>
                        <a:t>3.3</a:t>
                      </a:r>
                      <a:endParaRPr lang="en-US" sz="160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a16="http://schemas.microsoft.com/office/drawing/2014/main" xmlns="" val="10005"/>
                  </a:ext>
                </a:extLst>
              </a:tr>
              <a:tr h="291797">
                <a:tc>
                  <a:txBody>
                    <a:bodyPr/>
                    <a:lstStyle/>
                    <a:p>
                      <a:pPr marL="0" marR="0" algn="ctr">
                        <a:lnSpc>
                          <a:spcPct val="115000"/>
                        </a:lnSpc>
                        <a:spcBef>
                          <a:spcPts val="0"/>
                        </a:spcBef>
                        <a:spcAft>
                          <a:spcPts val="0"/>
                        </a:spcAft>
                      </a:pPr>
                      <a:r>
                        <a:rPr lang="en-US" sz="1600" dirty="0">
                          <a:effectLst/>
                        </a:rPr>
                        <a:t>3.1</a:t>
                      </a:r>
                      <a:endParaRPr lang="en-US" sz="1600" dirty="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a16="http://schemas.microsoft.com/office/drawing/2014/main" xmlns="" val="10006"/>
                  </a:ext>
                </a:extLst>
              </a:tr>
              <a:tr h="291797">
                <a:tc>
                  <a:txBody>
                    <a:bodyPr/>
                    <a:lstStyle/>
                    <a:p>
                      <a:pPr marL="0" marR="0" algn="ctr">
                        <a:lnSpc>
                          <a:spcPct val="115000"/>
                        </a:lnSpc>
                        <a:spcBef>
                          <a:spcPts val="0"/>
                        </a:spcBef>
                        <a:spcAft>
                          <a:spcPts val="0"/>
                        </a:spcAft>
                      </a:pPr>
                      <a:r>
                        <a:rPr lang="en-US" sz="1600" dirty="0">
                          <a:effectLst/>
                        </a:rPr>
                        <a:t>3.0</a:t>
                      </a:r>
                      <a:endParaRPr lang="en-US" sz="1600" dirty="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a16="http://schemas.microsoft.com/office/drawing/2014/main" xmlns="" val="10007"/>
                  </a:ext>
                </a:extLst>
              </a:tr>
            </a:tbl>
          </a:graphicData>
        </a:graphic>
      </p:graphicFrame>
      <p:sp>
        <p:nvSpPr>
          <p:cNvPr id="3" name="5 CuadroTexto"/>
          <p:cNvSpPr txBox="1"/>
          <p:nvPr/>
        </p:nvSpPr>
        <p:spPr>
          <a:xfrm>
            <a:off x="375360" y="1352129"/>
            <a:ext cx="8208912" cy="1015663"/>
          </a:xfrm>
          <a:prstGeom prst="rect">
            <a:avLst/>
          </a:prstGeom>
          <a:noFill/>
        </p:spPr>
        <p:txBody>
          <a:bodyPr wrap="square" rtlCol="0">
            <a:spAutoFit/>
          </a:bodyPr>
          <a:lstStyle/>
          <a:p>
            <a:pPr algn="just"/>
            <a:r>
              <a:rPr lang="en-US" sz="2000" dirty="0" err="1" smtClean="0">
                <a:latin typeface="Times New Roman" panose="02020603050405020304" pitchFamily="18" charset="0"/>
                <a:cs typeface="Times New Roman" panose="02020603050405020304" pitchFamily="18" charset="0"/>
              </a:rPr>
              <a:t>Supongamos</a:t>
            </a:r>
            <a:r>
              <a:rPr lang="en-US" sz="2000" dirty="0" smtClean="0">
                <a:latin typeface="Times New Roman" panose="02020603050405020304" pitchFamily="18" charset="0"/>
                <a:cs typeface="Times New Roman" panose="02020603050405020304" pitchFamily="18" charset="0"/>
              </a:rPr>
              <a:t> que </a:t>
            </a:r>
            <a:r>
              <a:rPr lang="en-US" sz="2000" dirty="0" err="1" smtClean="0">
                <a:latin typeface="Times New Roman" panose="02020603050405020304" pitchFamily="18" charset="0"/>
                <a:cs typeface="Times New Roman" panose="02020603050405020304" pitchFamily="18" charset="0"/>
              </a:rPr>
              <a:t>tenemos</a:t>
            </a:r>
            <a:r>
              <a:rPr lang="en-US" sz="2000" dirty="0" smtClean="0">
                <a:latin typeface="Times New Roman" panose="02020603050405020304" pitchFamily="18" charset="0"/>
                <a:cs typeface="Times New Roman" panose="02020603050405020304" pitchFamily="18" charset="0"/>
              </a:rPr>
              <a:t> los </a:t>
            </a:r>
            <a:r>
              <a:rPr lang="en-US" sz="2000" dirty="0" err="1" smtClean="0">
                <a:latin typeface="Times New Roman" panose="02020603050405020304" pitchFamily="18" charset="0"/>
                <a:cs typeface="Times New Roman" panose="02020603050405020304" pitchFamily="18" charset="0"/>
              </a:rPr>
              <a:t>datos</a:t>
            </a:r>
            <a:r>
              <a:rPr lang="en-US" sz="2000" dirty="0" smtClean="0">
                <a:latin typeface="Times New Roman" panose="02020603050405020304" pitchFamily="18" charset="0"/>
                <a:cs typeface="Times New Roman" panose="02020603050405020304" pitchFamily="18" charset="0"/>
              </a:rPr>
              <a:t> de </a:t>
            </a:r>
            <a:r>
              <a:rPr lang="en-US" sz="2000" dirty="0" err="1" smtClean="0">
                <a:latin typeface="Times New Roman" panose="02020603050405020304" pitchFamily="18" charset="0"/>
                <a:cs typeface="Times New Roman" panose="02020603050405020304" pitchFamily="18" charset="0"/>
              </a:rPr>
              <a:t>rendimiento</a:t>
            </a:r>
            <a:r>
              <a:rPr lang="en-US" sz="2000" dirty="0" smtClean="0">
                <a:latin typeface="Times New Roman" panose="02020603050405020304" pitchFamily="18" charset="0"/>
                <a:cs typeface="Times New Roman" panose="02020603050405020304" pitchFamily="18" charset="0"/>
              </a:rPr>
              <a:t> de 7 </a:t>
            </a:r>
            <a:r>
              <a:rPr lang="en-US" sz="2000" dirty="0" err="1" smtClean="0">
                <a:latin typeface="Times New Roman" panose="02020603050405020304" pitchFamily="18" charset="0"/>
                <a:cs typeface="Times New Roman" panose="02020603050405020304" pitchFamily="18" charset="0"/>
              </a:rPr>
              <a:t>plantas</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y </a:t>
            </a:r>
            <a:r>
              <a:rPr lang="en-US" sz="2000" dirty="0" err="1" smtClean="0">
                <a:latin typeface="Times New Roman" panose="02020603050405020304" pitchFamily="18" charset="0"/>
                <a:cs typeface="Times New Roman" panose="02020603050405020304" pitchFamily="18" charset="0"/>
              </a:rPr>
              <a:t>deseamos</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obtener</a:t>
            </a:r>
            <a:r>
              <a:rPr lang="en-US" sz="2000" dirty="0" smtClean="0">
                <a:latin typeface="Times New Roman" panose="02020603050405020304" pitchFamily="18" charset="0"/>
                <a:cs typeface="Times New Roman" panose="02020603050405020304" pitchFamily="18" charset="0"/>
              </a:rPr>
              <a:t> el </a:t>
            </a:r>
            <a:r>
              <a:rPr lang="en-US" sz="2000" dirty="0" err="1" smtClean="0">
                <a:latin typeface="Times New Roman" panose="02020603050405020304" pitchFamily="18" charset="0"/>
                <a:cs typeface="Times New Roman" panose="02020603050405020304" pitchFamily="18" charset="0"/>
              </a:rPr>
              <a:t>intervalo</a:t>
            </a:r>
            <a:r>
              <a:rPr lang="en-US" sz="2000" dirty="0" smtClean="0">
                <a:latin typeface="Times New Roman" panose="02020603050405020304" pitchFamily="18" charset="0"/>
                <a:cs typeface="Times New Roman" panose="02020603050405020304" pitchFamily="18" charset="0"/>
              </a:rPr>
              <a:t> de </a:t>
            </a:r>
            <a:r>
              <a:rPr lang="en-US" sz="2000" dirty="0" err="1" smtClean="0">
                <a:latin typeface="Times New Roman" panose="02020603050405020304" pitchFamily="18" charset="0"/>
                <a:cs typeface="Times New Roman" panose="02020603050405020304" pitchFamily="18" charset="0"/>
              </a:rPr>
              <a:t>confianza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para</a:t>
            </a:r>
            <a:r>
              <a:rPr lang="en-US"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la media con un </a:t>
            </a:r>
            <a:r>
              <a:rPr lang="en-US" sz="2000" dirty="0" err="1">
                <a:latin typeface="Times New Roman" panose="02020603050405020304" pitchFamily="18" charset="0"/>
                <a:cs typeface="Times New Roman" panose="02020603050405020304" pitchFamily="18" charset="0"/>
              </a:rPr>
              <a:t>n</a:t>
            </a:r>
            <a:r>
              <a:rPr lang="en-US" sz="2000" dirty="0" err="1" smtClean="0">
                <a:latin typeface="Times New Roman" panose="02020603050405020304" pitchFamily="18" charset="0"/>
                <a:cs typeface="Times New Roman" panose="02020603050405020304" pitchFamily="18" charset="0"/>
              </a:rPr>
              <a:t>ivel</a:t>
            </a:r>
            <a:r>
              <a:rPr lang="en-US" sz="2000" dirty="0" smtClean="0">
                <a:latin typeface="Times New Roman" panose="02020603050405020304" pitchFamily="18" charset="0"/>
                <a:cs typeface="Times New Roman" panose="02020603050405020304" pitchFamily="18" charset="0"/>
              </a:rPr>
              <a:t> de </a:t>
            </a:r>
            <a:r>
              <a:rPr lang="en-US" sz="2000" dirty="0" err="1" smtClean="0">
                <a:latin typeface="Times New Roman" panose="02020603050405020304" pitchFamily="18" charset="0"/>
                <a:cs typeface="Times New Roman" panose="02020603050405020304" pitchFamily="18" charset="0"/>
              </a:rPr>
              <a:t>confianza</a:t>
            </a:r>
            <a:r>
              <a:rPr lang="en-US" sz="2000" dirty="0" smtClean="0">
                <a:latin typeface="Times New Roman" panose="02020603050405020304" pitchFamily="18" charset="0"/>
                <a:cs typeface="Times New Roman" panose="02020603050405020304" pitchFamily="18" charset="0"/>
              </a:rPr>
              <a:t> del 95% (</a:t>
            </a:r>
            <a:r>
              <a:rPr lang="el-GR" sz="2000" dirty="0" smtClean="0">
                <a:latin typeface="Times New Roman" panose="02020603050405020304" pitchFamily="18" charset="0"/>
                <a:cs typeface="Times New Roman" panose="02020603050405020304" pitchFamily="18" charset="0"/>
              </a:rPr>
              <a:t>α</a:t>
            </a:r>
            <a:r>
              <a:rPr lang="en-US" sz="2000" dirty="0" smtClean="0">
                <a:latin typeface="Times New Roman" panose="02020603050405020304" pitchFamily="18" charset="0"/>
                <a:cs typeface="Times New Roman" panose="02020603050405020304" pitchFamily="18" charset="0"/>
              </a:rPr>
              <a:t>=0.05)</a:t>
            </a:r>
            <a:endParaRPr lang="en-US" sz="2000" dirty="0">
              <a:latin typeface="Times New Roman" panose="02020603050405020304" pitchFamily="18" charset="0"/>
              <a:cs typeface="Times New Roman" panose="02020603050405020304" pitchFamily="18" charset="0"/>
            </a:endParaRPr>
          </a:p>
        </p:txBody>
      </p:sp>
      <p:sp>
        <p:nvSpPr>
          <p:cNvPr id="4"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sp>
        <p:nvSpPr>
          <p:cNvPr id="5" name="4 Rectángulo"/>
          <p:cNvSpPr>
            <a:spLocks noChangeArrowheads="1"/>
          </p:cNvSpPr>
          <p:nvPr/>
        </p:nvSpPr>
        <p:spPr bwMode="auto">
          <a:xfrm>
            <a:off x="4792132" y="265571"/>
            <a:ext cx="403528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 sz="2400" b="1" dirty="0"/>
              <a:t>Estimadores por </a:t>
            </a:r>
            <a:r>
              <a:rPr lang="es-ES" sz="2400" b="1" dirty="0" smtClean="0"/>
              <a:t>intervalos</a:t>
            </a:r>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226" t="10111" r="3226"/>
          <a:stretch/>
        </p:blipFill>
        <p:spPr bwMode="auto">
          <a:xfrm>
            <a:off x="2466108" y="2367792"/>
            <a:ext cx="6264696" cy="3921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ángulo 6"/>
          <p:cNvSpPr/>
          <p:nvPr/>
        </p:nvSpPr>
        <p:spPr>
          <a:xfrm>
            <a:off x="3601224" y="2909879"/>
            <a:ext cx="4104456" cy="5040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4 CuadroTexto"/>
          <p:cNvSpPr txBox="1"/>
          <p:nvPr/>
        </p:nvSpPr>
        <p:spPr>
          <a:xfrm>
            <a:off x="5358739" y="6182266"/>
            <a:ext cx="1451038" cy="400110"/>
          </a:xfrm>
          <a:prstGeom prst="rect">
            <a:avLst/>
          </a:prstGeom>
          <a:noFill/>
        </p:spPr>
        <p:txBody>
          <a:bodyPr wrap="none" rtlCol="0">
            <a:spAutoFit/>
          </a:bodyPr>
          <a:lstStyle/>
          <a:p>
            <a:r>
              <a:rPr lang="en-US" sz="2000" dirty="0" smtClean="0">
                <a:latin typeface="Times New Roman" panose="02020603050405020304" pitchFamily="18" charset="0"/>
                <a:cs typeface="Times New Roman" panose="02020603050405020304" pitchFamily="18" charset="0"/>
              </a:rPr>
              <a:t>(2.89 ; 3.28)</a:t>
            </a:r>
            <a:endParaRPr lang="en-US" sz="2000" dirty="0">
              <a:latin typeface="Times New Roman" panose="02020603050405020304" pitchFamily="18" charset="0"/>
              <a:cs typeface="Times New Roman" panose="02020603050405020304" pitchFamily="18" charset="0"/>
            </a:endParaRPr>
          </a:p>
        </p:txBody>
      </p:sp>
      <p:sp>
        <p:nvSpPr>
          <p:cNvPr id="9" name="7 CuadroTexto"/>
          <p:cNvSpPr txBox="1"/>
          <p:nvPr/>
        </p:nvSpPr>
        <p:spPr>
          <a:xfrm>
            <a:off x="2813920" y="6182266"/>
            <a:ext cx="2601994" cy="400110"/>
          </a:xfrm>
          <a:prstGeom prst="rect">
            <a:avLst/>
          </a:prstGeom>
          <a:noFill/>
        </p:spPr>
        <p:txBody>
          <a:bodyPr wrap="none" rtlCol="0">
            <a:spAutoFit/>
          </a:bodyPr>
          <a:lstStyle/>
          <a:p>
            <a:r>
              <a:rPr lang="en-US" sz="2000" dirty="0" err="1">
                <a:latin typeface="Times New Roman" panose="02020603050405020304" pitchFamily="18" charset="0"/>
                <a:cs typeface="Times New Roman" panose="02020603050405020304" pitchFamily="18" charset="0"/>
              </a:rPr>
              <a:t>Intervalo</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Confianza</a:t>
            </a:r>
            <a:r>
              <a:rPr lang="en-US" sz="2000" dirty="0">
                <a:latin typeface="Times New Roman" panose="02020603050405020304" pitchFamily="18" charset="0"/>
                <a:cs typeface="Times New Roman" panose="02020603050405020304" pitchFamily="18" charset="0"/>
              </a:rPr>
              <a:t>:</a:t>
            </a:r>
          </a:p>
        </p:txBody>
      </p:sp>
      <p:sp>
        <p:nvSpPr>
          <p:cNvPr id="10" name="3 CuadroTexto"/>
          <p:cNvSpPr txBox="1"/>
          <p:nvPr/>
        </p:nvSpPr>
        <p:spPr>
          <a:xfrm>
            <a:off x="512621" y="849955"/>
            <a:ext cx="6279283" cy="461665"/>
          </a:xfrm>
          <a:prstGeom prst="rect">
            <a:avLst/>
          </a:prstGeom>
          <a:noFill/>
        </p:spPr>
        <p:txBody>
          <a:bodyPr wrap="none" rtlCol="0">
            <a:spAutoFit/>
          </a:bodyPr>
          <a:lstStyle/>
          <a:p>
            <a:r>
              <a:rPr lang="en-US" sz="2400" b="1" dirty="0" err="1">
                <a:latin typeface="Times New Roman" panose="02020603050405020304" pitchFamily="18" charset="0"/>
                <a:cs typeface="Times New Roman" panose="02020603050405020304" pitchFamily="18" charset="0"/>
              </a:rPr>
              <a:t>I</a:t>
            </a:r>
            <a:r>
              <a:rPr lang="en-US" sz="2400" b="1" dirty="0" err="1" smtClean="0">
                <a:latin typeface="Times New Roman" panose="02020603050405020304" pitchFamily="18" charset="0"/>
                <a:cs typeface="Times New Roman" panose="02020603050405020304" pitchFamily="18" charset="0"/>
              </a:rPr>
              <a:t>ntervalo</a:t>
            </a:r>
            <a:r>
              <a:rPr lang="en-US" sz="2400" b="1" dirty="0" smtClean="0">
                <a:latin typeface="Times New Roman" panose="02020603050405020304" pitchFamily="18" charset="0"/>
                <a:cs typeface="Times New Roman" panose="02020603050405020304" pitchFamily="18" charset="0"/>
              </a:rPr>
              <a:t> de </a:t>
            </a:r>
            <a:r>
              <a:rPr lang="en-US" sz="2400" b="1" dirty="0" err="1" smtClean="0">
                <a:latin typeface="Times New Roman" panose="02020603050405020304" pitchFamily="18" charset="0"/>
                <a:cs typeface="Times New Roman" panose="02020603050405020304" pitchFamily="18" charset="0"/>
              </a:rPr>
              <a:t>confianza</a:t>
            </a:r>
            <a:r>
              <a:rPr lang="en-US" sz="2400" b="1" dirty="0" smtClean="0">
                <a:latin typeface="Times New Roman" panose="02020603050405020304" pitchFamily="18" charset="0"/>
                <a:cs typeface="Times New Roman" panose="02020603050405020304" pitchFamily="18" charset="0"/>
              </a:rPr>
              <a:t> para la media </a:t>
            </a:r>
            <a:r>
              <a:rPr lang="en-US" sz="2400" b="1" dirty="0" err="1" smtClean="0">
                <a:latin typeface="Times New Roman" panose="02020603050405020304" pitchFamily="18" charset="0"/>
                <a:cs typeface="Times New Roman" panose="02020603050405020304" pitchFamily="18" charset="0"/>
              </a:rPr>
              <a:t>en</a:t>
            </a:r>
            <a:r>
              <a:rPr lang="en-US" sz="2400" b="1" dirty="0" smtClean="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SPSS:</a:t>
            </a:r>
          </a:p>
        </p:txBody>
      </p:sp>
    </p:spTree>
    <p:extLst>
      <p:ext uri="{BB962C8B-B14F-4D97-AF65-F5344CB8AC3E}">
        <p14:creationId xmlns:p14="http://schemas.microsoft.com/office/powerpoint/2010/main" val="3476418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CuadroTexto"/>
          <p:cNvSpPr txBox="1"/>
          <p:nvPr/>
        </p:nvSpPr>
        <p:spPr>
          <a:xfrm>
            <a:off x="214281" y="1553892"/>
            <a:ext cx="8606192" cy="707886"/>
          </a:xfrm>
          <a:prstGeom prst="rect">
            <a:avLst/>
          </a:prstGeom>
          <a:noFill/>
        </p:spPr>
        <p:txBody>
          <a:bodyPr wrap="square" rtlCol="0">
            <a:spAutoFit/>
          </a:bodyPr>
          <a:lstStyle/>
          <a:p>
            <a:r>
              <a:rPr lang="en-US" sz="2000" dirty="0" err="1">
                <a:latin typeface="Times New Roman" panose="02020603050405020304" pitchFamily="18" charset="0"/>
                <a:cs typeface="Times New Roman" panose="02020603050405020304" pitchFamily="18" charset="0"/>
              </a:rPr>
              <a:t>Supongamos</a:t>
            </a:r>
            <a:r>
              <a:rPr lang="en-US" sz="2000" dirty="0">
                <a:latin typeface="Times New Roman" panose="02020603050405020304" pitchFamily="18" charset="0"/>
                <a:cs typeface="Times New Roman" panose="02020603050405020304" pitchFamily="18" charset="0"/>
              </a:rPr>
              <a:t> que de 15 </a:t>
            </a:r>
            <a:r>
              <a:rPr lang="en-US" sz="2000" dirty="0" err="1">
                <a:latin typeface="Times New Roman" panose="02020603050405020304" pitchFamily="18" charset="0"/>
                <a:cs typeface="Times New Roman" panose="02020603050405020304" pitchFamily="18" charset="0"/>
              </a:rPr>
              <a:t>plantas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germinaron</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9. </a:t>
            </a:r>
            <a:r>
              <a:rPr lang="en-US" sz="2000" dirty="0" err="1" smtClean="0">
                <a:latin typeface="Times New Roman" panose="02020603050405020304" pitchFamily="18" charset="0"/>
                <a:cs typeface="Times New Roman" panose="02020603050405020304" pitchFamily="18" charset="0"/>
              </a:rPr>
              <a:t>Proporción</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de </a:t>
            </a:r>
            <a:r>
              <a:rPr lang="en-US" sz="2000" dirty="0" err="1">
                <a:latin typeface="Times New Roman" panose="02020603050405020304" pitchFamily="18" charset="0"/>
                <a:cs typeface="Times New Roman" panose="02020603050405020304" pitchFamily="18" charset="0"/>
              </a:rPr>
              <a:t>plantas</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germinadas</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9/15= 0.6</a:t>
            </a:r>
          </a:p>
        </p:txBody>
      </p:sp>
      <p:sp>
        <p:nvSpPr>
          <p:cNvPr id="7"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sp>
        <p:nvSpPr>
          <p:cNvPr id="8" name="4 Rectángulo"/>
          <p:cNvSpPr>
            <a:spLocks noChangeArrowheads="1"/>
          </p:cNvSpPr>
          <p:nvPr/>
        </p:nvSpPr>
        <p:spPr bwMode="auto">
          <a:xfrm>
            <a:off x="4572000" y="407072"/>
            <a:ext cx="403528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 sz="2400" b="1" dirty="0"/>
              <a:t>Estimadores por </a:t>
            </a:r>
            <a:r>
              <a:rPr lang="es-ES" sz="2400" b="1" dirty="0" smtClean="0"/>
              <a:t>intervalos</a:t>
            </a:r>
          </a:p>
        </p:txBody>
      </p:sp>
      <p:sp>
        <p:nvSpPr>
          <p:cNvPr id="9" name="3 CuadroTexto"/>
          <p:cNvSpPr txBox="1"/>
          <p:nvPr/>
        </p:nvSpPr>
        <p:spPr>
          <a:xfrm>
            <a:off x="214281" y="980482"/>
            <a:ext cx="7193059" cy="461665"/>
          </a:xfrm>
          <a:prstGeom prst="rect">
            <a:avLst/>
          </a:prstGeom>
          <a:noFill/>
        </p:spPr>
        <p:txBody>
          <a:bodyPr wrap="none" rtlCol="0">
            <a:spAutoFit/>
          </a:bodyPr>
          <a:lstStyle/>
          <a:p>
            <a:r>
              <a:rPr lang="en-US" sz="2400" b="1" dirty="0" err="1">
                <a:latin typeface="Times New Roman" panose="02020603050405020304" pitchFamily="18" charset="0"/>
                <a:cs typeface="Times New Roman" panose="02020603050405020304" pitchFamily="18" charset="0"/>
              </a:rPr>
              <a:t>I</a:t>
            </a:r>
            <a:r>
              <a:rPr lang="en-US" sz="2400" b="1" dirty="0" err="1" smtClean="0">
                <a:latin typeface="Times New Roman" panose="02020603050405020304" pitchFamily="18" charset="0"/>
                <a:cs typeface="Times New Roman" panose="02020603050405020304" pitchFamily="18" charset="0"/>
              </a:rPr>
              <a:t>ntervalo</a:t>
            </a:r>
            <a:r>
              <a:rPr lang="en-US" sz="2400" b="1" dirty="0" smtClean="0">
                <a:latin typeface="Times New Roman" panose="02020603050405020304" pitchFamily="18" charset="0"/>
                <a:cs typeface="Times New Roman" panose="02020603050405020304" pitchFamily="18" charset="0"/>
              </a:rPr>
              <a:t> de </a:t>
            </a:r>
            <a:r>
              <a:rPr lang="en-US" sz="2400" b="1" dirty="0" err="1" smtClean="0">
                <a:latin typeface="Times New Roman" panose="02020603050405020304" pitchFamily="18" charset="0"/>
                <a:cs typeface="Times New Roman" panose="02020603050405020304" pitchFamily="18" charset="0"/>
              </a:rPr>
              <a:t>confianza</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para</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una</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proporción</a:t>
            </a:r>
            <a:r>
              <a:rPr lang="en-US" sz="2400" b="1" dirty="0" smtClean="0">
                <a:latin typeface="Times New Roman" panose="02020603050405020304" pitchFamily="18" charset="0"/>
                <a:cs typeface="Times New Roman" panose="02020603050405020304" pitchFamily="18" charset="0"/>
              </a:rPr>
              <a:t> en </a:t>
            </a:r>
            <a:r>
              <a:rPr lang="en-US" sz="2400" b="1" dirty="0">
                <a:latin typeface="Times New Roman" panose="02020603050405020304" pitchFamily="18" charset="0"/>
                <a:cs typeface="Times New Roman" panose="02020603050405020304" pitchFamily="18" charset="0"/>
              </a:rPr>
              <a:t>SPSS:</a:t>
            </a:r>
          </a:p>
        </p:txBody>
      </p:sp>
      <p:sp>
        <p:nvSpPr>
          <p:cNvPr id="11" name="5 CuadroTexto"/>
          <p:cNvSpPr txBox="1"/>
          <p:nvPr/>
        </p:nvSpPr>
        <p:spPr>
          <a:xfrm>
            <a:off x="214281" y="2272294"/>
            <a:ext cx="8246151" cy="400110"/>
          </a:xfrm>
          <a:prstGeom prst="rect">
            <a:avLst/>
          </a:prstGeom>
          <a:noFill/>
        </p:spPr>
        <p:txBody>
          <a:bodyPr wrap="square" rtlCol="0">
            <a:spAutoFit/>
          </a:bodyPr>
          <a:lstStyle/>
          <a:p>
            <a:pPr algn="just"/>
            <a:r>
              <a:rPr lang="en-US" sz="2000" dirty="0" smtClean="0">
                <a:solidFill>
                  <a:srgbClr val="FF0000"/>
                </a:solidFill>
                <a:latin typeface="Times New Roman" panose="02020603050405020304" pitchFamily="18" charset="0"/>
                <a:cs typeface="Times New Roman" panose="02020603050405020304" pitchFamily="18" charset="0"/>
              </a:rPr>
              <a:t>El </a:t>
            </a:r>
            <a:r>
              <a:rPr lang="en-US" sz="2000" dirty="0" err="1">
                <a:solidFill>
                  <a:srgbClr val="FF0000"/>
                </a:solidFill>
                <a:latin typeface="Times New Roman" panose="02020603050405020304" pitchFamily="18" charset="0"/>
                <a:cs typeface="Times New Roman" panose="02020603050405020304" pitchFamily="18" charset="0"/>
              </a:rPr>
              <a:t>procedimiento</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err="1" smtClean="0">
                <a:solidFill>
                  <a:srgbClr val="FF0000"/>
                </a:solidFill>
                <a:latin typeface="Times New Roman" panose="02020603050405020304" pitchFamily="18" charset="0"/>
                <a:cs typeface="Times New Roman" panose="02020603050405020304" pitchFamily="18" charset="0"/>
              </a:rPr>
              <a:t>es</a:t>
            </a:r>
            <a:r>
              <a:rPr lang="en-US" sz="2000" dirty="0" smtClean="0">
                <a:solidFill>
                  <a:srgbClr val="FF0000"/>
                </a:solidFill>
                <a:latin typeface="Times New Roman" panose="02020603050405020304" pitchFamily="18" charset="0"/>
                <a:cs typeface="Times New Roman" panose="02020603050405020304" pitchFamily="18" charset="0"/>
              </a:rPr>
              <a:t> similar</a:t>
            </a:r>
            <a:r>
              <a:rPr lang="en-US" sz="2000" dirty="0">
                <a:solidFill>
                  <a:srgbClr val="FF0000"/>
                </a:solidFill>
                <a:latin typeface="Times New Roman" panose="02020603050405020304" pitchFamily="18" charset="0"/>
                <a:cs typeface="Times New Roman" panose="02020603050405020304" pitchFamily="18" charset="0"/>
              </a:rPr>
              <a:t>, solo cambia la entrada </a:t>
            </a:r>
            <a:r>
              <a:rPr lang="en-US" sz="2000" dirty="0" smtClean="0">
                <a:solidFill>
                  <a:srgbClr val="FF0000"/>
                </a:solidFill>
                <a:latin typeface="Times New Roman" panose="02020603050405020304" pitchFamily="18" charset="0"/>
                <a:cs typeface="Times New Roman" panose="02020603050405020304" pitchFamily="18" charset="0"/>
              </a:rPr>
              <a:t>de </a:t>
            </a:r>
            <a:r>
              <a:rPr lang="en-US" sz="2000" dirty="0" err="1" smtClean="0">
                <a:solidFill>
                  <a:srgbClr val="FF0000"/>
                </a:solidFill>
                <a:latin typeface="Times New Roman" panose="02020603050405020304" pitchFamily="18" charset="0"/>
                <a:cs typeface="Times New Roman" panose="02020603050405020304" pitchFamily="18" charset="0"/>
              </a:rPr>
              <a:t>datos</a:t>
            </a:r>
            <a:r>
              <a:rPr lang="en-US" sz="2000" dirty="0">
                <a:solidFill>
                  <a:srgbClr val="FF0000"/>
                </a:solidFill>
                <a:latin typeface="Times New Roman" panose="02020603050405020304" pitchFamily="18" charset="0"/>
                <a:cs typeface="Times New Roman" panose="02020603050405020304" pitchFamily="18" charset="0"/>
              </a:rPr>
              <a:t>.</a:t>
            </a:r>
          </a:p>
        </p:txBody>
      </p:sp>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7335" y="2682920"/>
            <a:ext cx="5976665" cy="3988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4 CuadroTexto"/>
          <p:cNvSpPr txBox="1"/>
          <p:nvPr/>
        </p:nvSpPr>
        <p:spPr>
          <a:xfrm>
            <a:off x="220785" y="2636912"/>
            <a:ext cx="4131259" cy="400110"/>
          </a:xfrm>
          <a:prstGeom prst="rect">
            <a:avLst/>
          </a:prstGeom>
          <a:noFill/>
        </p:spPr>
        <p:txBody>
          <a:bodyPr wrap="none" rtlCol="0">
            <a:spAutoFit/>
          </a:bodyPr>
          <a:lstStyle/>
          <a:p>
            <a:r>
              <a:rPr lang="en-US" sz="2000" dirty="0" err="1">
                <a:latin typeface="Times New Roman" panose="02020603050405020304" pitchFamily="18" charset="0"/>
                <a:cs typeface="Times New Roman" panose="02020603050405020304" pitchFamily="18" charset="0"/>
              </a:rPr>
              <a:t>Intervalo</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confianza</a:t>
            </a:r>
            <a:r>
              <a:rPr lang="en-US" sz="2000" dirty="0">
                <a:latin typeface="Times New Roman" panose="02020603050405020304" pitchFamily="18" charset="0"/>
                <a:cs typeface="Times New Roman" panose="02020603050405020304" pitchFamily="18" charset="0"/>
              </a:rPr>
              <a:t>: (0.319 ; 0.880)</a:t>
            </a:r>
          </a:p>
        </p:txBody>
      </p:sp>
      <p:sp>
        <p:nvSpPr>
          <p:cNvPr id="14" name="Rectángulo 13"/>
          <p:cNvSpPr/>
          <p:nvPr/>
        </p:nvSpPr>
        <p:spPr>
          <a:xfrm>
            <a:off x="4352043" y="3574877"/>
            <a:ext cx="3676341" cy="5040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44441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7 Rectángulo"/>
          <p:cNvSpPr/>
          <p:nvPr/>
        </p:nvSpPr>
        <p:spPr>
          <a:xfrm>
            <a:off x="214281" y="1412776"/>
            <a:ext cx="8660623" cy="830997"/>
          </a:xfrm>
          <a:prstGeom prst="rect">
            <a:avLst/>
          </a:prstGeom>
        </p:spPr>
        <p:txBody>
          <a:bodyPr wrap="square">
            <a:spAutoFit/>
          </a:bodyPr>
          <a:lstStyle/>
          <a:p>
            <a:r>
              <a:rPr lang="es-ES" sz="2400" dirty="0" smtClean="0">
                <a:latin typeface="Times New Roman" panose="02020603050405020304" pitchFamily="18" charset="0"/>
                <a:cs typeface="Times New Roman" panose="02020603050405020304" pitchFamily="18" charset="0"/>
              </a:rPr>
              <a:t>Problemas prácticos donde se tiene que tomar una decisión basado en los datos. </a:t>
            </a:r>
            <a:endParaRPr lang="es-ES" sz="2400" dirty="0">
              <a:latin typeface="Times New Roman" panose="02020603050405020304" pitchFamily="18" charset="0"/>
              <a:cs typeface="Times New Roman" panose="02020603050405020304" pitchFamily="18" charset="0"/>
            </a:endParaRPr>
          </a:p>
        </p:txBody>
      </p:sp>
      <p:sp>
        <p:nvSpPr>
          <p:cNvPr id="3"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sp>
        <p:nvSpPr>
          <p:cNvPr id="4" name="4 Rectángulo"/>
          <p:cNvSpPr>
            <a:spLocks noChangeArrowheads="1"/>
          </p:cNvSpPr>
          <p:nvPr/>
        </p:nvSpPr>
        <p:spPr bwMode="auto">
          <a:xfrm>
            <a:off x="268355" y="719582"/>
            <a:ext cx="403528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 sz="2800" b="1" dirty="0" smtClean="0"/>
              <a:t>Prueba de hipótesis</a:t>
            </a:r>
          </a:p>
        </p:txBody>
      </p:sp>
      <p:sp>
        <p:nvSpPr>
          <p:cNvPr id="5" name="Rectángulo 4"/>
          <p:cNvSpPr/>
          <p:nvPr/>
        </p:nvSpPr>
        <p:spPr>
          <a:xfrm>
            <a:off x="214280" y="2405524"/>
            <a:ext cx="8822215" cy="3447098"/>
          </a:xfrm>
          <a:prstGeom prst="rect">
            <a:avLst/>
          </a:prstGeom>
        </p:spPr>
        <p:txBody>
          <a:bodyPr wrap="square">
            <a:spAutoFit/>
          </a:bodyPr>
          <a:lstStyle/>
          <a:p>
            <a:pPr marL="342900" indent="-342900" algn="just">
              <a:buFont typeface="+mj-lt"/>
              <a:buAutoNum type="arabicPeriod"/>
            </a:pPr>
            <a:r>
              <a:rPr lang="es-ES" sz="2000" dirty="0" smtClean="0">
                <a:latin typeface="Times New Roman" panose="02020603050405020304" pitchFamily="18" charset="0"/>
                <a:cs typeface="Times New Roman" panose="02020603050405020304" pitchFamily="18" charset="0"/>
              </a:rPr>
              <a:t>Un </a:t>
            </a:r>
            <a:r>
              <a:rPr lang="es-ES" sz="2000" dirty="0">
                <a:latin typeface="Times New Roman" panose="02020603050405020304" pitchFamily="18" charset="0"/>
                <a:cs typeface="Times New Roman" panose="02020603050405020304" pitchFamily="18" charset="0"/>
              </a:rPr>
              <a:t>investigador que pretende demostrar que la droga A es más efectiva para el tratamiento de cierta enfermedad que la droga </a:t>
            </a:r>
            <a:r>
              <a:rPr lang="es-ES" sz="2000" dirty="0" smtClean="0">
                <a:latin typeface="Times New Roman" panose="02020603050405020304" pitchFamily="18" charset="0"/>
                <a:cs typeface="Times New Roman" panose="02020603050405020304" pitchFamily="18" charset="0"/>
              </a:rPr>
              <a:t>B.</a:t>
            </a:r>
          </a:p>
          <a:p>
            <a:pPr marL="342900" indent="-342900" algn="just">
              <a:buFont typeface="+mj-lt"/>
              <a:buAutoNum type="arabicPeriod"/>
            </a:pPr>
            <a:endParaRPr lang="es-ES" dirty="0" smtClean="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s-ES" sz="2000" dirty="0">
                <a:latin typeface="Times New Roman" panose="02020603050405020304" pitchFamily="18" charset="0"/>
                <a:cs typeface="Times New Roman" panose="02020603050405020304" pitchFamily="18" charset="0"/>
              </a:rPr>
              <a:t>U</a:t>
            </a:r>
            <a:r>
              <a:rPr lang="es-ES" sz="2000" dirty="0" smtClean="0">
                <a:latin typeface="Times New Roman" panose="02020603050405020304" pitchFamily="18" charset="0"/>
                <a:cs typeface="Times New Roman" panose="02020603050405020304" pitchFamily="18" charset="0"/>
              </a:rPr>
              <a:t>n </a:t>
            </a:r>
            <a:r>
              <a:rPr lang="es-ES" sz="2000" dirty="0">
                <a:latin typeface="Times New Roman" panose="02020603050405020304" pitchFamily="18" charset="0"/>
                <a:cs typeface="Times New Roman" panose="02020603050405020304" pitchFamily="18" charset="0"/>
              </a:rPr>
              <a:t>sicólogo desea comprobar si cierto formato de instrucción incrementará la eficiencia en el </a:t>
            </a:r>
            <a:r>
              <a:rPr lang="es-ES" sz="2000" dirty="0" smtClean="0">
                <a:latin typeface="Times New Roman" panose="02020603050405020304" pitchFamily="18" charset="0"/>
                <a:cs typeface="Times New Roman" panose="02020603050405020304" pitchFamily="18" charset="0"/>
              </a:rPr>
              <a:t>aprendizaje.</a:t>
            </a:r>
          </a:p>
          <a:p>
            <a:pPr marL="342900" indent="-342900" algn="just">
              <a:buFont typeface="+mj-lt"/>
              <a:buAutoNum type="arabicPeriod"/>
            </a:pPr>
            <a:endParaRPr lang="es-ES" sz="2000" dirty="0">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es-ES" sz="2000" dirty="0">
                <a:latin typeface="Times New Roman" panose="02020603050405020304" pitchFamily="18" charset="0"/>
                <a:cs typeface="Times New Roman" panose="02020603050405020304" pitchFamily="18" charset="0"/>
              </a:rPr>
              <a:t>U</a:t>
            </a:r>
            <a:r>
              <a:rPr lang="es-ES" sz="2000" dirty="0" smtClean="0">
                <a:latin typeface="Times New Roman" panose="02020603050405020304" pitchFamily="18" charset="0"/>
                <a:cs typeface="Times New Roman" panose="02020603050405020304" pitchFamily="18" charset="0"/>
              </a:rPr>
              <a:t>n </a:t>
            </a:r>
            <a:r>
              <a:rPr lang="es-ES" sz="2000" dirty="0">
                <a:latin typeface="Times New Roman" panose="02020603050405020304" pitchFamily="18" charset="0"/>
                <a:cs typeface="Times New Roman" panose="02020603050405020304" pitchFamily="18" charset="0"/>
              </a:rPr>
              <a:t>ingeniero agrónomo desea comprobar si una nueva distancia de siembra entre </a:t>
            </a:r>
            <a:r>
              <a:rPr lang="es-ES" sz="2000" dirty="0" smtClean="0">
                <a:latin typeface="Times New Roman" panose="02020603050405020304" pitchFamily="18" charset="0"/>
                <a:cs typeface="Times New Roman" panose="02020603050405020304" pitchFamily="18" charset="0"/>
              </a:rPr>
              <a:t>surcos, produce </a:t>
            </a:r>
            <a:r>
              <a:rPr lang="es-ES" sz="2000" dirty="0">
                <a:latin typeface="Times New Roman" panose="02020603050405020304" pitchFamily="18" charset="0"/>
                <a:cs typeface="Times New Roman" panose="02020603050405020304" pitchFamily="18" charset="0"/>
              </a:rPr>
              <a:t>mejores rendimientos que las distancias que se usaban comúnmente en la </a:t>
            </a:r>
            <a:r>
              <a:rPr lang="es-ES" sz="2000" dirty="0" smtClean="0">
                <a:latin typeface="Times New Roman" panose="02020603050405020304" pitchFamily="18" charset="0"/>
                <a:cs typeface="Times New Roman" panose="02020603050405020304" pitchFamily="18" charset="0"/>
              </a:rPr>
              <a:t>zona.</a:t>
            </a:r>
            <a:endParaRPr lang="es-ES" sz="2000" dirty="0">
              <a:latin typeface="Times New Roman" panose="02020603050405020304" pitchFamily="18" charset="0"/>
              <a:cs typeface="Times New Roman" panose="02020603050405020304" pitchFamily="18" charset="0"/>
            </a:endParaRPr>
          </a:p>
          <a:p>
            <a:pPr marL="342900" indent="-342900" algn="just">
              <a:buFont typeface="+mj-lt"/>
              <a:buAutoNum type="arabicPeriod"/>
            </a:pPr>
            <a:endParaRPr lang="es-ES" sz="2000" dirty="0">
              <a:latin typeface="Times New Roman" panose="02020603050405020304" pitchFamily="18" charset="0"/>
              <a:cs typeface="Times New Roman" panose="02020603050405020304" pitchFamily="18" charset="0"/>
            </a:endParaRPr>
          </a:p>
          <a:p>
            <a:pPr marL="342900" indent="-342900" algn="just">
              <a:buFont typeface="+mj-lt"/>
              <a:buAutoNum type="arabicPeriod"/>
            </a:pPr>
            <a:endParaRPr lang="es-E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351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0"/>
          <p:cNvSpPr>
            <a:spLocks noChangeArrowheads="1" noChangeShapeType="1" noTextEdit="1"/>
          </p:cNvSpPr>
          <p:nvPr/>
        </p:nvSpPr>
        <p:spPr bwMode="auto">
          <a:xfrm>
            <a:off x="214281" y="2996953"/>
            <a:ext cx="2917559" cy="504056"/>
          </a:xfrm>
          <a:prstGeom prst="rect">
            <a:avLst/>
          </a:prstGeom>
        </p:spPr>
        <p:txBody>
          <a:bodyPr spcFirstLastPara="1" wrap="none" fromWordArt="1">
            <a:prstTxWarp prst="textArchUp">
              <a:avLst>
                <a:gd name="adj" fmla="val 10800004"/>
              </a:avLst>
            </a:prstTxWarp>
          </a:bodyPr>
          <a:lstStyle/>
          <a:p>
            <a:pPr algn="ctr"/>
            <a:r>
              <a:rPr lang="es-ES" sz="1400" kern="10" dirty="0" smtClean="0">
                <a:ln w="9525">
                  <a:solidFill>
                    <a:srgbClr val="000000"/>
                  </a:solidFill>
                  <a:round/>
                  <a:headEnd/>
                  <a:tailEnd/>
                </a:ln>
                <a:solidFill>
                  <a:srgbClr val="CC0000"/>
                </a:solidFill>
                <a:effectLst>
                  <a:outerShdw dist="35921" dir="2700000" algn="ctr" rotWithShape="0">
                    <a:schemeClr val="tx1"/>
                  </a:outerShdw>
                </a:effectLst>
                <a:latin typeface="Arial Black"/>
              </a:rPr>
              <a:t>Nivel </a:t>
            </a:r>
            <a:r>
              <a:rPr lang="es-ES" sz="1400" kern="10" dirty="0">
                <a:ln w="9525">
                  <a:solidFill>
                    <a:srgbClr val="000000"/>
                  </a:solidFill>
                  <a:round/>
                  <a:headEnd/>
                  <a:tailEnd/>
                </a:ln>
                <a:solidFill>
                  <a:srgbClr val="CC0000"/>
                </a:solidFill>
                <a:effectLst>
                  <a:outerShdw dist="35921" dir="2700000" algn="ctr" rotWithShape="0">
                    <a:schemeClr val="tx1"/>
                  </a:outerShdw>
                </a:effectLst>
                <a:latin typeface="Arial Black"/>
              </a:rPr>
              <a:t>de</a:t>
            </a:r>
          </a:p>
          <a:p>
            <a:pPr algn="ctr"/>
            <a:r>
              <a:rPr lang="es-ES" sz="1400" kern="10" dirty="0">
                <a:ln w="9525">
                  <a:solidFill>
                    <a:srgbClr val="000000"/>
                  </a:solidFill>
                  <a:round/>
                  <a:headEnd/>
                  <a:tailEnd/>
                </a:ln>
                <a:solidFill>
                  <a:srgbClr val="CC0000"/>
                </a:solidFill>
                <a:effectLst>
                  <a:outerShdw dist="35921" dir="2700000" algn="ctr" rotWithShape="0">
                    <a:schemeClr val="tx1"/>
                  </a:outerShdw>
                </a:effectLst>
                <a:latin typeface="Arial Black"/>
              </a:rPr>
              <a:t>Significación</a:t>
            </a:r>
          </a:p>
        </p:txBody>
      </p:sp>
      <p:sp>
        <p:nvSpPr>
          <p:cNvPr id="3" name="Text Box 21"/>
          <p:cNvSpPr txBox="1">
            <a:spLocks noChangeArrowheads="1"/>
          </p:cNvSpPr>
          <p:nvPr/>
        </p:nvSpPr>
        <p:spPr bwMode="auto">
          <a:xfrm>
            <a:off x="970364" y="1107629"/>
            <a:ext cx="1512168" cy="1200329"/>
          </a:xfrm>
          <a:prstGeom prst="rect">
            <a:avLst/>
          </a:prstGeom>
          <a:noFill/>
          <a:ln w="9525">
            <a:noFill/>
            <a:miter lim="800000"/>
            <a:headEnd/>
            <a:tailEnd/>
          </a:ln>
          <a:effectLst/>
        </p:spPr>
        <p:txBody>
          <a:bodyPr wrap="square">
            <a:spAutoFit/>
          </a:bodyPr>
          <a:lstStyle/>
          <a:p>
            <a:pPr algn="ctr">
              <a:spcBef>
                <a:spcPct val="50000"/>
              </a:spcBef>
              <a:defRPr/>
            </a:pPr>
            <a:r>
              <a:rPr lang="el-GR" sz="7200" b="1" dirty="0">
                <a:solidFill>
                  <a:srgbClr val="CC0000"/>
                </a:solidFill>
                <a:effectLst>
                  <a:outerShdw blurRad="38100" dist="38100" dir="2700000" algn="tl">
                    <a:srgbClr val="000000"/>
                  </a:outerShdw>
                </a:effectLst>
              </a:rPr>
              <a:t>α</a:t>
            </a:r>
          </a:p>
        </p:txBody>
      </p:sp>
      <p:sp>
        <p:nvSpPr>
          <p:cNvPr id="4" name="Rectángulo 3"/>
          <p:cNvSpPr/>
          <p:nvPr/>
        </p:nvSpPr>
        <p:spPr>
          <a:xfrm>
            <a:off x="3347864" y="1217159"/>
            <a:ext cx="5515556" cy="830997"/>
          </a:xfrm>
          <a:prstGeom prst="rect">
            <a:avLst/>
          </a:prstGeom>
        </p:spPr>
        <p:txBody>
          <a:bodyPr wrap="square">
            <a:spAutoFit/>
          </a:bodyPr>
          <a:lstStyle/>
          <a:p>
            <a:r>
              <a:rPr lang="es-ES" sz="2400" dirty="0" smtClean="0">
                <a:latin typeface="Arial" pitchFamily="34" charset="0"/>
                <a:cs typeface="Arial" pitchFamily="34" charset="0"/>
              </a:rPr>
              <a:t>Es el  </a:t>
            </a:r>
            <a:r>
              <a:rPr lang="es-ES" sz="2400" dirty="0">
                <a:latin typeface="Arial" pitchFamily="34" charset="0"/>
                <a:cs typeface="Arial" pitchFamily="34" charset="0"/>
              </a:rPr>
              <a:t>criterio </a:t>
            </a:r>
            <a:r>
              <a:rPr lang="es-ES" sz="2400" dirty="0" smtClean="0">
                <a:latin typeface="Arial" pitchFamily="34" charset="0"/>
                <a:cs typeface="Arial" pitchFamily="34" charset="0"/>
              </a:rPr>
              <a:t>para </a:t>
            </a:r>
            <a:r>
              <a:rPr lang="es-ES" sz="2400" dirty="0">
                <a:latin typeface="Arial" pitchFamily="34" charset="0"/>
                <a:cs typeface="Arial" pitchFamily="34" charset="0"/>
              </a:rPr>
              <a:t>aceptar o rechazar la hipótesis </a:t>
            </a:r>
            <a:r>
              <a:rPr lang="es-ES" sz="2400" dirty="0" smtClean="0">
                <a:latin typeface="Arial" pitchFamily="34" charset="0"/>
                <a:cs typeface="Arial" pitchFamily="34" charset="0"/>
              </a:rPr>
              <a:t>nula (Ho)</a:t>
            </a:r>
            <a:endParaRPr lang="es-ES" sz="2400" dirty="0"/>
          </a:p>
        </p:txBody>
      </p:sp>
      <p:sp>
        <p:nvSpPr>
          <p:cNvPr id="5"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sp>
        <p:nvSpPr>
          <p:cNvPr id="6" name="4 Rectángulo"/>
          <p:cNvSpPr>
            <a:spLocks noChangeArrowheads="1"/>
          </p:cNvSpPr>
          <p:nvPr/>
        </p:nvSpPr>
        <p:spPr bwMode="auto">
          <a:xfrm>
            <a:off x="268355" y="719582"/>
            <a:ext cx="403528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 sz="2800" b="1" dirty="0" smtClean="0"/>
              <a:t>Prueba de hipótesis</a:t>
            </a:r>
          </a:p>
        </p:txBody>
      </p:sp>
      <p:sp>
        <p:nvSpPr>
          <p:cNvPr id="7" name="Rectángulo 6"/>
          <p:cNvSpPr/>
          <p:nvPr/>
        </p:nvSpPr>
        <p:spPr>
          <a:xfrm>
            <a:off x="3347864" y="2141088"/>
            <a:ext cx="5624805" cy="1200329"/>
          </a:xfrm>
          <a:prstGeom prst="rect">
            <a:avLst/>
          </a:prstGeom>
        </p:spPr>
        <p:txBody>
          <a:bodyPr wrap="square">
            <a:spAutoFit/>
          </a:bodyPr>
          <a:lstStyle/>
          <a:p>
            <a:pPr algn="just">
              <a:defRPr/>
            </a:pPr>
            <a:r>
              <a:rPr lang="es-ES" sz="2400" dirty="0">
                <a:latin typeface="Arial" pitchFamily="34" charset="0"/>
                <a:cs typeface="Arial" pitchFamily="34" charset="0"/>
              </a:rPr>
              <a:t>La objetividad exige que el valor de α quede indicado antes de recoger los datos. </a:t>
            </a:r>
          </a:p>
        </p:txBody>
      </p:sp>
      <p:sp>
        <p:nvSpPr>
          <p:cNvPr id="8" name="13 Rectángulo"/>
          <p:cNvSpPr/>
          <p:nvPr/>
        </p:nvSpPr>
        <p:spPr>
          <a:xfrm>
            <a:off x="214281" y="3587927"/>
            <a:ext cx="1943161" cy="461665"/>
          </a:xfrm>
          <a:prstGeom prst="rect">
            <a:avLst/>
          </a:prstGeom>
        </p:spPr>
        <p:txBody>
          <a:bodyPr wrap="none">
            <a:spAutoFit/>
          </a:bodyPr>
          <a:lstStyle/>
          <a:p>
            <a:pPr>
              <a:defRPr/>
            </a:pPr>
            <a:r>
              <a:rPr lang="es-ES" sz="2400" b="1" dirty="0">
                <a:solidFill>
                  <a:srgbClr val="FF0000"/>
                </a:solidFill>
                <a:effectLst>
                  <a:outerShdw blurRad="38100" dist="38100" dir="2700000" algn="tl">
                    <a:srgbClr val="000000">
                      <a:alpha val="43137"/>
                    </a:srgbClr>
                  </a:outerShdw>
                </a:effectLst>
                <a:latin typeface="Arial" pitchFamily="34" charset="0"/>
                <a:cs typeface="Arial" pitchFamily="34" charset="0"/>
              </a:rPr>
              <a:t>Error tipo I: </a:t>
            </a:r>
          </a:p>
        </p:txBody>
      </p:sp>
      <p:sp>
        <p:nvSpPr>
          <p:cNvPr id="9" name="12 Rectángulo"/>
          <p:cNvSpPr>
            <a:spLocks noChangeArrowheads="1"/>
          </p:cNvSpPr>
          <p:nvPr/>
        </p:nvSpPr>
        <p:spPr bwMode="auto">
          <a:xfrm>
            <a:off x="1960658" y="3610042"/>
            <a:ext cx="704100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es-ES" sz="2000" dirty="0">
                <a:effectLst>
                  <a:outerShdw blurRad="38100" dist="38100" dir="2700000" algn="tl">
                    <a:srgbClr val="000000">
                      <a:alpha val="43137"/>
                    </a:srgbClr>
                  </a:outerShdw>
                </a:effectLst>
                <a:latin typeface="Arial" pitchFamily="34" charset="0"/>
                <a:cs typeface="Arial" pitchFamily="34" charset="0"/>
              </a:rPr>
              <a:t>Consiste en detectar diferencias significativas que realmente no existen, pues se rechaza una hipótesis nula verdadera.  </a:t>
            </a:r>
          </a:p>
        </p:txBody>
      </p:sp>
      <p:sp>
        <p:nvSpPr>
          <p:cNvPr id="10" name="11 Rectángulo"/>
          <p:cNvSpPr>
            <a:spLocks noChangeArrowheads="1"/>
          </p:cNvSpPr>
          <p:nvPr/>
        </p:nvSpPr>
        <p:spPr bwMode="auto">
          <a:xfrm>
            <a:off x="2040146" y="4294809"/>
            <a:ext cx="704289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 sz="2000" dirty="0">
                <a:effectLst>
                  <a:outerShdw blurRad="38100" dist="38100" dir="2700000" algn="tl">
                    <a:srgbClr val="000000">
                      <a:alpha val="43137"/>
                    </a:srgbClr>
                  </a:outerShdw>
                </a:effectLst>
                <a:latin typeface="Arial" pitchFamily="34" charset="0"/>
                <a:cs typeface="Arial" pitchFamily="34" charset="0"/>
              </a:rPr>
              <a:t>La probabilidad de cometer error tipo I es α. </a:t>
            </a:r>
          </a:p>
        </p:txBody>
      </p:sp>
      <p:sp>
        <p:nvSpPr>
          <p:cNvPr id="12" name="14 Rectángulo"/>
          <p:cNvSpPr/>
          <p:nvPr/>
        </p:nvSpPr>
        <p:spPr>
          <a:xfrm>
            <a:off x="213185" y="4855811"/>
            <a:ext cx="2028119" cy="461665"/>
          </a:xfrm>
          <a:prstGeom prst="rect">
            <a:avLst/>
          </a:prstGeom>
        </p:spPr>
        <p:txBody>
          <a:bodyPr wrap="none">
            <a:spAutoFit/>
          </a:bodyPr>
          <a:lstStyle/>
          <a:p>
            <a:pPr>
              <a:defRPr/>
            </a:pPr>
            <a:r>
              <a:rPr lang="es-ES" sz="2400" b="1" dirty="0">
                <a:solidFill>
                  <a:srgbClr val="FF0000"/>
                </a:solidFill>
                <a:effectLst>
                  <a:outerShdw blurRad="38100" dist="38100" dir="2700000" algn="tl">
                    <a:srgbClr val="000000">
                      <a:alpha val="43137"/>
                    </a:srgbClr>
                  </a:outerShdw>
                </a:effectLst>
                <a:latin typeface="Arial" pitchFamily="34" charset="0"/>
                <a:cs typeface="Arial" pitchFamily="34" charset="0"/>
              </a:rPr>
              <a:t>Error tipo II: </a:t>
            </a:r>
          </a:p>
        </p:txBody>
      </p:sp>
      <p:sp>
        <p:nvSpPr>
          <p:cNvPr id="13" name="15 Rectángulo"/>
          <p:cNvSpPr>
            <a:spLocks noChangeArrowheads="1"/>
          </p:cNvSpPr>
          <p:nvPr/>
        </p:nvSpPr>
        <p:spPr bwMode="auto">
          <a:xfrm>
            <a:off x="2046810" y="4909656"/>
            <a:ext cx="700205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es-ES" sz="2000" dirty="0">
                <a:effectLst>
                  <a:outerShdw blurRad="38100" dist="38100" dir="2700000" algn="tl">
                    <a:srgbClr val="000000">
                      <a:alpha val="43137"/>
                    </a:srgbClr>
                  </a:outerShdw>
                </a:effectLst>
                <a:latin typeface="Arial" pitchFamily="34" charset="0"/>
                <a:cs typeface="Arial" pitchFamily="34" charset="0"/>
              </a:rPr>
              <a:t>Consiste en no detectar diferencias significativas que realmente existen, pues se acepta una hipótesis nula falsa.  </a:t>
            </a:r>
          </a:p>
        </p:txBody>
      </p:sp>
      <p:sp>
        <p:nvSpPr>
          <p:cNvPr id="14" name="16 Rectángulo"/>
          <p:cNvSpPr>
            <a:spLocks noChangeArrowheads="1"/>
          </p:cNvSpPr>
          <p:nvPr/>
        </p:nvSpPr>
        <p:spPr bwMode="auto">
          <a:xfrm>
            <a:off x="2120698" y="5649611"/>
            <a:ext cx="655766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 sz="2000" dirty="0">
                <a:effectLst>
                  <a:outerShdw blurRad="38100" dist="38100" dir="2700000" algn="tl">
                    <a:srgbClr val="000000">
                      <a:alpha val="43137"/>
                    </a:srgbClr>
                  </a:outerShdw>
                </a:effectLst>
                <a:latin typeface="Arial" pitchFamily="34" charset="0"/>
                <a:cs typeface="Arial" pitchFamily="34" charset="0"/>
              </a:rPr>
              <a:t>La probabilidad de cometer error tipo II es </a:t>
            </a:r>
            <a:r>
              <a:rPr lang="el-GR" sz="2000" dirty="0">
                <a:effectLst>
                  <a:outerShdw blurRad="38100" dist="38100" dir="2700000" algn="tl">
                    <a:srgbClr val="000000">
                      <a:alpha val="43137"/>
                    </a:srgbClr>
                  </a:outerShdw>
                </a:effectLst>
                <a:latin typeface="Arial" pitchFamily="34" charset="0"/>
                <a:cs typeface="Arial" pitchFamily="34" charset="0"/>
              </a:rPr>
              <a:t>β</a:t>
            </a:r>
            <a:r>
              <a:rPr lang="es-ES" sz="2000" dirty="0">
                <a:effectLst>
                  <a:outerShdw blurRad="38100" dist="38100" dir="2700000" algn="tl">
                    <a:srgbClr val="000000">
                      <a:alpha val="43137"/>
                    </a:srgbClr>
                  </a:outerShdw>
                </a:effectLst>
                <a:latin typeface="Arial" pitchFamily="34" charset="0"/>
                <a:cs typeface="Arial" pitchFamily="34" charset="0"/>
              </a:rPr>
              <a:t>. </a:t>
            </a:r>
          </a:p>
        </p:txBody>
      </p:sp>
    </p:spTree>
    <p:extLst>
      <p:ext uri="{BB962C8B-B14F-4D97-AF65-F5344CB8AC3E}">
        <p14:creationId xmlns:p14="http://schemas.microsoft.com/office/powerpoint/2010/main" val="1665461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8" grpId="0"/>
      <p:bldP spid="9" grpId="0"/>
      <p:bldP spid="10" grpId="0"/>
      <p:bldP spid="12" grpId="0"/>
      <p:bldP spid="13"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1835150" y="620713"/>
            <a:ext cx="5545138" cy="111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80000"/>
              </a:lnSpc>
              <a:spcBef>
                <a:spcPct val="50000"/>
              </a:spcBef>
            </a:pPr>
            <a:r>
              <a:rPr lang="es-ES" altLang="es-ES" sz="3600"/>
              <a:t>Subdivisiones de la</a:t>
            </a:r>
            <a:r>
              <a:rPr lang="es-ES" altLang="es-ES" sz="4000"/>
              <a:t> </a:t>
            </a:r>
            <a:r>
              <a:rPr lang="es-ES" altLang="es-ES" sz="4400"/>
              <a:t>estadística</a:t>
            </a:r>
          </a:p>
        </p:txBody>
      </p:sp>
      <p:sp>
        <p:nvSpPr>
          <p:cNvPr id="4" name="Text Box 3"/>
          <p:cNvSpPr txBox="1">
            <a:spLocks noChangeArrowheads="1"/>
          </p:cNvSpPr>
          <p:nvPr/>
        </p:nvSpPr>
        <p:spPr bwMode="auto">
          <a:xfrm>
            <a:off x="1331913" y="2420938"/>
            <a:ext cx="3024187"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pPr>
            <a:r>
              <a:rPr lang="es-ES" altLang="es-ES" sz="3200"/>
              <a:t>Estadística descriptiva</a:t>
            </a:r>
          </a:p>
        </p:txBody>
      </p:sp>
      <p:sp>
        <p:nvSpPr>
          <p:cNvPr id="5" name="Text Box 4"/>
          <p:cNvSpPr txBox="1">
            <a:spLocks noChangeArrowheads="1"/>
          </p:cNvSpPr>
          <p:nvPr/>
        </p:nvSpPr>
        <p:spPr bwMode="auto">
          <a:xfrm>
            <a:off x="4859338" y="3429000"/>
            <a:ext cx="4284662"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ES" altLang="es-ES" sz="2400"/>
              <a:t>Se apoya en el cálculo de probabilidades y a partir de datos muestrales, efectúa estimaciones, decisiones, predicciones u otras generalizaciones sobre un conjunto mayor de datos.</a:t>
            </a:r>
          </a:p>
        </p:txBody>
      </p:sp>
      <p:sp>
        <p:nvSpPr>
          <p:cNvPr id="6" name="Text Box 5"/>
          <p:cNvSpPr txBox="1">
            <a:spLocks noChangeArrowheads="1"/>
          </p:cNvSpPr>
          <p:nvPr/>
        </p:nvSpPr>
        <p:spPr bwMode="auto">
          <a:xfrm>
            <a:off x="179388" y="3573463"/>
            <a:ext cx="43211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ES" altLang="es-ES" sz="2400" dirty="0"/>
              <a:t>Describe, analiza y representa un grupo de datos utilizando métodos numéricos y gráficos que resumen y presentan la información contenida en ellos. </a:t>
            </a:r>
          </a:p>
        </p:txBody>
      </p:sp>
      <p:sp>
        <p:nvSpPr>
          <p:cNvPr id="7" name="Text Box 6"/>
          <p:cNvSpPr txBox="1">
            <a:spLocks noChangeArrowheads="1"/>
          </p:cNvSpPr>
          <p:nvPr/>
        </p:nvSpPr>
        <p:spPr bwMode="auto">
          <a:xfrm>
            <a:off x="5148263" y="2420938"/>
            <a:ext cx="2665412"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spcBef>
                <a:spcPct val="50000"/>
              </a:spcBef>
            </a:pPr>
            <a:r>
              <a:rPr lang="es-ES" altLang="es-ES" sz="3200"/>
              <a:t>Estadística inferencial</a:t>
            </a:r>
          </a:p>
        </p:txBody>
      </p:sp>
      <p:sp>
        <p:nvSpPr>
          <p:cNvPr id="8" name="Line 7"/>
          <p:cNvSpPr>
            <a:spLocks noChangeShapeType="1"/>
          </p:cNvSpPr>
          <p:nvPr/>
        </p:nvSpPr>
        <p:spPr bwMode="auto">
          <a:xfrm flipH="1">
            <a:off x="3203575" y="1700213"/>
            <a:ext cx="576263" cy="720725"/>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9" name="Line 8"/>
          <p:cNvSpPr>
            <a:spLocks noChangeShapeType="1"/>
          </p:cNvSpPr>
          <p:nvPr/>
        </p:nvSpPr>
        <p:spPr bwMode="auto">
          <a:xfrm>
            <a:off x="5435600" y="1700213"/>
            <a:ext cx="576263" cy="720725"/>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2" name="1 CuadroTexto"/>
          <p:cNvSpPr txBox="1"/>
          <p:nvPr/>
        </p:nvSpPr>
        <p:spPr>
          <a:xfrm>
            <a:off x="395536" y="260648"/>
            <a:ext cx="1613968" cy="461665"/>
          </a:xfrm>
          <a:prstGeom prst="rect">
            <a:avLst/>
          </a:prstGeom>
          <a:noFill/>
        </p:spPr>
        <p:txBody>
          <a:bodyPr wrap="none" rtlCol="0">
            <a:spAutoFit/>
          </a:bodyPr>
          <a:lstStyle/>
          <a:p>
            <a:r>
              <a:rPr lang="en-US" sz="2400" b="1" dirty="0" smtClean="0"/>
              <a:t>MODULO 1</a:t>
            </a:r>
            <a:endParaRPr lang="en-US" sz="2400" b="1" dirty="0"/>
          </a:p>
        </p:txBody>
      </p:sp>
    </p:spTree>
    <p:extLst>
      <p:ext uri="{BB962C8B-B14F-4D97-AF65-F5344CB8AC3E}">
        <p14:creationId xmlns:p14="http://schemas.microsoft.com/office/powerpoint/2010/main" val="306914893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par>
                          <p:cTn id="13" fill="hold" nodeType="afterGroup">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1"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up)">
                                      <p:cBhvr>
                                        <p:cTn id="21" dur="500"/>
                                        <p:tgtEl>
                                          <p:spTgt spid="9"/>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sp>
        <p:nvSpPr>
          <p:cNvPr id="3" name="4 Rectángulo"/>
          <p:cNvSpPr>
            <a:spLocks noChangeArrowheads="1"/>
          </p:cNvSpPr>
          <p:nvPr/>
        </p:nvSpPr>
        <p:spPr bwMode="auto">
          <a:xfrm>
            <a:off x="5341821" y="317303"/>
            <a:ext cx="403528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 sz="2800" b="1" dirty="0" smtClean="0"/>
              <a:t>Prueba de hipótesis</a:t>
            </a:r>
          </a:p>
        </p:txBody>
      </p:sp>
      <p:sp>
        <p:nvSpPr>
          <p:cNvPr id="4" name="Rectangle 1"/>
          <p:cNvSpPr>
            <a:spLocks noChangeArrowheads="1"/>
          </p:cNvSpPr>
          <p:nvPr/>
        </p:nvSpPr>
        <p:spPr bwMode="auto">
          <a:xfrm flipH="1">
            <a:off x="231014" y="1343818"/>
            <a:ext cx="8678199"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Ejemplo :</a:t>
            </a:r>
            <a:r>
              <a:rPr kumimoji="0" lang="es-ES" altLang="es-ES"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Se usan dos nuevas clases de comida para cerdos. Se desea contrastar cuál de los dos tipos es mejor. Una muestra de 12 cerdos se alimenta de una ración de la clase A y otra muestra de 12 cerdos con una ración de la clase B. Pruebe si existen diferencias significativas entre ambas dietas con un nivel de significación del 5%. Las ganancias en peso son las siguientes: </a:t>
            </a:r>
            <a:endParaRPr kumimoji="0" lang="es-ES" altLang="es-ES"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5" name="Rectángulo 4"/>
          <p:cNvSpPr/>
          <p:nvPr/>
        </p:nvSpPr>
        <p:spPr>
          <a:xfrm>
            <a:off x="200396" y="3018911"/>
            <a:ext cx="7208888" cy="723275"/>
          </a:xfrm>
          <a:prstGeom prst="rect">
            <a:avLst/>
          </a:prstGeom>
        </p:spPr>
        <p:txBody>
          <a:bodyPr wrap="square">
            <a:spAutoFit/>
          </a:bodyPr>
          <a:lstStyle/>
          <a:p>
            <a:pPr algn="just">
              <a:spcAft>
                <a:spcPts val="600"/>
              </a:spcAft>
            </a:pPr>
            <a:r>
              <a:rPr lang="es-ES" dirty="0">
                <a:latin typeface="Arial" panose="020B0604020202020204" pitchFamily="34" charset="0"/>
                <a:ea typeface="Times New Roman" panose="02020603050405020304" pitchFamily="18" charset="0"/>
              </a:rPr>
              <a:t>Tipo A:  31,  34,  29,  26,  32,  35,  38,  34,  30,  29,  32,  31</a:t>
            </a:r>
            <a:endParaRPr lang="es-ES" dirty="0">
              <a:latin typeface="Times New Roman" panose="02020603050405020304" pitchFamily="18" charset="0"/>
              <a:ea typeface="Times New Roman" panose="02020603050405020304" pitchFamily="18" charset="0"/>
            </a:endParaRPr>
          </a:p>
          <a:p>
            <a:pPr algn="just">
              <a:spcAft>
                <a:spcPts val="600"/>
              </a:spcAft>
            </a:pPr>
            <a:r>
              <a:rPr lang="es-ES" dirty="0">
                <a:latin typeface="Arial" panose="020B0604020202020204" pitchFamily="34" charset="0"/>
                <a:ea typeface="Times New Roman" panose="02020603050405020304" pitchFamily="18" charset="0"/>
              </a:rPr>
              <a:t>Tipo B:  26,  24,  28,  29,  30,  29,  32,  26,  31,  29,  32,  28</a:t>
            </a:r>
            <a:endParaRPr lang="es-ES" dirty="0">
              <a:latin typeface="Times New Roman" panose="02020603050405020304" pitchFamily="18" charset="0"/>
              <a:ea typeface="Times New Roman" panose="02020603050405020304" pitchFamily="18" charset="0"/>
            </a:endParaRPr>
          </a:p>
        </p:txBody>
      </p:sp>
      <p:sp>
        <p:nvSpPr>
          <p:cNvPr id="6" name="Rectangle 3"/>
          <p:cNvSpPr>
            <a:spLocks noChangeArrowheads="1"/>
          </p:cNvSpPr>
          <p:nvPr/>
        </p:nvSpPr>
        <p:spPr bwMode="auto">
          <a:xfrm flipV="1">
            <a:off x="200396" y="4403613"/>
            <a:ext cx="7901950" cy="46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graphicFrame>
        <p:nvGraphicFramePr>
          <p:cNvPr id="7" name="Objeto 6"/>
          <p:cNvGraphicFramePr>
            <a:graphicFrameLocks noChangeAspect="1"/>
          </p:cNvGraphicFramePr>
          <p:nvPr>
            <p:extLst>
              <p:ext uri="{D42A27DB-BD31-4B8C-83A1-F6EECF244321}">
                <p14:modId xmlns:p14="http://schemas.microsoft.com/office/powerpoint/2010/main" val="2070970159"/>
              </p:ext>
            </p:extLst>
          </p:nvPr>
        </p:nvGraphicFramePr>
        <p:xfrm>
          <a:off x="237634" y="3914118"/>
          <a:ext cx="8664960" cy="1368152"/>
        </p:xfrm>
        <a:graphic>
          <a:graphicData uri="http://schemas.openxmlformats.org/presentationml/2006/ole">
            <mc:AlternateContent xmlns:mc="http://schemas.openxmlformats.org/markup-compatibility/2006">
              <mc:Choice xmlns:v="urn:schemas-microsoft-com:vml" Requires="v">
                <p:oleObj spid="_x0000_s94229" r:id="rId3" imgW="6515100" imgH="1028700" progId="">
                  <p:embed/>
                </p:oleObj>
              </mc:Choice>
              <mc:Fallback>
                <p:oleObj r:id="rId3" imgW="6515100" imgH="1028700" progId="">
                  <p:embed/>
                  <p:pic>
                    <p:nvPicPr>
                      <p:cNvPr id="0"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7634" y="3914118"/>
                        <a:ext cx="8664960" cy="136815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11 Rectángulo redondeado"/>
          <p:cNvSpPr/>
          <p:nvPr/>
        </p:nvSpPr>
        <p:spPr>
          <a:xfrm>
            <a:off x="3635896" y="4901790"/>
            <a:ext cx="804668" cy="331489"/>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0" name="Rectángulo 9"/>
          <p:cNvSpPr/>
          <p:nvPr/>
        </p:nvSpPr>
        <p:spPr>
          <a:xfrm>
            <a:off x="237634" y="5557106"/>
            <a:ext cx="8409102" cy="646331"/>
          </a:xfrm>
          <a:prstGeom prst="rect">
            <a:avLst/>
          </a:prstGeom>
        </p:spPr>
        <p:txBody>
          <a:bodyPr wrap="square">
            <a:spAutoFit/>
          </a:bodyPr>
          <a:lstStyle/>
          <a:p>
            <a:pPr algn="just">
              <a:spcAft>
                <a:spcPts val="600"/>
              </a:spcAft>
            </a:pPr>
            <a:r>
              <a:rPr lang="es-ES" u="sng" dirty="0">
                <a:latin typeface="Arial" panose="020B0604020202020204" pitchFamily="34" charset="0"/>
                <a:ea typeface="Times New Roman" panose="02020603050405020304" pitchFamily="18" charset="0"/>
              </a:rPr>
              <a:t>Conclusión</a:t>
            </a:r>
            <a:r>
              <a:rPr lang="es-ES" dirty="0">
                <a:latin typeface="Arial" panose="020B0604020202020204" pitchFamily="34" charset="0"/>
                <a:ea typeface="Times New Roman" panose="02020603050405020304" pitchFamily="18" charset="0"/>
              </a:rPr>
              <a:t>: Rechazo H</a:t>
            </a:r>
            <a:r>
              <a:rPr lang="es-ES" baseline="-25000" dirty="0">
                <a:latin typeface="Arial" panose="020B0604020202020204" pitchFamily="34" charset="0"/>
                <a:ea typeface="Times New Roman" panose="02020603050405020304" pitchFamily="18" charset="0"/>
              </a:rPr>
              <a:t>0</a:t>
            </a:r>
            <a:r>
              <a:rPr lang="es-ES" dirty="0">
                <a:latin typeface="Arial" panose="020B0604020202020204" pitchFamily="34" charset="0"/>
                <a:ea typeface="Times New Roman" panose="02020603050405020304" pitchFamily="18" charset="0"/>
              </a:rPr>
              <a:t>.</a:t>
            </a:r>
            <a:r>
              <a:rPr lang="es-ES" baseline="-25000" dirty="0">
                <a:latin typeface="Arial" panose="020B0604020202020204" pitchFamily="34" charset="0"/>
                <a:ea typeface="Times New Roman" panose="02020603050405020304" pitchFamily="18" charset="0"/>
              </a:rPr>
              <a:t> </a:t>
            </a:r>
            <a:r>
              <a:rPr lang="es-ES" dirty="0">
                <a:latin typeface="Arial" panose="020B0604020202020204" pitchFamily="34" charset="0"/>
                <a:ea typeface="Times New Roman" panose="02020603050405020304" pitchFamily="18" charset="0"/>
              </a:rPr>
              <a:t>Existen diferencias entre las dos dietas, la dieta 1 produce una mayor ganancia en peso que la dieta 2, pues tiene mayor media.</a:t>
            </a:r>
            <a:endParaRPr lang="es-ES" dirty="0">
              <a:latin typeface="Times New Roman" panose="02020603050405020304" pitchFamily="18" charset="0"/>
              <a:ea typeface="Times New Roman" panose="02020603050405020304" pitchFamily="18" charset="0"/>
            </a:endParaRPr>
          </a:p>
        </p:txBody>
      </p:sp>
      <p:sp>
        <p:nvSpPr>
          <p:cNvPr id="11" name="4 Rectángulo"/>
          <p:cNvSpPr>
            <a:spLocks noChangeArrowheads="1"/>
          </p:cNvSpPr>
          <p:nvPr/>
        </p:nvSpPr>
        <p:spPr bwMode="auto">
          <a:xfrm>
            <a:off x="192973" y="768379"/>
            <a:ext cx="848010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 sz="2000" b="1" dirty="0" smtClean="0">
                <a:latin typeface="Times New Roman" panose="02020603050405020304" pitchFamily="18" charset="0"/>
                <a:cs typeface="Times New Roman" panose="02020603050405020304" pitchFamily="18" charset="0"/>
              </a:rPr>
              <a:t>Prueba  t para muestras independientes</a:t>
            </a:r>
          </a:p>
        </p:txBody>
      </p:sp>
    </p:spTree>
    <p:extLst>
      <p:ext uri="{BB962C8B-B14F-4D97-AF65-F5344CB8AC3E}">
        <p14:creationId xmlns:p14="http://schemas.microsoft.com/office/powerpoint/2010/main" val="299949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animBg="1"/>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sp>
        <p:nvSpPr>
          <p:cNvPr id="3" name="4 Rectángulo"/>
          <p:cNvSpPr>
            <a:spLocks noChangeArrowheads="1"/>
          </p:cNvSpPr>
          <p:nvPr/>
        </p:nvSpPr>
        <p:spPr bwMode="auto">
          <a:xfrm>
            <a:off x="5341821" y="317303"/>
            <a:ext cx="403528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 sz="2800" b="1" dirty="0" smtClean="0"/>
              <a:t>Prueba de hipótesis</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745" y="1628800"/>
            <a:ext cx="8517183" cy="1756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CuadroTexto"/>
          <p:cNvSpPr txBox="1"/>
          <p:nvPr/>
        </p:nvSpPr>
        <p:spPr>
          <a:xfrm>
            <a:off x="303289" y="1070471"/>
            <a:ext cx="3825278" cy="400110"/>
          </a:xfrm>
          <a:prstGeom prst="rect">
            <a:avLst/>
          </a:prstGeom>
          <a:noFill/>
        </p:spPr>
        <p:txBody>
          <a:bodyPr wrap="none" rtlCol="0">
            <a:spAutoFit/>
          </a:bodyPr>
          <a:lstStyle/>
          <a:p>
            <a:r>
              <a:rPr lang="en-US" sz="2000" b="1" dirty="0" err="1">
                <a:latin typeface="Times New Roman" panose="02020603050405020304" pitchFamily="18" charset="0"/>
                <a:cs typeface="Times New Roman" panose="02020603050405020304" pitchFamily="18" charset="0"/>
              </a:rPr>
              <a:t>Prueba</a:t>
            </a:r>
            <a:r>
              <a:rPr lang="en-US" sz="2000" b="1" dirty="0">
                <a:latin typeface="Times New Roman" panose="02020603050405020304" pitchFamily="18" charset="0"/>
                <a:cs typeface="Times New Roman" panose="02020603050405020304" pitchFamily="18" charset="0"/>
              </a:rPr>
              <a:t> t para </a:t>
            </a:r>
            <a:r>
              <a:rPr lang="en-US" sz="2000" b="1" dirty="0" err="1">
                <a:latin typeface="Times New Roman" panose="02020603050405020304" pitchFamily="18" charset="0"/>
                <a:cs typeface="Times New Roman" panose="02020603050405020304" pitchFamily="18" charset="0"/>
              </a:rPr>
              <a:t>muestras</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pareadas</a:t>
            </a:r>
            <a:endParaRPr lang="en-US" sz="2000" b="1" dirty="0">
              <a:latin typeface="Times New Roman" panose="02020603050405020304" pitchFamily="18" charset="0"/>
              <a:cs typeface="Times New Roman" panose="02020603050405020304" pitchFamily="18" charset="0"/>
            </a:endParaRPr>
          </a:p>
        </p:txBody>
      </p:sp>
      <p:graphicFrame>
        <p:nvGraphicFramePr>
          <p:cNvPr id="7" name="6 Tabla"/>
          <p:cNvGraphicFramePr>
            <a:graphicFrameLocks noGrp="1"/>
          </p:cNvGraphicFramePr>
          <p:nvPr>
            <p:extLst>
              <p:ext uri="{D42A27DB-BD31-4B8C-83A1-F6EECF244321}">
                <p14:modId xmlns:p14="http://schemas.microsoft.com/office/powerpoint/2010/main" val="1690640704"/>
              </p:ext>
            </p:extLst>
          </p:nvPr>
        </p:nvGraphicFramePr>
        <p:xfrm>
          <a:off x="755576" y="3543729"/>
          <a:ext cx="6768753" cy="1962912"/>
        </p:xfrm>
        <a:graphic>
          <a:graphicData uri="http://schemas.openxmlformats.org/drawingml/2006/table">
            <a:tbl>
              <a:tblPr firstRow="1" firstCol="1" bandRow="1">
                <a:tableStyleId>{5940675A-B579-460E-94D1-54222C63F5DA}</a:tableStyleId>
              </a:tblPr>
              <a:tblGrid>
                <a:gridCol w="2256251">
                  <a:extLst>
                    <a:ext uri="{9D8B030D-6E8A-4147-A177-3AD203B41FA5}">
                      <a16:colId xmlns:a16="http://schemas.microsoft.com/office/drawing/2014/main" xmlns="" val="20000"/>
                    </a:ext>
                  </a:extLst>
                </a:gridCol>
                <a:gridCol w="2256251">
                  <a:extLst>
                    <a:ext uri="{9D8B030D-6E8A-4147-A177-3AD203B41FA5}">
                      <a16:colId xmlns:a16="http://schemas.microsoft.com/office/drawing/2014/main" xmlns="" val="20001"/>
                    </a:ext>
                  </a:extLst>
                </a:gridCol>
                <a:gridCol w="2256251">
                  <a:extLst>
                    <a:ext uri="{9D8B030D-6E8A-4147-A177-3AD203B41FA5}">
                      <a16:colId xmlns:a16="http://schemas.microsoft.com/office/drawing/2014/main" xmlns="" val="20002"/>
                    </a:ext>
                  </a:extLst>
                </a:gridCol>
              </a:tblGrid>
              <a:tr h="161925">
                <a:tc>
                  <a:txBody>
                    <a:bodyPr/>
                    <a:lstStyle/>
                    <a:p>
                      <a:pPr marL="0" marR="0">
                        <a:lnSpc>
                          <a:spcPct val="115000"/>
                        </a:lnSpc>
                        <a:spcBef>
                          <a:spcPts val="0"/>
                        </a:spcBef>
                        <a:spcAft>
                          <a:spcPts val="0"/>
                        </a:spcAft>
                      </a:pPr>
                      <a:r>
                        <a:rPr lang="en-US" sz="1600" dirty="0" err="1">
                          <a:effectLst/>
                          <a:latin typeface="Times New Roman" panose="02020603050405020304" pitchFamily="18" charset="0"/>
                          <a:cs typeface="Times New Roman" panose="02020603050405020304" pitchFamily="18" charset="0"/>
                        </a:rPr>
                        <a:t>Variedad</a:t>
                      </a:r>
                      <a:r>
                        <a:rPr lang="en-US" sz="1600" dirty="0">
                          <a:effectLst/>
                          <a:latin typeface="Times New Roman" panose="02020603050405020304" pitchFamily="18" charset="0"/>
                          <a:cs typeface="Times New Roman" panose="02020603050405020304" pitchFamily="18" charset="0"/>
                        </a:rPr>
                        <a:t> 1</a:t>
                      </a:r>
                      <a:endParaRPr lang="en-US" sz="16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latin typeface="Times New Roman" panose="02020603050405020304" pitchFamily="18" charset="0"/>
                          <a:cs typeface="Times New Roman" panose="02020603050405020304" pitchFamily="18" charset="0"/>
                        </a:rPr>
                        <a:t>Variedad 2</a:t>
                      </a:r>
                      <a:endParaRPr lang="en-US" sz="160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latin typeface="Times New Roman" panose="02020603050405020304" pitchFamily="18" charset="0"/>
                          <a:cs typeface="Times New Roman" panose="02020603050405020304" pitchFamily="18" charset="0"/>
                        </a:rPr>
                        <a:t>Diferencia</a:t>
                      </a:r>
                      <a:endParaRPr lang="en-US" sz="160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a16="http://schemas.microsoft.com/office/drawing/2014/main" xmlns="" val="10000"/>
                  </a:ext>
                </a:extLst>
              </a:tr>
              <a:tr h="161925">
                <a:tc>
                  <a:txBody>
                    <a:bodyPr/>
                    <a:lstStyle/>
                    <a:p>
                      <a:pPr marL="0" marR="0">
                        <a:lnSpc>
                          <a:spcPct val="115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3.1</a:t>
                      </a:r>
                      <a:endParaRPr lang="en-US" sz="16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latin typeface="Times New Roman" panose="02020603050405020304" pitchFamily="18" charset="0"/>
                          <a:cs typeface="Times New Roman" panose="02020603050405020304" pitchFamily="18" charset="0"/>
                        </a:rPr>
                        <a:t>3.5</a:t>
                      </a:r>
                      <a:endParaRPr lang="en-US" sz="160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latin typeface="Times New Roman" panose="02020603050405020304" pitchFamily="18" charset="0"/>
                          <a:cs typeface="Times New Roman" panose="02020603050405020304" pitchFamily="18" charset="0"/>
                        </a:rPr>
                        <a:t>0.4</a:t>
                      </a:r>
                      <a:endParaRPr lang="en-US" sz="160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161925">
                <a:tc>
                  <a:txBody>
                    <a:bodyPr/>
                    <a:lstStyle/>
                    <a:p>
                      <a:pPr marL="0" marR="0">
                        <a:lnSpc>
                          <a:spcPct val="115000"/>
                        </a:lnSpc>
                        <a:spcBef>
                          <a:spcPts val="0"/>
                        </a:spcBef>
                        <a:spcAft>
                          <a:spcPts val="0"/>
                        </a:spcAft>
                      </a:pPr>
                      <a:r>
                        <a:rPr lang="en-US" sz="1600">
                          <a:effectLst/>
                          <a:latin typeface="Times New Roman" panose="02020603050405020304" pitchFamily="18" charset="0"/>
                          <a:cs typeface="Times New Roman" panose="02020603050405020304" pitchFamily="18" charset="0"/>
                        </a:rPr>
                        <a:t>2.4</a:t>
                      </a:r>
                      <a:endParaRPr lang="en-US" sz="160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2.8</a:t>
                      </a:r>
                      <a:endParaRPr lang="en-US" sz="16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0.4</a:t>
                      </a:r>
                      <a:endParaRPr lang="en-US" sz="1600" dirty="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a16="http://schemas.microsoft.com/office/drawing/2014/main" xmlns="" val="10002"/>
                  </a:ext>
                </a:extLst>
              </a:tr>
              <a:tr h="161925">
                <a:tc>
                  <a:txBody>
                    <a:bodyPr/>
                    <a:lstStyle/>
                    <a:p>
                      <a:pPr marL="0" marR="0">
                        <a:lnSpc>
                          <a:spcPct val="115000"/>
                        </a:lnSpc>
                        <a:spcBef>
                          <a:spcPts val="0"/>
                        </a:spcBef>
                        <a:spcAft>
                          <a:spcPts val="0"/>
                        </a:spcAft>
                      </a:pPr>
                      <a:r>
                        <a:rPr lang="en-US" sz="1600">
                          <a:effectLst/>
                          <a:latin typeface="Times New Roman" panose="02020603050405020304" pitchFamily="18" charset="0"/>
                          <a:cs typeface="Times New Roman" panose="02020603050405020304" pitchFamily="18" charset="0"/>
                        </a:rPr>
                        <a:t>3</a:t>
                      </a:r>
                      <a:endParaRPr lang="en-US" sz="160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3.3</a:t>
                      </a:r>
                      <a:endParaRPr lang="en-US" sz="16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latin typeface="Times New Roman" panose="02020603050405020304" pitchFamily="18" charset="0"/>
                          <a:cs typeface="Times New Roman" panose="02020603050405020304" pitchFamily="18" charset="0"/>
                        </a:rPr>
                        <a:t>0.3</a:t>
                      </a:r>
                      <a:endParaRPr lang="en-US" sz="160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r h="161925">
                <a:tc>
                  <a:txBody>
                    <a:bodyPr/>
                    <a:lstStyle/>
                    <a:p>
                      <a:pPr marL="0" marR="0">
                        <a:lnSpc>
                          <a:spcPct val="115000"/>
                        </a:lnSpc>
                        <a:spcBef>
                          <a:spcPts val="0"/>
                        </a:spcBef>
                        <a:spcAft>
                          <a:spcPts val="0"/>
                        </a:spcAft>
                      </a:pPr>
                      <a:r>
                        <a:rPr lang="en-US" sz="1600">
                          <a:effectLst/>
                          <a:latin typeface="Times New Roman" panose="02020603050405020304" pitchFamily="18" charset="0"/>
                          <a:cs typeface="Times New Roman" panose="02020603050405020304" pitchFamily="18" charset="0"/>
                        </a:rPr>
                        <a:t>4.2</a:t>
                      </a:r>
                      <a:endParaRPr lang="en-US" sz="160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latin typeface="Times New Roman" panose="02020603050405020304" pitchFamily="18" charset="0"/>
                          <a:cs typeface="Times New Roman" panose="02020603050405020304" pitchFamily="18" charset="0"/>
                        </a:rPr>
                        <a:t>4.4</a:t>
                      </a:r>
                      <a:endParaRPr lang="en-US" sz="160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latin typeface="Times New Roman" panose="02020603050405020304" pitchFamily="18" charset="0"/>
                          <a:cs typeface="Times New Roman" panose="02020603050405020304" pitchFamily="18" charset="0"/>
                        </a:rPr>
                        <a:t>0.2</a:t>
                      </a:r>
                      <a:endParaRPr lang="en-US" sz="160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a16="http://schemas.microsoft.com/office/drawing/2014/main" xmlns="" val="10004"/>
                  </a:ext>
                </a:extLst>
              </a:tr>
              <a:tr h="161925">
                <a:tc>
                  <a:txBody>
                    <a:bodyPr/>
                    <a:lstStyle/>
                    <a:p>
                      <a:pPr marL="0" marR="0">
                        <a:lnSpc>
                          <a:spcPct val="115000"/>
                        </a:lnSpc>
                        <a:spcBef>
                          <a:spcPts val="0"/>
                        </a:spcBef>
                        <a:spcAft>
                          <a:spcPts val="0"/>
                        </a:spcAft>
                      </a:pPr>
                      <a:r>
                        <a:rPr lang="en-US" sz="1600">
                          <a:effectLst/>
                          <a:latin typeface="Times New Roman" panose="02020603050405020304" pitchFamily="18" charset="0"/>
                          <a:cs typeface="Times New Roman" panose="02020603050405020304" pitchFamily="18" charset="0"/>
                        </a:rPr>
                        <a:t>3.5</a:t>
                      </a:r>
                      <a:endParaRPr lang="en-US" sz="160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latin typeface="Times New Roman" panose="02020603050405020304" pitchFamily="18" charset="0"/>
                          <a:cs typeface="Times New Roman" panose="02020603050405020304" pitchFamily="18" charset="0"/>
                        </a:rPr>
                        <a:t>3.8</a:t>
                      </a:r>
                      <a:endParaRPr lang="en-US" sz="160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latin typeface="Times New Roman" panose="02020603050405020304" pitchFamily="18" charset="0"/>
                          <a:cs typeface="Times New Roman" panose="02020603050405020304" pitchFamily="18" charset="0"/>
                        </a:rPr>
                        <a:t>0.3</a:t>
                      </a:r>
                      <a:endParaRPr lang="en-US" sz="160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a16="http://schemas.microsoft.com/office/drawing/2014/main" xmlns="" val="10005"/>
                  </a:ext>
                </a:extLst>
              </a:tr>
              <a:tr h="161925">
                <a:tc>
                  <a:txBody>
                    <a:bodyPr/>
                    <a:lstStyle/>
                    <a:p>
                      <a:pPr marL="0" marR="0">
                        <a:lnSpc>
                          <a:spcPct val="115000"/>
                        </a:lnSpc>
                        <a:spcBef>
                          <a:spcPts val="0"/>
                        </a:spcBef>
                        <a:spcAft>
                          <a:spcPts val="0"/>
                        </a:spcAft>
                      </a:pPr>
                      <a:r>
                        <a:rPr lang="en-US" sz="1600">
                          <a:effectLst/>
                          <a:latin typeface="Times New Roman" panose="02020603050405020304" pitchFamily="18" charset="0"/>
                          <a:cs typeface="Times New Roman" panose="02020603050405020304" pitchFamily="18" charset="0"/>
                        </a:rPr>
                        <a:t>2.8</a:t>
                      </a:r>
                      <a:endParaRPr lang="en-US" sz="160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latin typeface="Times New Roman" panose="02020603050405020304" pitchFamily="18" charset="0"/>
                          <a:cs typeface="Times New Roman" panose="02020603050405020304" pitchFamily="18" charset="0"/>
                        </a:rPr>
                        <a:t>3.2</a:t>
                      </a:r>
                      <a:endParaRPr lang="en-US" sz="160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0.4</a:t>
                      </a:r>
                      <a:endParaRPr lang="en-US" sz="1600" dirty="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a16="http://schemas.microsoft.com/office/drawing/2014/main" xmlns="" val="10006"/>
                  </a:ext>
                </a:extLst>
              </a:tr>
            </a:tbl>
          </a:graphicData>
        </a:graphic>
      </p:graphicFrame>
      <p:sp>
        <p:nvSpPr>
          <p:cNvPr id="8" name="8 CuadroTexto"/>
          <p:cNvSpPr txBox="1"/>
          <p:nvPr/>
        </p:nvSpPr>
        <p:spPr>
          <a:xfrm>
            <a:off x="494184" y="5805264"/>
            <a:ext cx="7894240" cy="400110"/>
          </a:xfrm>
          <a:prstGeom prst="rect">
            <a:avLst/>
          </a:prstGeom>
          <a:noFill/>
        </p:spPr>
        <p:txBody>
          <a:bodyPr wrap="square" rtlCol="0">
            <a:spAutoFit/>
          </a:bodyPr>
          <a:lstStyle/>
          <a:p>
            <a:r>
              <a:rPr lang="en-US" sz="2000" dirty="0" smtClean="0">
                <a:latin typeface="Times New Roman" panose="02020603050405020304" pitchFamily="18" charset="0"/>
                <a:cs typeface="Times New Roman" panose="02020603050405020304" pitchFamily="18" charset="0"/>
              </a:rPr>
              <a:t>En </a:t>
            </a:r>
            <a:r>
              <a:rPr lang="en-US" sz="2000" dirty="0" err="1" smtClean="0">
                <a:latin typeface="Times New Roman" panose="02020603050405020304" pitchFamily="18" charset="0"/>
                <a:cs typeface="Times New Roman" panose="02020603050405020304" pitchFamily="18" charset="0"/>
              </a:rPr>
              <a:t>tal</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caso</a:t>
            </a:r>
            <a:r>
              <a:rPr lang="en-US" sz="2000" dirty="0" smtClean="0">
                <a:latin typeface="Times New Roman" panose="02020603050405020304" pitchFamily="18" charset="0"/>
                <a:cs typeface="Times New Roman" panose="02020603050405020304" pitchFamily="18" charset="0"/>
              </a:rPr>
              <a:t> se </a:t>
            </a:r>
            <a:r>
              <a:rPr lang="en-US" sz="2000" dirty="0" err="1" smtClean="0">
                <a:latin typeface="Times New Roman" panose="02020603050405020304" pitchFamily="18" charset="0"/>
                <a:cs typeface="Times New Roman" panose="02020603050405020304" pitchFamily="18" charset="0"/>
              </a:rPr>
              <a:t>hace</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una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prueba</a:t>
            </a:r>
            <a:r>
              <a:rPr lang="en-US" sz="2000" dirty="0" smtClean="0">
                <a:latin typeface="Times New Roman" panose="02020603050405020304" pitchFamily="18" charset="0"/>
                <a:cs typeface="Times New Roman" panose="02020603050405020304" pitchFamily="18" charset="0"/>
              </a:rPr>
              <a:t> de </a:t>
            </a:r>
            <a:r>
              <a:rPr lang="en-US" sz="2000" dirty="0" err="1" smtClean="0">
                <a:latin typeface="Times New Roman" panose="02020603050405020304" pitchFamily="18" charset="0"/>
                <a:cs typeface="Times New Roman" panose="02020603050405020304" pitchFamily="18" charset="0"/>
              </a:rPr>
              <a:t>hipótesis</a:t>
            </a:r>
            <a:r>
              <a:rPr lang="en-US" sz="2000" dirty="0" smtClean="0">
                <a:latin typeface="Times New Roman" panose="02020603050405020304" pitchFamily="18" charset="0"/>
                <a:cs typeface="Times New Roman" panose="02020603050405020304" pitchFamily="18" charset="0"/>
              </a:rPr>
              <a:t> para la </a:t>
            </a:r>
            <a:r>
              <a:rPr lang="en-US" sz="2000" dirty="0" err="1" smtClean="0">
                <a:latin typeface="Times New Roman" panose="02020603050405020304" pitchFamily="18" charset="0"/>
                <a:cs typeface="Times New Roman" panose="02020603050405020304" pitchFamily="18" charset="0"/>
              </a:rPr>
              <a:t>diferencia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promedio</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3448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62" y="1484784"/>
            <a:ext cx="8712968" cy="2099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sp>
        <p:nvSpPr>
          <p:cNvPr id="4" name="4 Rectángulo"/>
          <p:cNvSpPr>
            <a:spLocks noChangeArrowheads="1"/>
          </p:cNvSpPr>
          <p:nvPr/>
        </p:nvSpPr>
        <p:spPr bwMode="auto">
          <a:xfrm>
            <a:off x="5341821" y="317303"/>
            <a:ext cx="403528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ES" sz="2800" b="1" dirty="0" smtClean="0"/>
              <a:t>Prueba de hipótesis</a:t>
            </a:r>
          </a:p>
        </p:txBody>
      </p:sp>
      <p:sp>
        <p:nvSpPr>
          <p:cNvPr id="5" name="5 CuadroTexto"/>
          <p:cNvSpPr txBox="1"/>
          <p:nvPr/>
        </p:nvSpPr>
        <p:spPr>
          <a:xfrm>
            <a:off x="303289" y="1070471"/>
            <a:ext cx="3825278" cy="400110"/>
          </a:xfrm>
          <a:prstGeom prst="rect">
            <a:avLst/>
          </a:prstGeom>
          <a:noFill/>
        </p:spPr>
        <p:txBody>
          <a:bodyPr wrap="none" rtlCol="0">
            <a:spAutoFit/>
          </a:bodyPr>
          <a:lstStyle/>
          <a:p>
            <a:r>
              <a:rPr lang="en-US" sz="2000" b="1" dirty="0" err="1">
                <a:latin typeface="Times New Roman" panose="02020603050405020304" pitchFamily="18" charset="0"/>
                <a:cs typeface="Times New Roman" panose="02020603050405020304" pitchFamily="18" charset="0"/>
              </a:rPr>
              <a:t>Prueba</a:t>
            </a:r>
            <a:r>
              <a:rPr lang="en-US" sz="2000" b="1" dirty="0">
                <a:latin typeface="Times New Roman" panose="02020603050405020304" pitchFamily="18" charset="0"/>
                <a:cs typeface="Times New Roman" panose="02020603050405020304" pitchFamily="18" charset="0"/>
              </a:rPr>
              <a:t> t para </a:t>
            </a:r>
            <a:r>
              <a:rPr lang="en-US" sz="2000" b="1" dirty="0" err="1">
                <a:latin typeface="Times New Roman" panose="02020603050405020304" pitchFamily="18" charset="0"/>
                <a:cs typeface="Times New Roman" panose="02020603050405020304" pitchFamily="18" charset="0"/>
              </a:rPr>
              <a:t>muestras</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pareadas</a:t>
            </a:r>
            <a:endParaRPr lang="en-US" sz="2000" b="1" dirty="0">
              <a:latin typeface="Times New Roman" panose="02020603050405020304" pitchFamily="18" charset="0"/>
              <a:cs typeface="Times New Roman" panose="02020603050405020304" pitchFamily="18" charset="0"/>
            </a:endParaRPr>
          </a:p>
        </p:txBody>
      </p:sp>
      <p:sp>
        <p:nvSpPr>
          <p:cNvPr id="6" name="11 Rectángulo redondeado"/>
          <p:cNvSpPr/>
          <p:nvPr/>
        </p:nvSpPr>
        <p:spPr>
          <a:xfrm>
            <a:off x="7740352" y="2996952"/>
            <a:ext cx="804668" cy="331489"/>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 name="5 CuadroTexto"/>
          <p:cNvSpPr txBox="1"/>
          <p:nvPr/>
        </p:nvSpPr>
        <p:spPr>
          <a:xfrm>
            <a:off x="320629" y="3828550"/>
            <a:ext cx="4897495" cy="400110"/>
          </a:xfrm>
          <a:prstGeom prst="rect">
            <a:avLst/>
          </a:prstGeom>
          <a:noFill/>
        </p:spPr>
        <p:txBody>
          <a:bodyPr wrap="none" rtlCol="0">
            <a:spAutoFit/>
          </a:bodyPr>
          <a:lstStyle/>
          <a:p>
            <a:r>
              <a:rPr lang="en-US" sz="2000" dirty="0" smtClean="0">
                <a:latin typeface="Times New Roman" panose="02020603050405020304" pitchFamily="18" charset="0"/>
                <a:cs typeface="Times New Roman" panose="02020603050405020304" pitchFamily="18" charset="0"/>
              </a:rPr>
              <a:t>Hay </a:t>
            </a:r>
            <a:r>
              <a:rPr lang="en-US" sz="2000" dirty="0" err="1" smtClean="0">
                <a:latin typeface="Times New Roman" panose="02020603050405020304" pitchFamily="18" charset="0"/>
                <a:cs typeface="Times New Roman" panose="02020603050405020304" pitchFamily="18" charset="0"/>
              </a:rPr>
              <a:t>diferencias</a:t>
            </a:r>
            <a:r>
              <a:rPr lang="en-US" sz="2000" dirty="0" smtClean="0">
                <a:latin typeface="Times New Roman" panose="02020603050405020304" pitchFamily="18" charset="0"/>
                <a:cs typeface="Times New Roman" panose="02020603050405020304" pitchFamily="18" charset="0"/>
              </a:rPr>
              <a:t> entre </a:t>
            </a:r>
            <a:r>
              <a:rPr lang="en-US" sz="2000" dirty="0" err="1" smtClean="0">
                <a:latin typeface="Times New Roman" panose="02020603050405020304" pitchFamily="18" charset="0"/>
                <a:cs typeface="Times New Roman" panose="02020603050405020304" pitchFamily="18" charset="0"/>
              </a:rPr>
              <a:t>las</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variedades</a:t>
            </a:r>
            <a:r>
              <a:rPr lang="en-US" sz="2000" dirty="0" smtClean="0">
                <a:latin typeface="Times New Roman" panose="02020603050405020304" pitchFamily="18" charset="0"/>
                <a:cs typeface="Times New Roman" panose="02020603050405020304" pitchFamily="18" charset="0"/>
              </a:rPr>
              <a:t> (p≤ 0.05)</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4500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15 CuadroTexto"/>
          <p:cNvSpPr txBox="1">
            <a:spLocks noChangeArrowheads="1"/>
          </p:cNvSpPr>
          <p:nvPr/>
        </p:nvSpPr>
        <p:spPr bwMode="auto">
          <a:xfrm>
            <a:off x="827584" y="3460109"/>
            <a:ext cx="72723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400" b="1" dirty="0" err="1"/>
              <a:t>Sustituir</a:t>
            </a:r>
            <a:r>
              <a:rPr lang="en-US" sz="2400" b="1" dirty="0"/>
              <a:t>…</a:t>
            </a:r>
          </a:p>
          <a:p>
            <a:pPr algn="ctr" eaLnBrk="1" hangingPunct="1"/>
            <a:r>
              <a:rPr lang="en-US" sz="2400" b="1" dirty="0" err="1"/>
              <a:t>Prueba</a:t>
            </a:r>
            <a:r>
              <a:rPr lang="en-US" sz="2400" b="1" dirty="0"/>
              <a:t> </a:t>
            </a:r>
            <a:r>
              <a:rPr lang="en-US" sz="2400" b="1" dirty="0">
                <a:sym typeface="Wingdings" pitchFamily="2" charset="2"/>
              </a:rPr>
              <a:t> </a:t>
            </a:r>
            <a:r>
              <a:rPr lang="en-US" sz="2400" b="1" dirty="0" err="1">
                <a:sym typeface="Wingdings" pitchFamily="2" charset="2"/>
              </a:rPr>
              <a:t>Intervalos</a:t>
            </a:r>
            <a:r>
              <a:rPr lang="en-US" sz="2400" b="1" dirty="0">
                <a:sym typeface="Wingdings" pitchFamily="2" charset="2"/>
              </a:rPr>
              <a:t> de </a:t>
            </a:r>
            <a:r>
              <a:rPr lang="en-US" sz="2400" b="1" dirty="0" err="1">
                <a:sym typeface="Wingdings" pitchFamily="2" charset="2"/>
              </a:rPr>
              <a:t>confianza</a:t>
            </a:r>
            <a:endParaRPr lang="es-ES" sz="2400" b="1" dirty="0"/>
          </a:p>
        </p:txBody>
      </p:sp>
      <p:sp>
        <p:nvSpPr>
          <p:cNvPr id="4" name="Text Box 16"/>
          <p:cNvSpPr txBox="1">
            <a:spLocks noChangeArrowheads="1"/>
          </p:cNvSpPr>
          <p:nvPr/>
        </p:nvSpPr>
        <p:spPr bwMode="auto">
          <a:xfrm>
            <a:off x="934766" y="1196752"/>
            <a:ext cx="667226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sz="3200" b="1" dirty="0" smtClean="0"/>
              <a:t>¿Se pueden hacer </a:t>
            </a:r>
            <a:r>
              <a:rPr lang="es-ES" sz="3200" b="1" dirty="0"/>
              <a:t>comparaciones estadísticas sin hacer "pruebas de hipótesis"? </a:t>
            </a:r>
            <a:endParaRPr lang="es-ES" sz="4000" b="1" i="1" dirty="0"/>
          </a:p>
        </p:txBody>
      </p:sp>
      <p:sp>
        <p:nvSpPr>
          <p:cNvPr id="5"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spTree>
    <p:extLst>
      <p:ext uri="{BB962C8B-B14F-4D97-AF65-F5344CB8AC3E}">
        <p14:creationId xmlns:p14="http://schemas.microsoft.com/office/powerpoint/2010/main" val="410211115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1204">
                                            <p:txEl>
                                              <p:pRg st="0" end="0"/>
                                            </p:txEl>
                                          </p:spTgt>
                                        </p:tgtEl>
                                        <p:attrNameLst>
                                          <p:attrName>style.visibility</p:attrName>
                                        </p:attrNameLst>
                                      </p:cBhvr>
                                      <p:to>
                                        <p:strVal val="visible"/>
                                      </p:to>
                                    </p:set>
                                    <p:animEffect transition="in" filter="wipe(left)">
                                      <p:cBhvr>
                                        <p:cTn id="12" dur="500"/>
                                        <p:tgtEl>
                                          <p:spTgt spid="51204">
                                            <p:txEl>
                                              <p:pRg st="0" end="0"/>
                                            </p:txEl>
                                          </p:spTgt>
                                        </p:tgtEl>
                                      </p:cBhvr>
                                    </p:animEffect>
                                  </p:childTnLst>
                                </p:cTn>
                              </p:par>
                            </p:childTnLst>
                          </p:cTn>
                        </p:par>
                      </p:childTnLst>
                    </p:cTn>
                  </p:par>
                  <p:par>
                    <p:cTn id="13" fill="hold">
                      <p:stCondLst>
                        <p:cond delay="indefinite"/>
                      </p:stCondLst>
                      <p:childTnLst>
                        <p:par>
                          <p:cTn id="14" fill="hold" nodeType="after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1204">
                                            <p:txEl>
                                              <p:pRg st="1" end="1"/>
                                            </p:txEl>
                                          </p:spTgt>
                                        </p:tgtEl>
                                        <p:attrNameLst>
                                          <p:attrName>style.visibility</p:attrName>
                                        </p:attrNameLst>
                                      </p:cBhvr>
                                      <p:to>
                                        <p:strVal val="visible"/>
                                      </p:to>
                                    </p:set>
                                    <p:animEffect transition="in" filter="wipe(left)">
                                      <p:cBhvr>
                                        <p:cTn id="17" dur="500"/>
                                        <p:tgtEl>
                                          <p:spTgt spid="5120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4" grpId="0" uiExpand="1" build="p"/>
      <p:bldP spid="4"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Rectángulo"/>
          <p:cNvSpPr/>
          <p:nvPr/>
        </p:nvSpPr>
        <p:spPr>
          <a:xfrm>
            <a:off x="179512" y="879134"/>
            <a:ext cx="9145016" cy="461665"/>
          </a:xfrm>
          <a:prstGeom prst="rect">
            <a:avLst/>
          </a:prstGeom>
        </p:spPr>
        <p:txBody>
          <a:bodyPr wrap="square">
            <a:spAutoFit/>
          </a:bodyPr>
          <a:lstStyle/>
          <a:p>
            <a:r>
              <a:rPr lang="es-ES" sz="2400" b="1" dirty="0"/>
              <a:t>Relación entre intervalo de confianza y prueba de </a:t>
            </a:r>
            <a:r>
              <a:rPr lang="es-ES" sz="2400" b="1" dirty="0" smtClean="0"/>
              <a:t>hipótesis</a:t>
            </a:r>
            <a:endParaRPr lang="es-ES" sz="2400" b="1" dirty="0"/>
          </a:p>
        </p:txBody>
      </p:sp>
      <p:sp>
        <p:nvSpPr>
          <p:cNvPr id="3"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sp>
        <p:nvSpPr>
          <p:cNvPr id="4" name="2 CuadroTexto"/>
          <p:cNvSpPr txBox="1">
            <a:spLocks noChangeArrowheads="1"/>
          </p:cNvSpPr>
          <p:nvPr/>
        </p:nvSpPr>
        <p:spPr bwMode="auto">
          <a:xfrm>
            <a:off x="136746" y="1384589"/>
            <a:ext cx="662473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000" dirty="0" err="1" smtClean="0"/>
              <a:t>Observar</a:t>
            </a:r>
            <a:r>
              <a:rPr lang="en-US" sz="2000" dirty="0" smtClean="0"/>
              <a:t> </a:t>
            </a:r>
            <a:r>
              <a:rPr lang="en-US" sz="2000" dirty="0"/>
              <a:t>el </a:t>
            </a:r>
            <a:r>
              <a:rPr lang="en-US" sz="2000" dirty="0" err="1"/>
              <a:t>grado</a:t>
            </a:r>
            <a:r>
              <a:rPr lang="en-US" sz="2000" dirty="0"/>
              <a:t> de </a:t>
            </a:r>
            <a:r>
              <a:rPr lang="en-US" sz="2000" dirty="0" err="1"/>
              <a:t>superposición</a:t>
            </a:r>
            <a:r>
              <a:rPr lang="en-US" sz="2000" dirty="0"/>
              <a:t> de los IC en </a:t>
            </a:r>
            <a:r>
              <a:rPr lang="en-US" sz="2000" dirty="0" err="1"/>
              <a:t>las</a:t>
            </a:r>
            <a:r>
              <a:rPr lang="en-US" sz="2000" dirty="0"/>
              <a:t> </a:t>
            </a:r>
            <a:r>
              <a:rPr lang="en-US" sz="2000" dirty="0" err="1"/>
              <a:t>muestras</a:t>
            </a:r>
            <a:r>
              <a:rPr lang="en-US" sz="2000" dirty="0"/>
              <a:t> </a:t>
            </a:r>
            <a:r>
              <a:rPr lang="en-US" sz="2000" dirty="0" err="1"/>
              <a:t>originales</a:t>
            </a:r>
            <a:r>
              <a:rPr lang="en-US" sz="2000" dirty="0"/>
              <a:t>.</a:t>
            </a:r>
          </a:p>
        </p:txBody>
      </p:sp>
      <p:grpSp>
        <p:nvGrpSpPr>
          <p:cNvPr id="5" name="9 Grupo"/>
          <p:cNvGrpSpPr>
            <a:grpSpLocks/>
          </p:cNvGrpSpPr>
          <p:nvPr/>
        </p:nvGrpSpPr>
        <p:grpSpPr bwMode="auto">
          <a:xfrm>
            <a:off x="6773044" y="1844824"/>
            <a:ext cx="1903412" cy="4733924"/>
            <a:chOff x="1998938" y="644638"/>
            <a:chExt cx="2073001" cy="4298837"/>
          </a:xfrm>
        </p:grpSpPr>
        <p:grpSp>
          <p:nvGrpSpPr>
            <p:cNvPr id="6" name="2 Grupo"/>
            <p:cNvGrpSpPr>
              <a:grpSpLocks/>
            </p:cNvGrpSpPr>
            <p:nvPr/>
          </p:nvGrpSpPr>
          <p:grpSpPr bwMode="auto">
            <a:xfrm>
              <a:off x="2250307" y="648062"/>
              <a:ext cx="1821632" cy="4295413"/>
              <a:chOff x="7074151" y="1580654"/>
              <a:chExt cx="1616799" cy="3811361"/>
            </a:xfrm>
          </p:grpSpPr>
          <p:pic>
            <p:nvPicPr>
              <p:cNvPr id="8" name="Picture 3"/>
              <p:cNvPicPr>
                <a:picLocks noChangeAspect="1" noChangeArrowheads="1"/>
              </p:cNvPicPr>
              <p:nvPr/>
            </p:nvPicPr>
            <p:blipFill>
              <a:blip r:embed="rId2">
                <a:extLst>
                  <a:ext uri="{28A0092B-C50C-407E-A947-70E740481C1C}">
                    <a14:useLocalDpi xmlns:a14="http://schemas.microsoft.com/office/drawing/2010/main" val="0"/>
                  </a:ext>
                </a:extLst>
              </a:blip>
              <a:srcRect l="50000" t="2094" r="2728" b="3081"/>
              <a:stretch>
                <a:fillRect/>
              </a:stretch>
            </p:blipFill>
            <p:spPr bwMode="auto">
              <a:xfrm>
                <a:off x="7074151" y="1580654"/>
                <a:ext cx="1616799" cy="3811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13 Rectángulo"/>
              <p:cNvSpPr/>
              <p:nvPr/>
            </p:nvSpPr>
            <p:spPr>
              <a:xfrm>
                <a:off x="7945168" y="1592966"/>
                <a:ext cx="649107" cy="1841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l="2966" t="1942" r="90215" b="3233"/>
            <a:stretch>
              <a:fillRect/>
            </a:stretch>
          </p:blipFill>
          <p:spPr bwMode="auto">
            <a:xfrm>
              <a:off x="1998938" y="644638"/>
              <a:ext cx="262830" cy="429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 name="7 CuadroTexto"/>
          <p:cNvSpPr txBox="1"/>
          <p:nvPr/>
        </p:nvSpPr>
        <p:spPr>
          <a:xfrm>
            <a:off x="2870970" y="2652544"/>
            <a:ext cx="2447925" cy="2554545"/>
          </a:xfrm>
          <a:prstGeom prst="rect">
            <a:avLst/>
          </a:prstGeom>
          <a:noFill/>
        </p:spPr>
        <p:txBody>
          <a:bodyPr>
            <a:spAutoFit/>
          </a:bodyPr>
          <a:lstStyle/>
          <a:p>
            <a:pPr algn="r">
              <a:defRPr/>
            </a:pPr>
            <a:r>
              <a:rPr lang="es-ES" sz="2000" b="1" dirty="0">
                <a:solidFill>
                  <a:srgbClr val="FF0000"/>
                </a:solidFill>
                <a:effectLst>
                  <a:outerShdw blurRad="38100" dist="38100" dir="2700000" algn="tl">
                    <a:srgbClr val="000000">
                      <a:alpha val="43137"/>
                    </a:srgbClr>
                  </a:outerShdw>
                </a:effectLst>
              </a:rPr>
              <a:t>Si los intervalos de confianza de dos muestras no se superponen, no se requiere de una prueba de hipótesis para asegurar la diferencia.</a:t>
            </a:r>
          </a:p>
        </p:txBody>
      </p:sp>
      <p:cxnSp>
        <p:nvCxnSpPr>
          <p:cNvPr id="11" name="5 Conector recto de flecha"/>
          <p:cNvCxnSpPr/>
          <p:nvPr/>
        </p:nvCxnSpPr>
        <p:spPr>
          <a:xfrm flipH="1" flipV="1">
            <a:off x="5750694" y="3789829"/>
            <a:ext cx="1871662" cy="217170"/>
          </a:xfrm>
          <a:prstGeom prst="straightConnector1">
            <a:avLst/>
          </a:prstGeom>
          <a:ln w="76200">
            <a:solidFill>
              <a:srgbClr val="FF0000"/>
            </a:solidFill>
            <a:headEnd type="oval"/>
            <a:tailEnd type="arrow"/>
          </a:ln>
        </p:spPr>
        <p:style>
          <a:lnRef idx="1">
            <a:schemeClr val="accent1"/>
          </a:lnRef>
          <a:fillRef idx="0">
            <a:schemeClr val="accent1"/>
          </a:fillRef>
          <a:effectRef idx="0">
            <a:schemeClr val="accent1"/>
          </a:effectRef>
          <a:fontRef idx="minor">
            <a:schemeClr val="tx1"/>
          </a:fontRef>
        </p:style>
      </p:cxnSp>
      <p:sp>
        <p:nvSpPr>
          <p:cNvPr id="12" name="8 Cerrar llave"/>
          <p:cNvSpPr/>
          <p:nvPr/>
        </p:nvSpPr>
        <p:spPr>
          <a:xfrm>
            <a:off x="5093469" y="2660164"/>
            <a:ext cx="576262" cy="3434714"/>
          </a:xfrm>
          <a:prstGeom prst="rightBrace">
            <a:avLst>
              <a:gd name="adj1" fmla="val 46126"/>
              <a:gd name="adj2" fmla="val 32673"/>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ES"/>
          </a:p>
        </p:txBody>
      </p:sp>
    </p:spTree>
    <p:extLst>
      <p:ext uri="{BB962C8B-B14F-4D97-AF65-F5344CB8AC3E}">
        <p14:creationId xmlns:p14="http://schemas.microsoft.com/office/powerpoint/2010/main" val="5721156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right)">
                                      <p:cBhvr>
                                        <p:cTn id="15" dur="500"/>
                                        <p:tgtEl>
                                          <p:spTgt spid="11"/>
                                        </p:tgtEl>
                                      </p:cBhvr>
                                    </p:animEffect>
                                  </p:childTnLst>
                                </p:cTn>
                              </p:par>
                            </p:childTnLst>
                          </p:cTn>
                        </p:par>
                        <p:par>
                          <p:cTn id="16" fill="hold">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right)">
                                      <p:cBhvr>
                                        <p:cTn id="19" dur="500"/>
                                        <p:tgtEl>
                                          <p:spTgt spid="12"/>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a:grpSpLocks/>
          </p:cNvGrpSpPr>
          <p:nvPr/>
        </p:nvGrpSpPr>
        <p:grpSpPr bwMode="auto">
          <a:xfrm>
            <a:off x="35496" y="2559719"/>
            <a:ext cx="4794250" cy="2957513"/>
            <a:chOff x="1238" y="1559"/>
            <a:chExt cx="3020" cy="1863"/>
          </a:xfrm>
        </p:grpSpPr>
        <p:sp>
          <p:nvSpPr>
            <p:cNvPr id="50217" name="Line 6"/>
            <p:cNvSpPr>
              <a:spLocks noChangeShapeType="1"/>
            </p:cNvSpPr>
            <p:nvPr/>
          </p:nvSpPr>
          <p:spPr bwMode="auto">
            <a:xfrm flipV="1">
              <a:off x="1440" y="1584"/>
              <a:ext cx="0" cy="163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0218" name="Line 7"/>
            <p:cNvSpPr>
              <a:spLocks noChangeShapeType="1"/>
            </p:cNvSpPr>
            <p:nvPr/>
          </p:nvSpPr>
          <p:spPr bwMode="auto">
            <a:xfrm>
              <a:off x="1440" y="3216"/>
              <a:ext cx="268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0219" name="Text Box 8"/>
            <p:cNvSpPr txBox="1">
              <a:spLocks noChangeArrowheads="1"/>
            </p:cNvSpPr>
            <p:nvPr/>
          </p:nvSpPr>
          <p:spPr bwMode="auto">
            <a:xfrm>
              <a:off x="4070" y="3191"/>
              <a:ext cx="1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l" eaLnBrk="1" hangingPunct="1"/>
              <a:r>
                <a:rPr lang="en-US" altLang="es-ES" sz="1800"/>
                <a:t>x</a:t>
              </a:r>
            </a:p>
          </p:txBody>
        </p:sp>
        <p:sp>
          <p:nvSpPr>
            <p:cNvPr id="50220" name="Text Box 9"/>
            <p:cNvSpPr txBox="1">
              <a:spLocks noChangeArrowheads="1"/>
            </p:cNvSpPr>
            <p:nvPr/>
          </p:nvSpPr>
          <p:spPr bwMode="auto">
            <a:xfrm>
              <a:off x="1238" y="1559"/>
              <a:ext cx="1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l" eaLnBrk="1" hangingPunct="1"/>
              <a:r>
                <a:rPr lang="en-US" altLang="es-ES" sz="1800"/>
                <a:t>y</a:t>
              </a:r>
            </a:p>
          </p:txBody>
        </p:sp>
      </p:grpSp>
      <p:grpSp>
        <p:nvGrpSpPr>
          <p:cNvPr id="3" name="Group 20"/>
          <p:cNvGrpSpPr>
            <a:grpSpLocks/>
          </p:cNvGrpSpPr>
          <p:nvPr/>
        </p:nvGrpSpPr>
        <p:grpSpPr bwMode="auto">
          <a:xfrm>
            <a:off x="737171" y="3245519"/>
            <a:ext cx="3429000" cy="762000"/>
            <a:chOff x="1680" y="1824"/>
            <a:chExt cx="2160" cy="480"/>
          </a:xfrm>
        </p:grpSpPr>
        <p:sp>
          <p:nvSpPr>
            <p:cNvPr id="50208" name="Oval 11"/>
            <p:cNvSpPr>
              <a:spLocks noChangeArrowheads="1"/>
            </p:cNvSpPr>
            <p:nvPr/>
          </p:nvSpPr>
          <p:spPr bwMode="auto">
            <a:xfrm>
              <a:off x="1680" y="2160"/>
              <a:ext cx="48" cy="48"/>
            </a:xfrm>
            <a:prstGeom prst="ellipse">
              <a:avLst/>
            </a:prstGeom>
            <a:solidFill>
              <a:schemeClr val="tx1"/>
            </a:solidFill>
            <a:ln w="9525">
              <a:solidFill>
                <a:schemeClr val="tx1"/>
              </a:solidFill>
              <a:round/>
              <a:headEnd/>
              <a:tailEnd/>
            </a:ln>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sp>
          <p:nvSpPr>
            <p:cNvPr id="50209" name="Oval 12"/>
            <p:cNvSpPr>
              <a:spLocks noChangeArrowheads="1"/>
            </p:cNvSpPr>
            <p:nvPr/>
          </p:nvSpPr>
          <p:spPr bwMode="auto">
            <a:xfrm>
              <a:off x="1920" y="2256"/>
              <a:ext cx="48" cy="48"/>
            </a:xfrm>
            <a:prstGeom prst="ellipse">
              <a:avLst/>
            </a:prstGeom>
            <a:solidFill>
              <a:schemeClr val="tx1"/>
            </a:solidFill>
            <a:ln w="9525">
              <a:solidFill>
                <a:schemeClr val="tx1"/>
              </a:solidFill>
              <a:round/>
              <a:headEnd/>
              <a:tailEnd/>
            </a:ln>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sp>
          <p:nvSpPr>
            <p:cNvPr id="50210" name="Oval 13"/>
            <p:cNvSpPr>
              <a:spLocks noChangeArrowheads="1"/>
            </p:cNvSpPr>
            <p:nvPr/>
          </p:nvSpPr>
          <p:spPr bwMode="auto">
            <a:xfrm>
              <a:off x="2256" y="2064"/>
              <a:ext cx="48" cy="48"/>
            </a:xfrm>
            <a:prstGeom prst="ellipse">
              <a:avLst/>
            </a:prstGeom>
            <a:solidFill>
              <a:schemeClr val="tx1"/>
            </a:solidFill>
            <a:ln w="9525">
              <a:solidFill>
                <a:schemeClr val="tx1"/>
              </a:solidFill>
              <a:round/>
              <a:headEnd/>
              <a:tailEnd/>
            </a:ln>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sp>
          <p:nvSpPr>
            <p:cNvPr id="50211" name="Oval 14"/>
            <p:cNvSpPr>
              <a:spLocks noChangeArrowheads="1"/>
            </p:cNvSpPr>
            <p:nvPr/>
          </p:nvSpPr>
          <p:spPr bwMode="auto">
            <a:xfrm>
              <a:off x="2352" y="1824"/>
              <a:ext cx="48" cy="48"/>
            </a:xfrm>
            <a:prstGeom prst="ellipse">
              <a:avLst/>
            </a:prstGeom>
            <a:solidFill>
              <a:schemeClr val="tx1"/>
            </a:solidFill>
            <a:ln w="9525">
              <a:solidFill>
                <a:schemeClr val="tx1"/>
              </a:solidFill>
              <a:round/>
              <a:headEnd/>
              <a:tailEnd/>
            </a:ln>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sp>
          <p:nvSpPr>
            <p:cNvPr id="50212" name="Oval 15"/>
            <p:cNvSpPr>
              <a:spLocks noChangeArrowheads="1"/>
            </p:cNvSpPr>
            <p:nvPr/>
          </p:nvSpPr>
          <p:spPr bwMode="auto">
            <a:xfrm>
              <a:off x="2736" y="1920"/>
              <a:ext cx="48" cy="48"/>
            </a:xfrm>
            <a:prstGeom prst="ellipse">
              <a:avLst/>
            </a:prstGeom>
            <a:solidFill>
              <a:schemeClr val="tx1"/>
            </a:solidFill>
            <a:ln w="9525">
              <a:solidFill>
                <a:schemeClr val="tx1"/>
              </a:solidFill>
              <a:round/>
              <a:headEnd/>
              <a:tailEnd/>
            </a:ln>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sp>
          <p:nvSpPr>
            <p:cNvPr id="50213" name="Oval 16"/>
            <p:cNvSpPr>
              <a:spLocks noChangeArrowheads="1"/>
            </p:cNvSpPr>
            <p:nvPr/>
          </p:nvSpPr>
          <p:spPr bwMode="auto">
            <a:xfrm>
              <a:off x="3024" y="1824"/>
              <a:ext cx="48" cy="48"/>
            </a:xfrm>
            <a:prstGeom prst="ellipse">
              <a:avLst/>
            </a:prstGeom>
            <a:solidFill>
              <a:schemeClr val="tx1"/>
            </a:solidFill>
            <a:ln w="9525">
              <a:solidFill>
                <a:schemeClr val="tx1"/>
              </a:solidFill>
              <a:round/>
              <a:headEnd/>
              <a:tailEnd/>
            </a:ln>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sp>
          <p:nvSpPr>
            <p:cNvPr id="50214" name="Oval 17"/>
            <p:cNvSpPr>
              <a:spLocks noChangeArrowheads="1"/>
            </p:cNvSpPr>
            <p:nvPr/>
          </p:nvSpPr>
          <p:spPr bwMode="auto">
            <a:xfrm>
              <a:off x="3264" y="1920"/>
              <a:ext cx="48" cy="48"/>
            </a:xfrm>
            <a:prstGeom prst="ellipse">
              <a:avLst/>
            </a:prstGeom>
            <a:solidFill>
              <a:schemeClr val="tx1"/>
            </a:solidFill>
            <a:ln w="9525">
              <a:solidFill>
                <a:schemeClr val="tx1"/>
              </a:solidFill>
              <a:round/>
              <a:headEnd/>
              <a:tailEnd/>
            </a:ln>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sp>
          <p:nvSpPr>
            <p:cNvPr id="50215" name="Oval 18"/>
            <p:cNvSpPr>
              <a:spLocks noChangeArrowheads="1"/>
            </p:cNvSpPr>
            <p:nvPr/>
          </p:nvSpPr>
          <p:spPr bwMode="auto">
            <a:xfrm>
              <a:off x="3504" y="2016"/>
              <a:ext cx="48" cy="48"/>
            </a:xfrm>
            <a:prstGeom prst="ellipse">
              <a:avLst/>
            </a:prstGeom>
            <a:solidFill>
              <a:schemeClr val="tx1"/>
            </a:solidFill>
            <a:ln w="9525">
              <a:solidFill>
                <a:schemeClr val="tx1"/>
              </a:solidFill>
              <a:round/>
              <a:headEnd/>
              <a:tailEnd/>
            </a:ln>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sp>
          <p:nvSpPr>
            <p:cNvPr id="50216" name="Oval 19"/>
            <p:cNvSpPr>
              <a:spLocks noChangeArrowheads="1"/>
            </p:cNvSpPr>
            <p:nvPr/>
          </p:nvSpPr>
          <p:spPr bwMode="auto">
            <a:xfrm>
              <a:off x="3792" y="2112"/>
              <a:ext cx="48" cy="48"/>
            </a:xfrm>
            <a:prstGeom prst="ellipse">
              <a:avLst/>
            </a:prstGeom>
            <a:solidFill>
              <a:schemeClr val="tx1"/>
            </a:solidFill>
            <a:ln w="9525">
              <a:solidFill>
                <a:schemeClr val="tx1"/>
              </a:solidFill>
              <a:round/>
              <a:headEnd/>
              <a:tailEnd/>
            </a:ln>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grpSp>
      <p:grpSp>
        <p:nvGrpSpPr>
          <p:cNvPr id="4" name="Group 31"/>
          <p:cNvGrpSpPr>
            <a:grpSpLocks/>
          </p:cNvGrpSpPr>
          <p:nvPr/>
        </p:nvGrpSpPr>
        <p:grpSpPr bwMode="auto">
          <a:xfrm>
            <a:off x="737171" y="4083719"/>
            <a:ext cx="3429000" cy="838200"/>
            <a:chOff x="1680" y="2160"/>
            <a:chExt cx="2160" cy="528"/>
          </a:xfrm>
        </p:grpSpPr>
        <p:sp>
          <p:nvSpPr>
            <p:cNvPr id="50199" name="Oval 22"/>
            <p:cNvSpPr>
              <a:spLocks noChangeArrowheads="1"/>
            </p:cNvSpPr>
            <p:nvPr/>
          </p:nvSpPr>
          <p:spPr bwMode="auto">
            <a:xfrm>
              <a:off x="1680" y="2448"/>
              <a:ext cx="48" cy="48"/>
            </a:xfrm>
            <a:prstGeom prst="ellipse">
              <a:avLst/>
            </a:prstGeom>
            <a:solidFill>
              <a:srgbClr val="FF0000"/>
            </a:solidFill>
            <a:ln w="9525">
              <a:solidFill>
                <a:srgbClr val="FF0000"/>
              </a:solidFill>
              <a:round/>
              <a:headEnd/>
              <a:tailEnd/>
            </a:ln>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sp>
          <p:nvSpPr>
            <p:cNvPr id="50200" name="Oval 23"/>
            <p:cNvSpPr>
              <a:spLocks noChangeArrowheads="1"/>
            </p:cNvSpPr>
            <p:nvPr/>
          </p:nvSpPr>
          <p:spPr bwMode="auto">
            <a:xfrm>
              <a:off x="1920" y="2640"/>
              <a:ext cx="48" cy="48"/>
            </a:xfrm>
            <a:prstGeom prst="ellipse">
              <a:avLst/>
            </a:prstGeom>
            <a:solidFill>
              <a:srgbClr val="FF0000"/>
            </a:solidFill>
            <a:ln w="9525">
              <a:solidFill>
                <a:srgbClr val="FF0000"/>
              </a:solidFill>
              <a:round/>
              <a:headEnd/>
              <a:tailEnd/>
            </a:ln>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sp>
          <p:nvSpPr>
            <p:cNvPr id="50201" name="Oval 24"/>
            <p:cNvSpPr>
              <a:spLocks noChangeArrowheads="1"/>
            </p:cNvSpPr>
            <p:nvPr/>
          </p:nvSpPr>
          <p:spPr bwMode="auto">
            <a:xfrm>
              <a:off x="2304" y="2352"/>
              <a:ext cx="48" cy="48"/>
            </a:xfrm>
            <a:prstGeom prst="ellipse">
              <a:avLst/>
            </a:prstGeom>
            <a:solidFill>
              <a:srgbClr val="FF0000"/>
            </a:solidFill>
            <a:ln w="9525">
              <a:solidFill>
                <a:srgbClr val="FF0000"/>
              </a:solidFill>
              <a:round/>
              <a:headEnd/>
              <a:tailEnd/>
            </a:ln>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sp>
          <p:nvSpPr>
            <p:cNvPr id="50202" name="Oval 25"/>
            <p:cNvSpPr>
              <a:spLocks noChangeArrowheads="1"/>
            </p:cNvSpPr>
            <p:nvPr/>
          </p:nvSpPr>
          <p:spPr bwMode="auto">
            <a:xfrm>
              <a:off x="2400" y="2256"/>
              <a:ext cx="48" cy="48"/>
            </a:xfrm>
            <a:prstGeom prst="ellipse">
              <a:avLst/>
            </a:prstGeom>
            <a:solidFill>
              <a:srgbClr val="FF0000"/>
            </a:solidFill>
            <a:ln w="9525">
              <a:solidFill>
                <a:srgbClr val="FF0000"/>
              </a:solidFill>
              <a:round/>
              <a:headEnd/>
              <a:tailEnd/>
            </a:ln>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sp>
          <p:nvSpPr>
            <p:cNvPr id="50203" name="Oval 26"/>
            <p:cNvSpPr>
              <a:spLocks noChangeArrowheads="1"/>
            </p:cNvSpPr>
            <p:nvPr/>
          </p:nvSpPr>
          <p:spPr bwMode="auto">
            <a:xfrm>
              <a:off x="2736" y="2160"/>
              <a:ext cx="48" cy="48"/>
            </a:xfrm>
            <a:prstGeom prst="ellipse">
              <a:avLst/>
            </a:prstGeom>
            <a:solidFill>
              <a:srgbClr val="FF0000"/>
            </a:solidFill>
            <a:ln w="9525">
              <a:solidFill>
                <a:srgbClr val="FF0000"/>
              </a:solidFill>
              <a:round/>
              <a:headEnd/>
              <a:tailEnd/>
            </a:ln>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sp>
          <p:nvSpPr>
            <p:cNvPr id="50204" name="Oval 27"/>
            <p:cNvSpPr>
              <a:spLocks noChangeArrowheads="1"/>
            </p:cNvSpPr>
            <p:nvPr/>
          </p:nvSpPr>
          <p:spPr bwMode="auto">
            <a:xfrm>
              <a:off x="3072" y="2160"/>
              <a:ext cx="48" cy="48"/>
            </a:xfrm>
            <a:prstGeom prst="ellipse">
              <a:avLst/>
            </a:prstGeom>
            <a:solidFill>
              <a:srgbClr val="FF0000"/>
            </a:solidFill>
            <a:ln w="9525">
              <a:solidFill>
                <a:srgbClr val="FF0000"/>
              </a:solidFill>
              <a:round/>
              <a:headEnd/>
              <a:tailEnd/>
            </a:ln>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sp>
          <p:nvSpPr>
            <p:cNvPr id="50205" name="Oval 28"/>
            <p:cNvSpPr>
              <a:spLocks noChangeArrowheads="1"/>
            </p:cNvSpPr>
            <p:nvPr/>
          </p:nvSpPr>
          <p:spPr bwMode="auto">
            <a:xfrm>
              <a:off x="3264" y="2400"/>
              <a:ext cx="48" cy="48"/>
            </a:xfrm>
            <a:prstGeom prst="ellipse">
              <a:avLst/>
            </a:prstGeom>
            <a:solidFill>
              <a:srgbClr val="FF0000"/>
            </a:solidFill>
            <a:ln w="9525">
              <a:solidFill>
                <a:srgbClr val="FF0000"/>
              </a:solidFill>
              <a:round/>
              <a:headEnd/>
              <a:tailEnd/>
            </a:ln>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sp>
          <p:nvSpPr>
            <p:cNvPr id="50206" name="Oval 29"/>
            <p:cNvSpPr>
              <a:spLocks noChangeArrowheads="1"/>
            </p:cNvSpPr>
            <p:nvPr/>
          </p:nvSpPr>
          <p:spPr bwMode="auto">
            <a:xfrm>
              <a:off x="3552" y="2400"/>
              <a:ext cx="48" cy="48"/>
            </a:xfrm>
            <a:prstGeom prst="ellipse">
              <a:avLst/>
            </a:prstGeom>
            <a:solidFill>
              <a:srgbClr val="FF0000"/>
            </a:solidFill>
            <a:ln w="9525">
              <a:solidFill>
                <a:srgbClr val="FF0000"/>
              </a:solidFill>
              <a:round/>
              <a:headEnd/>
              <a:tailEnd/>
            </a:ln>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sp>
          <p:nvSpPr>
            <p:cNvPr id="50207" name="Oval 30"/>
            <p:cNvSpPr>
              <a:spLocks noChangeArrowheads="1"/>
            </p:cNvSpPr>
            <p:nvPr/>
          </p:nvSpPr>
          <p:spPr bwMode="auto">
            <a:xfrm>
              <a:off x="3792" y="2544"/>
              <a:ext cx="48" cy="48"/>
            </a:xfrm>
            <a:prstGeom prst="ellipse">
              <a:avLst/>
            </a:prstGeom>
            <a:solidFill>
              <a:srgbClr val="FF0000"/>
            </a:solidFill>
            <a:ln w="9525">
              <a:solidFill>
                <a:srgbClr val="FF0000"/>
              </a:solidFill>
              <a:round/>
              <a:headEnd/>
              <a:tailEnd/>
            </a:ln>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grpSp>
      <p:sp>
        <p:nvSpPr>
          <p:cNvPr id="145440" name="Freeform 32"/>
          <p:cNvSpPr>
            <a:spLocks/>
          </p:cNvSpPr>
          <p:nvPr/>
        </p:nvSpPr>
        <p:spPr bwMode="auto">
          <a:xfrm>
            <a:off x="737171" y="3194719"/>
            <a:ext cx="3505200" cy="787400"/>
          </a:xfrm>
          <a:custGeom>
            <a:avLst/>
            <a:gdLst/>
            <a:ahLst/>
            <a:cxnLst>
              <a:cxn ang="0">
                <a:pos x="0" y="368"/>
              </a:cxn>
              <a:cxn ang="0">
                <a:pos x="288" y="464"/>
              </a:cxn>
              <a:cxn ang="0">
                <a:pos x="672" y="176"/>
              </a:cxn>
              <a:cxn ang="0">
                <a:pos x="1152" y="32"/>
              </a:cxn>
              <a:cxn ang="0">
                <a:pos x="2208" y="368"/>
              </a:cxn>
            </a:cxnLst>
            <a:rect l="0" t="0" r="r" b="b"/>
            <a:pathLst>
              <a:path w="2208" h="496">
                <a:moveTo>
                  <a:pt x="0" y="368"/>
                </a:moveTo>
                <a:cubicBezTo>
                  <a:pt x="88" y="432"/>
                  <a:pt x="176" y="496"/>
                  <a:pt x="288" y="464"/>
                </a:cubicBezTo>
                <a:cubicBezTo>
                  <a:pt x="400" y="432"/>
                  <a:pt x="528" y="248"/>
                  <a:pt x="672" y="176"/>
                </a:cubicBezTo>
                <a:cubicBezTo>
                  <a:pt x="816" y="104"/>
                  <a:pt x="896" y="0"/>
                  <a:pt x="1152" y="32"/>
                </a:cubicBezTo>
                <a:cubicBezTo>
                  <a:pt x="1408" y="64"/>
                  <a:pt x="1808" y="216"/>
                  <a:pt x="2208" y="368"/>
                </a:cubicBezTo>
              </a:path>
            </a:pathLst>
          </a:custGeom>
          <a:noFill/>
          <a:ln w="28575" cmpd="sng">
            <a:solidFill>
              <a:schemeClr val="tx1"/>
            </a:solidFill>
            <a:round/>
            <a:headEnd/>
            <a:tailEnd/>
          </a:ln>
          <a:effectLst>
            <a:outerShdw dist="35921" dir="2700000" algn="ctr" rotWithShape="0">
              <a:schemeClr val="bg2"/>
            </a:outerShdw>
          </a:effectLst>
        </p:spPr>
        <p:txBody>
          <a:bodyPr/>
          <a:lstStyle/>
          <a:p>
            <a:pPr>
              <a:defRPr/>
            </a:pPr>
            <a:endParaRPr lang="es-ES">
              <a:latin typeface="Arial" charset="0"/>
              <a:cs typeface="+mn-cs"/>
            </a:endParaRPr>
          </a:p>
        </p:txBody>
      </p:sp>
      <p:sp>
        <p:nvSpPr>
          <p:cNvPr id="145441" name="Freeform 33"/>
          <p:cNvSpPr>
            <a:spLocks/>
          </p:cNvSpPr>
          <p:nvPr/>
        </p:nvSpPr>
        <p:spPr bwMode="auto">
          <a:xfrm>
            <a:off x="737171" y="4032919"/>
            <a:ext cx="3581400" cy="850900"/>
          </a:xfrm>
          <a:custGeom>
            <a:avLst/>
            <a:gdLst/>
            <a:ahLst/>
            <a:cxnLst>
              <a:cxn ang="0">
                <a:pos x="0" y="272"/>
              </a:cxn>
              <a:cxn ang="0">
                <a:pos x="240" y="512"/>
              </a:cxn>
              <a:cxn ang="0">
                <a:pos x="768" y="128"/>
              </a:cxn>
              <a:cxn ang="0">
                <a:pos x="1248" y="32"/>
              </a:cxn>
              <a:cxn ang="0">
                <a:pos x="1872" y="320"/>
              </a:cxn>
              <a:cxn ang="0">
                <a:pos x="2256" y="416"/>
              </a:cxn>
            </a:cxnLst>
            <a:rect l="0" t="0" r="r" b="b"/>
            <a:pathLst>
              <a:path w="2256" h="536">
                <a:moveTo>
                  <a:pt x="0" y="272"/>
                </a:moveTo>
                <a:cubicBezTo>
                  <a:pt x="56" y="404"/>
                  <a:pt x="112" y="536"/>
                  <a:pt x="240" y="512"/>
                </a:cubicBezTo>
                <a:cubicBezTo>
                  <a:pt x="368" y="488"/>
                  <a:pt x="600" y="208"/>
                  <a:pt x="768" y="128"/>
                </a:cubicBezTo>
                <a:cubicBezTo>
                  <a:pt x="936" y="48"/>
                  <a:pt x="1064" y="0"/>
                  <a:pt x="1248" y="32"/>
                </a:cubicBezTo>
                <a:cubicBezTo>
                  <a:pt x="1432" y="64"/>
                  <a:pt x="1704" y="256"/>
                  <a:pt x="1872" y="320"/>
                </a:cubicBezTo>
                <a:cubicBezTo>
                  <a:pt x="2040" y="384"/>
                  <a:pt x="2148" y="400"/>
                  <a:pt x="2256" y="416"/>
                </a:cubicBezTo>
              </a:path>
            </a:pathLst>
          </a:custGeom>
          <a:noFill/>
          <a:ln w="28575" cmpd="sng">
            <a:solidFill>
              <a:srgbClr val="FF0000"/>
            </a:solidFill>
            <a:round/>
            <a:headEnd/>
            <a:tailEnd/>
          </a:ln>
          <a:effectLst>
            <a:outerShdw dist="35921" dir="2700000" algn="ctr" rotWithShape="0">
              <a:schemeClr val="bg2"/>
            </a:outerShdw>
          </a:effectLst>
        </p:spPr>
        <p:txBody>
          <a:bodyPr/>
          <a:lstStyle/>
          <a:p>
            <a:pPr>
              <a:defRPr/>
            </a:pPr>
            <a:endParaRPr lang="es-ES">
              <a:latin typeface="Arial" charset="0"/>
              <a:cs typeface="+mn-cs"/>
            </a:endParaRPr>
          </a:p>
        </p:txBody>
      </p:sp>
      <p:grpSp>
        <p:nvGrpSpPr>
          <p:cNvPr id="5" name="Group 43"/>
          <p:cNvGrpSpPr>
            <a:grpSpLocks/>
          </p:cNvGrpSpPr>
          <p:nvPr/>
        </p:nvGrpSpPr>
        <p:grpSpPr bwMode="auto">
          <a:xfrm>
            <a:off x="765746" y="3321719"/>
            <a:ext cx="3357563" cy="1495425"/>
            <a:chOff x="1698" y="1872"/>
            <a:chExt cx="2115" cy="942"/>
          </a:xfrm>
        </p:grpSpPr>
        <p:sp>
          <p:nvSpPr>
            <p:cNvPr id="50190" name="Line 34"/>
            <p:cNvSpPr>
              <a:spLocks noChangeShapeType="1"/>
            </p:cNvSpPr>
            <p:nvPr/>
          </p:nvSpPr>
          <p:spPr bwMode="auto">
            <a:xfrm flipV="1">
              <a:off x="1698" y="2208"/>
              <a:ext cx="0" cy="384"/>
            </a:xfrm>
            <a:prstGeom prst="line">
              <a:avLst/>
            </a:prstGeom>
            <a:noFill/>
            <a:ln w="19050">
              <a:solidFill>
                <a:schemeClr val="tx1"/>
              </a:solidFill>
              <a:prstDash val="sysDot"/>
              <a:round/>
              <a:headEnd type="arrow" w="med" len="med"/>
              <a:tailEnd type="arrow" w="med" len="med"/>
            </a:ln>
            <a:extLst>
              <a:ext uri="{909E8E84-426E-40DD-AFC4-6F175D3DCCD1}">
                <a14:hiddenFill xmlns:a14="http://schemas.microsoft.com/office/drawing/2010/main">
                  <a:noFill/>
                </a14:hiddenFill>
              </a:ext>
            </a:extLst>
          </p:spPr>
          <p:txBody>
            <a:bodyPr/>
            <a:lstStyle/>
            <a:p>
              <a:endParaRPr lang="es-ES"/>
            </a:p>
          </p:txBody>
        </p:sp>
        <p:sp>
          <p:nvSpPr>
            <p:cNvPr id="50191" name="Line 35"/>
            <p:cNvSpPr>
              <a:spLocks noChangeShapeType="1"/>
            </p:cNvSpPr>
            <p:nvPr/>
          </p:nvSpPr>
          <p:spPr bwMode="auto">
            <a:xfrm flipV="1">
              <a:off x="1947" y="2334"/>
              <a:ext cx="0" cy="480"/>
            </a:xfrm>
            <a:prstGeom prst="line">
              <a:avLst/>
            </a:prstGeom>
            <a:noFill/>
            <a:ln w="19050">
              <a:solidFill>
                <a:schemeClr val="tx1"/>
              </a:solidFill>
              <a:prstDash val="sysDot"/>
              <a:round/>
              <a:headEnd type="arrow" w="med" len="med"/>
              <a:tailEnd type="arrow" w="med" len="med"/>
            </a:ln>
            <a:extLst>
              <a:ext uri="{909E8E84-426E-40DD-AFC4-6F175D3DCCD1}">
                <a14:hiddenFill xmlns:a14="http://schemas.microsoft.com/office/drawing/2010/main">
                  <a:noFill/>
                </a14:hiddenFill>
              </a:ext>
            </a:extLst>
          </p:spPr>
          <p:txBody>
            <a:bodyPr/>
            <a:lstStyle/>
            <a:p>
              <a:endParaRPr lang="es-ES"/>
            </a:p>
          </p:txBody>
        </p:sp>
        <p:sp>
          <p:nvSpPr>
            <p:cNvPr id="50192" name="Line 36"/>
            <p:cNvSpPr>
              <a:spLocks noChangeShapeType="1"/>
            </p:cNvSpPr>
            <p:nvPr/>
          </p:nvSpPr>
          <p:spPr bwMode="auto">
            <a:xfrm flipV="1">
              <a:off x="2277" y="2130"/>
              <a:ext cx="0" cy="384"/>
            </a:xfrm>
            <a:prstGeom prst="line">
              <a:avLst/>
            </a:prstGeom>
            <a:noFill/>
            <a:ln w="19050">
              <a:solidFill>
                <a:schemeClr val="tx1"/>
              </a:solidFill>
              <a:prstDash val="sysDot"/>
              <a:round/>
              <a:headEnd type="arrow" w="med" len="med"/>
              <a:tailEnd type="arrow" w="med" len="med"/>
            </a:ln>
            <a:extLst>
              <a:ext uri="{909E8E84-426E-40DD-AFC4-6F175D3DCCD1}">
                <a14:hiddenFill xmlns:a14="http://schemas.microsoft.com/office/drawing/2010/main">
                  <a:noFill/>
                </a14:hiddenFill>
              </a:ext>
            </a:extLst>
          </p:spPr>
          <p:txBody>
            <a:bodyPr/>
            <a:lstStyle/>
            <a:p>
              <a:endParaRPr lang="es-ES"/>
            </a:p>
          </p:txBody>
        </p:sp>
        <p:sp>
          <p:nvSpPr>
            <p:cNvPr id="50193" name="Line 37"/>
            <p:cNvSpPr>
              <a:spLocks noChangeShapeType="1"/>
            </p:cNvSpPr>
            <p:nvPr/>
          </p:nvSpPr>
          <p:spPr bwMode="auto">
            <a:xfrm flipH="1" flipV="1">
              <a:off x="2400" y="1872"/>
              <a:ext cx="0" cy="576"/>
            </a:xfrm>
            <a:prstGeom prst="line">
              <a:avLst/>
            </a:prstGeom>
            <a:noFill/>
            <a:ln w="19050">
              <a:solidFill>
                <a:schemeClr val="tx1"/>
              </a:solidFill>
              <a:prstDash val="sysDot"/>
              <a:round/>
              <a:headEnd type="arrow" w="med" len="med"/>
              <a:tailEnd type="arrow" w="med" len="med"/>
            </a:ln>
            <a:extLst>
              <a:ext uri="{909E8E84-426E-40DD-AFC4-6F175D3DCCD1}">
                <a14:hiddenFill xmlns:a14="http://schemas.microsoft.com/office/drawing/2010/main">
                  <a:noFill/>
                </a14:hiddenFill>
              </a:ext>
            </a:extLst>
          </p:spPr>
          <p:txBody>
            <a:bodyPr/>
            <a:lstStyle/>
            <a:p>
              <a:endParaRPr lang="es-ES"/>
            </a:p>
          </p:txBody>
        </p:sp>
        <p:sp>
          <p:nvSpPr>
            <p:cNvPr id="50194" name="Line 38"/>
            <p:cNvSpPr>
              <a:spLocks noChangeShapeType="1"/>
            </p:cNvSpPr>
            <p:nvPr/>
          </p:nvSpPr>
          <p:spPr bwMode="auto">
            <a:xfrm flipV="1">
              <a:off x="2763" y="1980"/>
              <a:ext cx="0" cy="384"/>
            </a:xfrm>
            <a:prstGeom prst="line">
              <a:avLst/>
            </a:prstGeom>
            <a:noFill/>
            <a:ln w="19050">
              <a:solidFill>
                <a:schemeClr val="tx1"/>
              </a:solidFill>
              <a:prstDash val="sysDot"/>
              <a:round/>
              <a:headEnd type="arrow" w="med" len="med"/>
              <a:tailEnd type="arrow" w="med" len="med"/>
            </a:ln>
            <a:extLst>
              <a:ext uri="{909E8E84-426E-40DD-AFC4-6F175D3DCCD1}">
                <a14:hiddenFill xmlns:a14="http://schemas.microsoft.com/office/drawing/2010/main">
                  <a:noFill/>
                </a14:hiddenFill>
              </a:ext>
            </a:extLst>
          </p:spPr>
          <p:txBody>
            <a:bodyPr/>
            <a:lstStyle/>
            <a:p>
              <a:endParaRPr lang="es-ES"/>
            </a:p>
          </p:txBody>
        </p:sp>
        <p:sp>
          <p:nvSpPr>
            <p:cNvPr id="50195" name="Line 39"/>
            <p:cNvSpPr>
              <a:spLocks noChangeShapeType="1"/>
            </p:cNvSpPr>
            <p:nvPr/>
          </p:nvSpPr>
          <p:spPr bwMode="auto">
            <a:xfrm flipV="1">
              <a:off x="3051" y="1872"/>
              <a:ext cx="0" cy="480"/>
            </a:xfrm>
            <a:prstGeom prst="line">
              <a:avLst/>
            </a:prstGeom>
            <a:noFill/>
            <a:ln w="19050">
              <a:solidFill>
                <a:schemeClr val="tx1"/>
              </a:solidFill>
              <a:prstDash val="sysDot"/>
              <a:round/>
              <a:headEnd type="arrow" w="med" len="med"/>
              <a:tailEnd type="arrow" w="med" len="med"/>
            </a:ln>
            <a:extLst>
              <a:ext uri="{909E8E84-426E-40DD-AFC4-6F175D3DCCD1}">
                <a14:hiddenFill xmlns:a14="http://schemas.microsoft.com/office/drawing/2010/main">
                  <a:noFill/>
                </a14:hiddenFill>
              </a:ext>
            </a:extLst>
          </p:spPr>
          <p:txBody>
            <a:bodyPr/>
            <a:lstStyle/>
            <a:p>
              <a:endParaRPr lang="es-ES"/>
            </a:p>
          </p:txBody>
        </p:sp>
        <p:sp>
          <p:nvSpPr>
            <p:cNvPr id="50196" name="Line 40"/>
            <p:cNvSpPr>
              <a:spLocks noChangeShapeType="1"/>
            </p:cNvSpPr>
            <p:nvPr/>
          </p:nvSpPr>
          <p:spPr bwMode="auto">
            <a:xfrm flipH="1" flipV="1">
              <a:off x="3285" y="2016"/>
              <a:ext cx="0" cy="528"/>
            </a:xfrm>
            <a:prstGeom prst="line">
              <a:avLst/>
            </a:prstGeom>
            <a:noFill/>
            <a:ln w="19050">
              <a:solidFill>
                <a:schemeClr val="tx1"/>
              </a:solidFill>
              <a:prstDash val="sysDot"/>
              <a:round/>
              <a:headEnd type="arrow" w="med" len="med"/>
              <a:tailEnd type="arrow" w="med" len="med"/>
            </a:ln>
            <a:extLst>
              <a:ext uri="{909E8E84-426E-40DD-AFC4-6F175D3DCCD1}">
                <a14:hiddenFill xmlns:a14="http://schemas.microsoft.com/office/drawing/2010/main">
                  <a:noFill/>
                </a14:hiddenFill>
              </a:ext>
            </a:extLst>
          </p:spPr>
          <p:txBody>
            <a:bodyPr/>
            <a:lstStyle/>
            <a:p>
              <a:endParaRPr lang="es-ES"/>
            </a:p>
          </p:txBody>
        </p:sp>
        <p:sp>
          <p:nvSpPr>
            <p:cNvPr id="50197" name="Line 41"/>
            <p:cNvSpPr>
              <a:spLocks noChangeShapeType="1"/>
            </p:cNvSpPr>
            <p:nvPr/>
          </p:nvSpPr>
          <p:spPr bwMode="auto">
            <a:xfrm flipH="1" flipV="1">
              <a:off x="3543" y="2064"/>
              <a:ext cx="0" cy="528"/>
            </a:xfrm>
            <a:prstGeom prst="line">
              <a:avLst/>
            </a:prstGeom>
            <a:noFill/>
            <a:ln w="19050">
              <a:solidFill>
                <a:schemeClr val="tx1"/>
              </a:solidFill>
              <a:prstDash val="sysDot"/>
              <a:round/>
              <a:headEnd type="arrow" w="med" len="med"/>
              <a:tailEnd type="arrow" w="med" len="med"/>
            </a:ln>
            <a:extLst>
              <a:ext uri="{909E8E84-426E-40DD-AFC4-6F175D3DCCD1}">
                <a14:hiddenFill xmlns:a14="http://schemas.microsoft.com/office/drawing/2010/main">
                  <a:noFill/>
                </a14:hiddenFill>
              </a:ext>
            </a:extLst>
          </p:spPr>
          <p:txBody>
            <a:bodyPr/>
            <a:lstStyle/>
            <a:p>
              <a:endParaRPr lang="es-ES"/>
            </a:p>
          </p:txBody>
        </p:sp>
        <p:sp>
          <p:nvSpPr>
            <p:cNvPr id="50198" name="Line 42"/>
            <p:cNvSpPr>
              <a:spLocks noChangeShapeType="1"/>
            </p:cNvSpPr>
            <p:nvPr/>
          </p:nvSpPr>
          <p:spPr bwMode="auto">
            <a:xfrm flipH="1" flipV="1">
              <a:off x="3813" y="2178"/>
              <a:ext cx="0" cy="528"/>
            </a:xfrm>
            <a:prstGeom prst="line">
              <a:avLst/>
            </a:prstGeom>
            <a:noFill/>
            <a:ln w="19050">
              <a:solidFill>
                <a:schemeClr val="tx1"/>
              </a:solidFill>
              <a:prstDash val="sysDot"/>
              <a:round/>
              <a:headEnd type="arrow" w="med" len="med"/>
              <a:tailEnd type="arrow" w="med" len="med"/>
            </a:ln>
            <a:extLst>
              <a:ext uri="{909E8E84-426E-40DD-AFC4-6F175D3DCCD1}">
                <a14:hiddenFill xmlns:a14="http://schemas.microsoft.com/office/drawing/2010/main">
                  <a:noFill/>
                </a14:hiddenFill>
              </a:ext>
            </a:extLst>
          </p:spPr>
          <p:txBody>
            <a:bodyPr/>
            <a:lstStyle/>
            <a:p>
              <a:endParaRPr lang="es-ES"/>
            </a:p>
          </p:txBody>
        </p:sp>
      </p:grpSp>
      <p:sp>
        <p:nvSpPr>
          <p:cNvPr id="45" name="44 CuadroTexto"/>
          <p:cNvSpPr txBox="1"/>
          <p:nvPr/>
        </p:nvSpPr>
        <p:spPr>
          <a:xfrm>
            <a:off x="377062" y="727052"/>
            <a:ext cx="1891030" cy="523220"/>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a:spAutoFit/>
          </a:bodyPr>
          <a:lstStyle/>
          <a:p>
            <a:pPr>
              <a:defRPr/>
            </a:pPr>
            <a:r>
              <a:rPr lang="es-ES" sz="2800" b="1" dirty="0"/>
              <a:t>Correlación</a:t>
            </a:r>
            <a:endParaRPr lang="es-CL" sz="2000" b="1" dirty="0"/>
          </a:p>
        </p:txBody>
      </p:sp>
      <p:sp>
        <p:nvSpPr>
          <p:cNvPr id="46" name="Text Box 4"/>
          <p:cNvSpPr txBox="1">
            <a:spLocks noChangeArrowheads="1"/>
          </p:cNvSpPr>
          <p:nvPr/>
        </p:nvSpPr>
        <p:spPr bwMode="auto">
          <a:xfrm>
            <a:off x="333946" y="1218222"/>
            <a:ext cx="854335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lvl="0" algn="just" eaLnBrk="1" hangingPunct="1">
              <a:lnSpc>
                <a:spcPct val="120000"/>
              </a:lnSpc>
              <a:spcBef>
                <a:spcPct val="50000"/>
              </a:spcBef>
            </a:pPr>
            <a:r>
              <a:rPr lang="es-ES_tradnl" altLang="es-ES" sz="2000" dirty="0"/>
              <a:t>Es el estudio de la </a:t>
            </a:r>
            <a:r>
              <a:rPr lang="es-ES_tradnl" altLang="es-ES" sz="2000" i="1" dirty="0"/>
              <a:t>variación conjunta </a:t>
            </a:r>
            <a:r>
              <a:rPr lang="es-ES_tradnl" altLang="es-ES" sz="2000" dirty="0"/>
              <a:t>o simultánea de dos </a:t>
            </a:r>
            <a:r>
              <a:rPr lang="es-ES_tradnl" altLang="es-ES" sz="2000" dirty="0" smtClean="0"/>
              <a:t>variables</a:t>
            </a:r>
            <a:r>
              <a:rPr lang="es-ES" sz="2000" dirty="0" smtClean="0">
                <a:solidFill>
                  <a:srgbClr val="000000"/>
                </a:solidFill>
                <a:latin typeface="Times New Roman" pitchFamily="18" charset="0"/>
                <a:ea typeface="Calibri" pitchFamily="34" charset="0"/>
                <a:cs typeface="Times New Roman" pitchFamily="18" charset="0"/>
              </a:rPr>
              <a:t>. </a:t>
            </a:r>
            <a:r>
              <a:rPr lang="es-ES" sz="2000" dirty="0"/>
              <a:t>Permite determinar el grado de asociación entre dos variables, sin mediar entre ambas una relación funcional determinada</a:t>
            </a:r>
            <a:r>
              <a:rPr lang="es-ES" sz="2000" dirty="0" smtClean="0"/>
              <a:t>.</a:t>
            </a:r>
            <a:endParaRPr lang="en-US" altLang="es-ES" sz="2000" dirty="0"/>
          </a:p>
        </p:txBody>
      </p:sp>
      <p:sp>
        <p:nvSpPr>
          <p:cNvPr id="47"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sp>
        <p:nvSpPr>
          <p:cNvPr id="6" name="Rectángulo 5"/>
          <p:cNvSpPr/>
          <p:nvPr/>
        </p:nvSpPr>
        <p:spPr>
          <a:xfrm>
            <a:off x="4766245" y="2859935"/>
            <a:ext cx="3938214" cy="1261884"/>
          </a:xfrm>
          <a:prstGeom prst="rect">
            <a:avLst/>
          </a:prstGeom>
        </p:spPr>
        <p:txBody>
          <a:bodyPr wrap="square">
            <a:spAutoFit/>
          </a:bodyPr>
          <a:lstStyle/>
          <a:p>
            <a:pPr lvl="0" algn="ctr" fontAlgn="base">
              <a:spcBef>
                <a:spcPct val="0"/>
              </a:spcBef>
              <a:spcAft>
                <a:spcPct val="0"/>
              </a:spcAft>
            </a:pPr>
            <a:r>
              <a:rPr lang="es-ES" sz="2000" dirty="0" smtClean="0">
                <a:latin typeface="Arial" panose="020B0604020202020204" pitchFamily="34" charset="0"/>
                <a:cs typeface="Arial" panose="020B0604020202020204" pitchFamily="34" charset="0"/>
              </a:rPr>
              <a:t>En </a:t>
            </a:r>
            <a:r>
              <a:rPr lang="es-ES" sz="2000" dirty="0">
                <a:latin typeface="Arial" panose="020B0604020202020204" pitchFamily="34" charset="0"/>
                <a:cs typeface="Arial" panose="020B0604020202020204" pitchFamily="34" charset="0"/>
              </a:rPr>
              <a:t>el caso de </a:t>
            </a:r>
            <a:r>
              <a:rPr lang="es-ES" sz="2000" dirty="0" smtClean="0">
                <a:latin typeface="Arial" panose="020B0604020202020204" pitchFamily="34" charset="0"/>
                <a:cs typeface="Arial" panose="020B0604020202020204" pitchFamily="34" charset="0"/>
              </a:rPr>
              <a:t>dos  </a:t>
            </a:r>
            <a:r>
              <a:rPr lang="es-ES" sz="2000" dirty="0">
                <a:latin typeface="Arial" panose="020B0604020202020204" pitchFamily="34" charset="0"/>
                <a:cs typeface="Arial" panose="020B0604020202020204" pitchFamily="34" charset="0"/>
              </a:rPr>
              <a:t>variables cuantitativas </a:t>
            </a:r>
            <a:r>
              <a:rPr lang="es-ES" sz="2800" b="1" dirty="0" smtClean="0">
                <a:solidFill>
                  <a:srgbClr val="FF0000"/>
                </a:solidFill>
                <a:latin typeface="Arial" panose="020B0604020202020204" pitchFamily="34" charset="0"/>
                <a:cs typeface="Arial" panose="020B0604020202020204" pitchFamily="34" charset="0"/>
              </a:rPr>
              <a:t>(Correlación Lineal Simple</a:t>
            </a:r>
            <a:r>
              <a:rPr lang="es-ES" sz="2800" b="1" dirty="0">
                <a:solidFill>
                  <a:srgbClr val="FF000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347041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par>
                          <p:cTn id="7" fill="hold">
                            <p:stCondLst>
                              <p:cond delay="0"/>
                            </p:stCondLst>
                            <p:childTnLst>
                              <p:par>
                                <p:cTn id="8" presetID="17" presetClass="entr" presetSubtype="4" fill="hold" nodeType="after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p:cTn id="10" dur="500" fill="hold"/>
                                        <p:tgtEl>
                                          <p:spTgt spid="2"/>
                                        </p:tgtEl>
                                        <p:attrNameLst>
                                          <p:attrName>ppt_x</p:attrName>
                                        </p:attrNameLst>
                                      </p:cBhvr>
                                      <p:tavLst>
                                        <p:tav tm="0">
                                          <p:val>
                                            <p:strVal val="#ppt_x"/>
                                          </p:val>
                                        </p:tav>
                                        <p:tav tm="100000">
                                          <p:val>
                                            <p:strVal val="#ppt_x"/>
                                          </p:val>
                                        </p:tav>
                                      </p:tavLst>
                                    </p:anim>
                                    <p:anim calcmode="lin" valueType="num">
                                      <p:cBhvr>
                                        <p:cTn id="11" dur="500" fill="hold"/>
                                        <p:tgtEl>
                                          <p:spTgt spid="2"/>
                                        </p:tgtEl>
                                        <p:attrNameLst>
                                          <p:attrName>ppt_y</p:attrName>
                                        </p:attrNameLst>
                                      </p:cBhvr>
                                      <p:tavLst>
                                        <p:tav tm="0">
                                          <p:val>
                                            <p:strVal val="#ppt_y+#ppt_h/2"/>
                                          </p:val>
                                        </p:tav>
                                        <p:tav tm="100000">
                                          <p:val>
                                            <p:strVal val="#ppt_y"/>
                                          </p:val>
                                        </p:tav>
                                      </p:tavLst>
                                    </p:anim>
                                    <p:anim calcmode="lin" valueType="num">
                                      <p:cBhvr>
                                        <p:cTn id="12" dur="500" fill="hold"/>
                                        <p:tgtEl>
                                          <p:spTgt spid="2"/>
                                        </p:tgtEl>
                                        <p:attrNameLst>
                                          <p:attrName>ppt_w</p:attrName>
                                        </p:attrNameLst>
                                      </p:cBhvr>
                                      <p:tavLst>
                                        <p:tav tm="0">
                                          <p:val>
                                            <p:strVal val="#ppt_w"/>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childTnLst>
                                </p:cTn>
                              </p:par>
                            </p:childTnLst>
                          </p:cTn>
                        </p:par>
                        <p:par>
                          <p:cTn id="14" fill="hold" nodeType="afterGroup">
                            <p:stCondLst>
                              <p:cond delay="500"/>
                            </p:stCondLst>
                            <p:childTnLst>
                              <p:par>
                                <p:cTn id="15" presetID="22" presetClass="entr" presetSubtype="8"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par>
                          <p:cTn id="18" fill="hold" nodeType="afterGroup">
                            <p:stCondLst>
                              <p:cond delay="1000"/>
                            </p:stCondLst>
                            <p:childTnLst>
                              <p:par>
                                <p:cTn id="19" presetID="22" presetClass="entr" presetSubtype="8"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par>
                          <p:cTn id="22" fill="hold" nodeType="afterGroup">
                            <p:stCondLst>
                              <p:cond delay="1500"/>
                            </p:stCondLst>
                            <p:childTnLst>
                              <p:par>
                                <p:cTn id="23" presetID="22" presetClass="entr" presetSubtype="8"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45440"/>
                                        </p:tgtEl>
                                        <p:attrNameLst>
                                          <p:attrName>style.visibility</p:attrName>
                                        </p:attrNameLst>
                                      </p:cBhvr>
                                      <p:to>
                                        <p:strVal val="visible"/>
                                      </p:to>
                                    </p:set>
                                    <p:animEffect transition="in" filter="wipe(left)">
                                      <p:cBhvr>
                                        <p:cTn id="28" dur="500"/>
                                        <p:tgtEl>
                                          <p:spTgt spid="145440"/>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45441"/>
                                        </p:tgtEl>
                                        <p:attrNameLst>
                                          <p:attrName>style.visibility</p:attrName>
                                        </p:attrNameLst>
                                      </p:cBhvr>
                                      <p:to>
                                        <p:strVal val="visible"/>
                                      </p:to>
                                    </p:set>
                                    <p:animEffect transition="in" filter="wipe(left)">
                                      <p:cBhvr>
                                        <p:cTn id="31" dur="500"/>
                                        <p:tgtEl>
                                          <p:spTgt spid="145441"/>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40" grpId="0" animBg="1"/>
      <p:bldP spid="145441" grpId="0" animBg="1"/>
      <p:bldP spid="46" grpId="0"/>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77062" y="1385163"/>
            <a:ext cx="5321521" cy="461665"/>
          </a:xfrm>
          <a:prstGeom prst="rect">
            <a:avLst/>
          </a:prstGeom>
        </p:spPr>
        <p:txBody>
          <a:bodyPr wrap="none">
            <a:spAutoFit/>
          </a:bodyPr>
          <a:lstStyle/>
          <a:p>
            <a:r>
              <a:rPr lang="es-ES" sz="2400" b="1" dirty="0" smtClean="0">
                <a:latin typeface="Times New Roman" pitchFamily="18" charset="0"/>
                <a:cs typeface="Times New Roman" pitchFamily="18" charset="0"/>
              </a:rPr>
              <a:t>Coeficientes de Correlación de </a:t>
            </a:r>
            <a:r>
              <a:rPr lang="es-ES" sz="2400" b="1" dirty="0" err="1" smtClean="0">
                <a:latin typeface="Times New Roman" pitchFamily="18" charset="0"/>
                <a:cs typeface="Times New Roman" pitchFamily="18" charset="0"/>
              </a:rPr>
              <a:t>Pearson</a:t>
            </a:r>
            <a:endParaRPr lang="es-ES" sz="2400" dirty="0">
              <a:latin typeface="Times New Roman" pitchFamily="18" charset="0"/>
              <a:cs typeface="Times New Roman" pitchFamily="18" charset="0"/>
            </a:endParaRPr>
          </a:p>
        </p:txBody>
      </p:sp>
      <p:graphicFrame>
        <p:nvGraphicFramePr>
          <p:cNvPr id="3" name="Object 11"/>
          <p:cNvGraphicFramePr>
            <a:graphicFrameLocks noChangeAspect="1"/>
          </p:cNvGraphicFramePr>
          <p:nvPr>
            <p:extLst>
              <p:ext uri="{D42A27DB-BD31-4B8C-83A1-F6EECF244321}">
                <p14:modId xmlns:p14="http://schemas.microsoft.com/office/powerpoint/2010/main" val="2032100775"/>
              </p:ext>
            </p:extLst>
          </p:nvPr>
        </p:nvGraphicFramePr>
        <p:xfrm>
          <a:off x="509942" y="2044640"/>
          <a:ext cx="4350090" cy="1689355"/>
        </p:xfrm>
        <a:graphic>
          <a:graphicData uri="http://schemas.openxmlformats.org/presentationml/2006/ole">
            <mc:AlternateContent xmlns:mc="http://schemas.openxmlformats.org/markup-compatibility/2006">
              <mc:Choice xmlns:v="urn:schemas-microsoft-com:vml" Requires="v">
                <p:oleObj spid="_x0000_s72751" name="Ecuación" r:id="rId3" imgW="2616200" imgH="1016000" progId="Equation.3">
                  <p:embed/>
                </p:oleObj>
              </mc:Choice>
              <mc:Fallback>
                <p:oleObj name="Ecuación" r:id="rId3" imgW="2616200" imgH="1016000" progId="Equation.3">
                  <p:embed/>
                  <p:pic>
                    <p:nvPicPr>
                      <p:cNvPr id="0" name="Picture 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942" y="2044640"/>
                        <a:ext cx="4350090" cy="1689355"/>
                      </a:xfrm>
                      <a:prstGeom prst="rect">
                        <a:avLst/>
                      </a:prstGeom>
                      <a:solidFill>
                        <a:srgbClr val="FFFFFF"/>
                      </a:solidFill>
                    </p:spPr>
                  </p:pic>
                </p:oleObj>
              </mc:Fallback>
            </mc:AlternateContent>
          </a:graphicData>
        </a:graphic>
      </p:graphicFrame>
      <p:sp>
        <p:nvSpPr>
          <p:cNvPr id="32" name="16 CuadroTexto"/>
          <p:cNvSpPr txBox="1"/>
          <p:nvPr/>
        </p:nvSpPr>
        <p:spPr>
          <a:xfrm>
            <a:off x="377062" y="4149080"/>
            <a:ext cx="8526554" cy="707886"/>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a:spAutoFit/>
          </a:bodyPr>
          <a:lstStyle/>
          <a:p>
            <a:pPr algn="ctr">
              <a:defRPr/>
            </a:pPr>
            <a:r>
              <a:rPr lang="es-ES" sz="2000" dirty="0">
                <a:latin typeface="Arial" panose="020B0604020202020204" pitchFamily="34" charset="0"/>
                <a:cs typeface="Arial" panose="020B0604020202020204" pitchFamily="34" charset="0"/>
              </a:rPr>
              <a:t>El término “lineal” se refiere a la combinación de los parámetros, no a la forma de la relación.</a:t>
            </a:r>
            <a:endParaRPr lang="es-CL" sz="2000" dirty="0">
              <a:latin typeface="Arial" panose="020B0604020202020204" pitchFamily="34" charset="0"/>
              <a:cs typeface="Arial" panose="020B0604020202020204" pitchFamily="34" charset="0"/>
            </a:endParaRPr>
          </a:p>
        </p:txBody>
      </p:sp>
      <p:sp>
        <p:nvSpPr>
          <p:cNvPr id="33" name="44 CuadroTexto"/>
          <p:cNvSpPr txBox="1"/>
          <p:nvPr/>
        </p:nvSpPr>
        <p:spPr>
          <a:xfrm>
            <a:off x="377062" y="727052"/>
            <a:ext cx="1891030" cy="523220"/>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a:spAutoFit/>
          </a:bodyPr>
          <a:lstStyle/>
          <a:p>
            <a:pPr>
              <a:defRPr/>
            </a:pPr>
            <a:r>
              <a:rPr lang="es-ES" sz="2800" b="1" dirty="0"/>
              <a:t>Correlación</a:t>
            </a:r>
            <a:endParaRPr lang="es-CL" sz="2000" b="1" dirty="0"/>
          </a:p>
        </p:txBody>
      </p:sp>
      <p:sp>
        <p:nvSpPr>
          <p:cNvPr id="34"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spTree>
    <p:extLst>
      <p:ext uri="{BB962C8B-B14F-4D97-AF65-F5344CB8AC3E}">
        <p14:creationId xmlns:p14="http://schemas.microsoft.com/office/powerpoint/2010/main" val="3910716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34 Grupo"/>
          <p:cNvGrpSpPr/>
          <p:nvPr/>
        </p:nvGrpSpPr>
        <p:grpSpPr>
          <a:xfrm>
            <a:off x="428596" y="3427860"/>
            <a:ext cx="2571768" cy="2643206"/>
            <a:chOff x="571472" y="1428736"/>
            <a:chExt cx="1714512" cy="1869530"/>
          </a:xfrm>
        </p:grpSpPr>
        <p:cxnSp>
          <p:nvCxnSpPr>
            <p:cNvPr id="4" name="4 Conector recto"/>
            <p:cNvCxnSpPr/>
            <p:nvPr/>
          </p:nvCxnSpPr>
          <p:spPr>
            <a:xfrm rot="5400000">
              <a:off x="535753" y="2321711"/>
              <a:ext cx="164307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6 Conector recto"/>
            <p:cNvCxnSpPr/>
            <p:nvPr/>
          </p:nvCxnSpPr>
          <p:spPr>
            <a:xfrm>
              <a:off x="571472" y="2500306"/>
              <a:ext cx="1714512" cy="1588"/>
            </a:xfrm>
            <a:prstGeom prst="line">
              <a:avLst/>
            </a:prstGeom>
          </p:spPr>
          <p:style>
            <a:lnRef idx="1">
              <a:schemeClr val="accent1"/>
            </a:lnRef>
            <a:fillRef idx="0">
              <a:schemeClr val="accent1"/>
            </a:fillRef>
            <a:effectRef idx="0">
              <a:schemeClr val="accent1"/>
            </a:effectRef>
            <a:fontRef idx="minor">
              <a:schemeClr val="tx1"/>
            </a:fontRef>
          </p:style>
        </p:cxnSp>
        <p:sp>
          <p:nvSpPr>
            <p:cNvPr id="6" name="7 CuadroTexto"/>
            <p:cNvSpPr txBox="1"/>
            <p:nvPr/>
          </p:nvSpPr>
          <p:spPr>
            <a:xfrm>
              <a:off x="2000232" y="1428736"/>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7" name="8 CuadroTexto"/>
            <p:cNvSpPr txBox="1"/>
            <p:nvPr/>
          </p:nvSpPr>
          <p:spPr>
            <a:xfrm>
              <a:off x="1785918" y="1640432"/>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8" name="9 CuadroTexto"/>
            <p:cNvSpPr txBox="1"/>
            <p:nvPr/>
          </p:nvSpPr>
          <p:spPr>
            <a:xfrm>
              <a:off x="1571604" y="1845222"/>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9" name="10 CuadroTexto"/>
            <p:cNvSpPr txBox="1"/>
            <p:nvPr/>
          </p:nvSpPr>
          <p:spPr>
            <a:xfrm>
              <a:off x="1400668" y="2059536"/>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10" name="11 CuadroTexto"/>
            <p:cNvSpPr txBox="1"/>
            <p:nvPr/>
          </p:nvSpPr>
          <p:spPr>
            <a:xfrm>
              <a:off x="900602" y="2488164"/>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11" name="30 CuadroTexto"/>
            <p:cNvSpPr txBox="1"/>
            <p:nvPr/>
          </p:nvSpPr>
          <p:spPr>
            <a:xfrm>
              <a:off x="1500166" y="2928934"/>
              <a:ext cx="497252"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r</a:t>
              </a:r>
              <a:r>
                <a:rPr lang="es-ES" dirty="0" smtClean="0"/>
                <a:t>=1</a:t>
              </a:r>
              <a:endParaRPr lang="es-ES" dirty="0"/>
            </a:p>
          </p:txBody>
        </p:sp>
      </p:grpSp>
      <p:grpSp>
        <p:nvGrpSpPr>
          <p:cNvPr id="12" name="31 Grupo"/>
          <p:cNvGrpSpPr/>
          <p:nvPr/>
        </p:nvGrpSpPr>
        <p:grpSpPr>
          <a:xfrm>
            <a:off x="5998724" y="3529983"/>
            <a:ext cx="2643206" cy="2643206"/>
            <a:chOff x="2571736" y="4572802"/>
            <a:chExt cx="1857388" cy="1797298"/>
          </a:xfrm>
        </p:grpSpPr>
        <p:cxnSp>
          <p:nvCxnSpPr>
            <p:cNvPr id="13" name="13 Conector recto"/>
            <p:cNvCxnSpPr/>
            <p:nvPr/>
          </p:nvCxnSpPr>
          <p:spPr>
            <a:xfrm rot="5400000">
              <a:off x="2500298" y="5429264"/>
              <a:ext cx="171451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15 Conector recto"/>
            <p:cNvCxnSpPr/>
            <p:nvPr/>
          </p:nvCxnSpPr>
          <p:spPr>
            <a:xfrm>
              <a:off x="2571736" y="5572140"/>
              <a:ext cx="18573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5" name="16 CuadroTexto"/>
            <p:cNvSpPr txBox="1"/>
            <p:nvPr/>
          </p:nvSpPr>
          <p:spPr>
            <a:xfrm>
              <a:off x="2829428" y="4712266"/>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16" name="17 CuadroTexto"/>
            <p:cNvSpPr txBox="1"/>
            <p:nvPr/>
          </p:nvSpPr>
          <p:spPr>
            <a:xfrm>
              <a:off x="3115180" y="4988494"/>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17" name="18 CuadroTexto"/>
            <p:cNvSpPr txBox="1"/>
            <p:nvPr/>
          </p:nvSpPr>
          <p:spPr>
            <a:xfrm>
              <a:off x="3543808" y="5488560"/>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18" name="19 CuadroTexto"/>
            <p:cNvSpPr txBox="1"/>
            <p:nvPr/>
          </p:nvSpPr>
          <p:spPr>
            <a:xfrm>
              <a:off x="3786182" y="5702874"/>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19" name="20 CuadroTexto"/>
            <p:cNvSpPr txBox="1"/>
            <p:nvPr/>
          </p:nvSpPr>
          <p:spPr>
            <a:xfrm>
              <a:off x="3972436" y="5917188"/>
              <a:ext cx="24237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smtClean="0"/>
                <a:t>.</a:t>
              </a:r>
              <a:endParaRPr lang="es-ES" dirty="0"/>
            </a:p>
          </p:txBody>
        </p:sp>
        <p:sp>
          <p:nvSpPr>
            <p:cNvPr id="20" name="31 CuadroTexto"/>
            <p:cNvSpPr txBox="1"/>
            <p:nvPr/>
          </p:nvSpPr>
          <p:spPr>
            <a:xfrm>
              <a:off x="3428992" y="6000768"/>
              <a:ext cx="567784" cy="369332"/>
            </a:xfrm>
            <a:prstGeom prst="rect">
              <a:avLst/>
            </a:prstGeom>
            <a:noFill/>
          </p:spPr>
          <p:txBody>
            <a:bodyPr wrap="non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dirty="0"/>
                <a:t>r</a:t>
              </a:r>
              <a:r>
                <a:rPr lang="es-ES" dirty="0" smtClean="0"/>
                <a:t>=-1</a:t>
              </a:r>
              <a:endParaRPr lang="es-ES" dirty="0"/>
            </a:p>
          </p:txBody>
        </p:sp>
      </p:grpSp>
      <p:sp>
        <p:nvSpPr>
          <p:cNvPr id="30" name="44 CuadroTexto"/>
          <p:cNvSpPr txBox="1"/>
          <p:nvPr/>
        </p:nvSpPr>
        <p:spPr>
          <a:xfrm>
            <a:off x="377062" y="727052"/>
            <a:ext cx="1891030" cy="523220"/>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a:spAutoFit/>
          </a:bodyPr>
          <a:lstStyle/>
          <a:p>
            <a:pPr>
              <a:defRPr/>
            </a:pPr>
            <a:r>
              <a:rPr lang="es-ES" sz="2800" b="1" dirty="0"/>
              <a:t>Correlación</a:t>
            </a:r>
            <a:endParaRPr lang="es-CL" sz="2000" b="1" dirty="0"/>
          </a:p>
        </p:txBody>
      </p:sp>
      <p:sp>
        <p:nvSpPr>
          <p:cNvPr id="31"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sp>
        <p:nvSpPr>
          <p:cNvPr id="32" name="30 CuadroTexto"/>
          <p:cNvSpPr txBox="1"/>
          <p:nvPr/>
        </p:nvSpPr>
        <p:spPr>
          <a:xfrm>
            <a:off x="3195980" y="678441"/>
            <a:ext cx="1858515" cy="584775"/>
          </a:xfrm>
          <a:prstGeom prst="rect">
            <a:avLst/>
          </a:prstGeom>
          <a:noFill/>
        </p:spPr>
        <p:txBody>
          <a:bodyPr wrap="square" rtlCol="0">
            <a:spAutoFit/>
          </a:bodyPr>
          <a:lstStyle/>
          <a:p>
            <a:r>
              <a:rPr lang="es-ES" sz="3200" b="1" dirty="0" smtClean="0">
                <a:solidFill>
                  <a:srgbClr val="FF0000"/>
                </a:solidFill>
                <a:latin typeface="Times New Roman" pitchFamily="18" charset="0"/>
                <a:cs typeface="Times New Roman" pitchFamily="18" charset="0"/>
              </a:rPr>
              <a:t>-1≤ r ≤1 </a:t>
            </a:r>
            <a:endParaRPr lang="es-ES" sz="3200" b="1" dirty="0">
              <a:solidFill>
                <a:srgbClr val="FF0000"/>
              </a:solidFill>
              <a:latin typeface="Times New Roman" pitchFamily="18" charset="0"/>
              <a:cs typeface="Times New Roman" pitchFamily="18" charset="0"/>
            </a:endParaRPr>
          </a:p>
        </p:txBody>
      </p:sp>
      <p:sp>
        <p:nvSpPr>
          <p:cNvPr id="33" name="Rectángulo 32"/>
          <p:cNvSpPr/>
          <p:nvPr/>
        </p:nvSpPr>
        <p:spPr>
          <a:xfrm>
            <a:off x="305634" y="1397675"/>
            <a:ext cx="3777883" cy="2031325"/>
          </a:xfrm>
          <a:prstGeom prst="rect">
            <a:avLst/>
          </a:prstGeom>
        </p:spPr>
        <p:txBody>
          <a:bodyPr wrap="square">
            <a:spAutoFit/>
          </a:bodyPr>
          <a:lstStyle/>
          <a:p>
            <a:pPr lvl="0" algn="just" fontAlgn="base">
              <a:spcBef>
                <a:spcPct val="0"/>
              </a:spcBef>
              <a:spcAft>
                <a:spcPct val="0"/>
              </a:spcAft>
            </a:pPr>
            <a:r>
              <a:rPr lang="es-ES" dirty="0">
                <a:solidFill>
                  <a:srgbClr val="000000"/>
                </a:solidFill>
                <a:latin typeface="Times New Roman" pitchFamily="18" charset="0"/>
                <a:ea typeface="Calibri" pitchFamily="34" charset="0"/>
                <a:cs typeface="Times New Roman" pitchFamily="18" charset="0"/>
              </a:rPr>
              <a:t>Una relación lineal </a:t>
            </a:r>
            <a:r>
              <a:rPr lang="es-ES" i="1" dirty="0" smtClean="0">
                <a:solidFill>
                  <a:srgbClr val="000000"/>
                </a:solidFill>
                <a:latin typeface="Times New Roman" pitchFamily="18" charset="0"/>
                <a:ea typeface="Calibri" pitchFamily="34" charset="0"/>
                <a:cs typeface="Times New Roman" pitchFamily="18" charset="0"/>
              </a:rPr>
              <a:t>positiva o directa </a:t>
            </a:r>
            <a:r>
              <a:rPr lang="es-ES" dirty="0">
                <a:solidFill>
                  <a:srgbClr val="000000"/>
                </a:solidFill>
                <a:latin typeface="Times New Roman" pitchFamily="18" charset="0"/>
                <a:ea typeface="Calibri" pitchFamily="34" charset="0"/>
                <a:cs typeface="Times New Roman" pitchFamily="18" charset="0"/>
              </a:rPr>
              <a:t>entre dos variables X e Y significa que los valores de las dos variables </a:t>
            </a:r>
            <a:r>
              <a:rPr lang="es-ES" dirty="0" smtClean="0">
                <a:solidFill>
                  <a:srgbClr val="000000"/>
                </a:solidFill>
                <a:latin typeface="Times New Roman" pitchFamily="18" charset="0"/>
                <a:ea typeface="Calibri" pitchFamily="34" charset="0"/>
                <a:cs typeface="Times New Roman" pitchFamily="18" charset="0"/>
              </a:rPr>
              <a:t>varían de </a:t>
            </a:r>
            <a:r>
              <a:rPr lang="es-ES" dirty="0">
                <a:solidFill>
                  <a:srgbClr val="000000"/>
                </a:solidFill>
                <a:latin typeface="Times New Roman" pitchFamily="18" charset="0"/>
                <a:ea typeface="Calibri" pitchFamily="34" charset="0"/>
                <a:cs typeface="Times New Roman" pitchFamily="18" charset="0"/>
              </a:rPr>
              <a:t>forma parecida: los sujetos que puntúan alto en X tienden a puntuar alto en Y </a:t>
            </a:r>
            <a:r>
              <a:rPr lang="es-ES" dirty="0" err="1">
                <a:solidFill>
                  <a:srgbClr val="000000"/>
                </a:solidFill>
                <a:latin typeface="Times New Roman" pitchFamily="18" charset="0"/>
                <a:ea typeface="Calibri" pitchFamily="34" charset="0"/>
                <a:cs typeface="Times New Roman" pitchFamily="18" charset="0"/>
              </a:rPr>
              <a:t>y</a:t>
            </a:r>
            <a:r>
              <a:rPr lang="es-ES" dirty="0">
                <a:solidFill>
                  <a:srgbClr val="000000"/>
                </a:solidFill>
                <a:latin typeface="Times New Roman" pitchFamily="18" charset="0"/>
                <a:ea typeface="Calibri" pitchFamily="34" charset="0"/>
                <a:cs typeface="Times New Roman" pitchFamily="18" charset="0"/>
              </a:rPr>
              <a:t> los que puntúan bajo en X tienden a puntuar bajo en Y</a:t>
            </a:r>
            <a:endParaRPr lang="es-ES" dirty="0"/>
          </a:p>
        </p:txBody>
      </p:sp>
      <p:sp>
        <p:nvSpPr>
          <p:cNvPr id="34" name="Rectángulo 33"/>
          <p:cNvSpPr/>
          <p:nvPr/>
        </p:nvSpPr>
        <p:spPr>
          <a:xfrm>
            <a:off x="5054495" y="1375741"/>
            <a:ext cx="3777883" cy="2031325"/>
          </a:xfrm>
          <a:prstGeom prst="rect">
            <a:avLst/>
          </a:prstGeom>
        </p:spPr>
        <p:txBody>
          <a:bodyPr wrap="square">
            <a:spAutoFit/>
          </a:bodyPr>
          <a:lstStyle/>
          <a:p>
            <a:pPr lvl="0" algn="just" fontAlgn="base">
              <a:spcBef>
                <a:spcPct val="0"/>
              </a:spcBef>
              <a:spcAft>
                <a:spcPct val="0"/>
              </a:spcAft>
            </a:pPr>
            <a:r>
              <a:rPr lang="es-ES" dirty="0">
                <a:solidFill>
                  <a:srgbClr val="000000"/>
                </a:solidFill>
                <a:latin typeface="Times New Roman" pitchFamily="18" charset="0"/>
                <a:ea typeface="Calibri" pitchFamily="34" charset="0"/>
                <a:cs typeface="Times New Roman" pitchFamily="18" charset="0"/>
              </a:rPr>
              <a:t>Una relación lineal </a:t>
            </a:r>
            <a:r>
              <a:rPr lang="es-ES" i="1" dirty="0" smtClean="0">
                <a:solidFill>
                  <a:srgbClr val="000000"/>
                </a:solidFill>
                <a:latin typeface="Times New Roman" pitchFamily="18" charset="0"/>
                <a:ea typeface="Calibri" pitchFamily="34" charset="0"/>
                <a:cs typeface="Times New Roman" pitchFamily="18" charset="0"/>
              </a:rPr>
              <a:t>negativa o inversa </a:t>
            </a:r>
            <a:r>
              <a:rPr lang="es-ES" dirty="0">
                <a:solidFill>
                  <a:srgbClr val="000000"/>
                </a:solidFill>
                <a:latin typeface="Times New Roman" pitchFamily="18" charset="0"/>
                <a:ea typeface="Calibri" pitchFamily="34" charset="0"/>
                <a:cs typeface="Times New Roman" pitchFamily="18" charset="0"/>
              </a:rPr>
              <a:t>entre dos variables X e Y significa que los valores de las dos variables </a:t>
            </a:r>
            <a:r>
              <a:rPr lang="es-ES" dirty="0" smtClean="0">
                <a:solidFill>
                  <a:srgbClr val="000000"/>
                </a:solidFill>
                <a:latin typeface="Times New Roman" pitchFamily="18" charset="0"/>
                <a:ea typeface="Calibri" pitchFamily="34" charset="0"/>
                <a:cs typeface="Times New Roman" pitchFamily="18" charset="0"/>
              </a:rPr>
              <a:t>varían inversamente: </a:t>
            </a:r>
            <a:r>
              <a:rPr lang="es-ES" dirty="0">
                <a:solidFill>
                  <a:srgbClr val="000000"/>
                </a:solidFill>
                <a:latin typeface="Times New Roman" pitchFamily="18" charset="0"/>
                <a:ea typeface="Calibri" pitchFamily="34" charset="0"/>
                <a:cs typeface="Times New Roman" pitchFamily="18" charset="0"/>
              </a:rPr>
              <a:t>los sujetos que puntúan alto en X tienden a puntuar </a:t>
            </a:r>
            <a:r>
              <a:rPr lang="es-ES" dirty="0" smtClean="0">
                <a:solidFill>
                  <a:srgbClr val="000000"/>
                </a:solidFill>
                <a:latin typeface="Times New Roman" pitchFamily="18" charset="0"/>
                <a:ea typeface="Calibri" pitchFamily="34" charset="0"/>
                <a:cs typeface="Times New Roman" pitchFamily="18" charset="0"/>
              </a:rPr>
              <a:t>bajo </a:t>
            </a:r>
            <a:r>
              <a:rPr lang="es-ES" dirty="0">
                <a:solidFill>
                  <a:srgbClr val="000000"/>
                </a:solidFill>
                <a:latin typeface="Times New Roman" pitchFamily="18" charset="0"/>
                <a:ea typeface="Calibri" pitchFamily="34" charset="0"/>
                <a:cs typeface="Times New Roman" pitchFamily="18" charset="0"/>
              </a:rPr>
              <a:t>en Y </a:t>
            </a:r>
            <a:r>
              <a:rPr lang="es-ES" dirty="0" err="1">
                <a:solidFill>
                  <a:srgbClr val="000000"/>
                </a:solidFill>
                <a:latin typeface="Times New Roman" pitchFamily="18" charset="0"/>
                <a:ea typeface="Calibri" pitchFamily="34" charset="0"/>
                <a:cs typeface="Times New Roman" pitchFamily="18" charset="0"/>
              </a:rPr>
              <a:t>y</a:t>
            </a:r>
            <a:r>
              <a:rPr lang="es-ES" dirty="0">
                <a:solidFill>
                  <a:srgbClr val="000000"/>
                </a:solidFill>
                <a:latin typeface="Times New Roman" pitchFamily="18" charset="0"/>
                <a:ea typeface="Calibri" pitchFamily="34" charset="0"/>
                <a:cs typeface="Times New Roman" pitchFamily="18" charset="0"/>
              </a:rPr>
              <a:t> los que puntúan bajo en X tienden a puntuar </a:t>
            </a:r>
            <a:r>
              <a:rPr lang="es-ES" dirty="0" smtClean="0">
                <a:solidFill>
                  <a:srgbClr val="000000"/>
                </a:solidFill>
                <a:latin typeface="Times New Roman" pitchFamily="18" charset="0"/>
                <a:ea typeface="Calibri" pitchFamily="34" charset="0"/>
                <a:cs typeface="Times New Roman" pitchFamily="18" charset="0"/>
              </a:rPr>
              <a:t>alto </a:t>
            </a:r>
            <a:r>
              <a:rPr lang="es-ES" dirty="0">
                <a:solidFill>
                  <a:srgbClr val="000000"/>
                </a:solidFill>
                <a:latin typeface="Times New Roman" pitchFamily="18" charset="0"/>
                <a:ea typeface="Calibri" pitchFamily="34" charset="0"/>
                <a:cs typeface="Times New Roman" pitchFamily="18" charset="0"/>
              </a:rPr>
              <a:t>en Y</a:t>
            </a:r>
            <a:endParaRPr lang="es-ES" dirty="0"/>
          </a:p>
        </p:txBody>
      </p:sp>
      <p:pic>
        <p:nvPicPr>
          <p:cNvPr id="37" name="Objeto 1"/>
          <p:cNvPicPr>
            <a:picLocks noChangeArrowheads="1"/>
          </p:cNvPicPr>
          <p:nvPr/>
        </p:nvPicPr>
        <p:blipFill rotWithShape="1">
          <a:blip r:embed="rId2"/>
          <a:srcRect l="64985" t="-363" b="-4501"/>
          <a:stretch/>
        </p:blipFill>
        <p:spPr bwMode="auto">
          <a:xfrm>
            <a:off x="2901195" y="2138675"/>
            <a:ext cx="3024336" cy="3168352"/>
          </a:xfrm>
          <a:prstGeom prst="rect">
            <a:avLst/>
          </a:prstGeom>
          <a:noFill/>
          <a:ln w="9525">
            <a:noFill/>
            <a:miter lim="800000"/>
            <a:headEnd/>
            <a:tailEnd/>
          </a:ln>
        </p:spPr>
      </p:pic>
      <p:sp>
        <p:nvSpPr>
          <p:cNvPr id="38" name="Rectángulo 37"/>
          <p:cNvSpPr/>
          <p:nvPr/>
        </p:nvSpPr>
        <p:spPr>
          <a:xfrm>
            <a:off x="2901195" y="1423936"/>
            <a:ext cx="3777883" cy="646331"/>
          </a:xfrm>
          <a:prstGeom prst="rect">
            <a:avLst/>
          </a:prstGeom>
        </p:spPr>
        <p:txBody>
          <a:bodyPr wrap="square">
            <a:spAutoFit/>
          </a:bodyPr>
          <a:lstStyle/>
          <a:p>
            <a:r>
              <a:rPr lang="es-ES" dirty="0">
                <a:solidFill>
                  <a:srgbClr val="000000"/>
                </a:solidFill>
                <a:latin typeface="Times New Roman" pitchFamily="18" charset="0"/>
                <a:ea typeface="Calibri" pitchFamily="34" charset="0"/>
                <a:cs typeface="Times New Roman" pitchFamily="18" charset="0"/>
              </a:rPr>
              <a:t>U</a:t>
            </a:r>
            <a:r>
              <a:rPr lang="es-ES" dirty="0" smtClean="0">
                <a:solidFill>
                  <a:srgbClr val="000000"/>
                </a:solidFill>
                <a:latin typeface="Times New Roman" pitchFamily="18" charset="0"/>
                <a:ea typeface="Calibri" pitchFamily="34" charset="0"/>
                <a:cs typeface="Times New Roman" pitchFamily="18" charset="0"/>
              </a:rPr>
              <a:t>n </a:t>
            </a:r>
            <a:r>
              <a:rPr lang="es-ES" dirty="0">
                <a:solidFill>
                  <a:srgbClr val="000000"/>
                </a:solidFill>
                <a:latin typeface="Times New Roman" pitchFamily="18" charset="0"/>
                <a:ea typeface="Calibri" pitchFamily="34" charset="0"/>
                <a:cs typeface="Times New Roman" pitchFamily="18" charset="0"/>
              </a:rPr>
              <a:t>r próximo a cero indica ausencia de relación lineal entre las variables.</a:t>
            </a:r>
          </a:p>
        </p:txBody>
      </p:sp>
    </p:spTree>
    <p:extLst>
      <p:ext uri="{BB962C8B-B14F-4D97-AF65-F5344CB8AC3E}">
        <p14:creationId xmlns:p14="http://schemas.microsoft.com/office/powerpoint/2010/main" val="1436924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34"/>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3" grpId="1"/>
      <p:bldP spid="34" grpId="0"/>
      <p:bldP spid="34" grpId="1"/>
      <p:bldP spid="3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6 Rectángulo"/>
          <p:cNvSpPr/>
          <p:nvPr/>
        </p:nvSpPr>
        <p:spPr>
          <a:xfrm>
            <a:off x="452793" y="1240724"/>
            <a:ext cx="8660623" cy="1015663"/>
          </a:xfrm>
          <a:prstGeom prst="rect">
            <a:avLst/>
          </a:prstGeom>
        </p:spPr>
        <p:txBody>
          <a:bodyPr wrap="square">
            <a:spAutoFit/>
          </a:bodyPr>
          <a:lstStyle/>
          <a:p>
            <a:r>
              <a:rPr lang="es-ES" sz="2000" dirty="0" smtClean="0">
                <a:latin typeface="Times New Roman" panose="02020603050405020304" pitchFamily="18" charset="0"/>
                <a:cs typeface="Times New Roman" panose="02020603050405020304" pitchFamily="18" charset="0"/>
              </a:rPr>
              <a:t>La forma más directa de formarse una primera idea sobre el tipo de relación existente entre dos variables cuantitativas es a través de un </a:t>
            </a:r>
            <a:r>
              <a:rPr lang="es-ES" sz="2000" b="1" dirty="0" smtClean="0">
                <a:latin typeface="Times New Roman" panose="02020603050405020304" pitchFamily="18" charset="0"/>
                <a:cs typeface="Times New Roman" panose="02020603050405020304" pitchFamily="18" charset="0"/>
              </a:rPr>
              <a:t>Diagrama de dispersión</a:t>
            </a:r>
            <a:r>
              <a:rPr lang="es-ES" sz="2000" dirty="0" smtClean="0">
                <a:latin typeface="Times New Roman" panose="02020603050405020304" pitchFamily="18" charset="0"/>
                <a:cs typeface="Times New Roman" panose="02020603050405020304" pitchFamily="18" charset="0"/>
              </a:rPr>
              <a:t>.</a:t>
            </a:r>
            <a:endParaRPr lang="es-ES" sz="2000" dirty="0">
              <a:latin typeface="Times New Roman" panose="02020603050405020304" pitchFamily="18" charset="0"/>
              <a:cs typeface="Times New Roman" panose="02020603050405020304" pitchFamily="18" charset="0"/>
            </a:endParaRPr>
          </a:p>
        </p:txBody>
      </p:sp>
      <p:sp>
        <p:nvSpPr>
          <p:cNvPr id="3" name="44 CuadroTexto"/>
          <p:cNvSpPr txBox="1"/>
          <p:nvPr/>
        </p:nvSpPr>
        <p:spPr>
          <a:xfrm>
            <a:off x="377062" y="727052"/>
            <a:ext cx="1891030" cy="523220"/>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a:spAutoFit/>
          </a:bodyPr>
          <a:lstStyle/>
          <a:p>
            <a:pPr>
              <a:defRPr/>
            </a:pPr>
            <a:r>
              <a:rPr lang="es-ES" sz="2800" b="1" dirty="0"/>
              <a:t>Correlación</a:t>
            </a:r>
            <a:endParaRPr lang="es-CL" sz="2000" b="1" dirty="0"/>
          </a:p>
        </p:txBody>
      </p:sp>
      <p:sp>
        <p:nvSpPr>
          <p:cNvPr id="4"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sp>
        <p:nvSpPr>
          <p:cNvPr id="6" name="Rectangle 3"/>
          <p:cNvSpPr>
            <a:spLocks noChangeArrowheads="1"/>
          </p:cNvSpPr>
          <p:nvPr/>
        </p:nvSpPr>
        <p:spPr bwMode="auto">
          <a:xfrm>
            <a:off x="452793" y="2256387"/>
            <a:ext cx="7816382"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600" b="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Ejemplo: Una compañía de seguros considera que el número de vehículos que circula por una determinada vía a más de 120 km/h tiene relación</a:t>
            </a:r>
            <a:r>
              <a:rPr kumimoji="0" lang="es-ES" sz="1600" b="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a:t>
            </a:r>
            <a:r>
              <a:rPr kumimoji="0" lang="es-ES" sz="1600" b="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con el número de accidentes que ocurren para ello durante 5 días consecutivos evaluó el número de vehículos que circulan por la vía</a:t>
            </a:r>
            <a:r>
              <a:rPr kumimoji="0" lang="es-ES" sz="1600" b="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a:t>
            </a:r>
            <a:r>
              <a:rPr kumimoji="0" lang="es-ES" sz="1600" b="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y la cantidad de accidentes ocurridos</a:t>
            </a:r>
            <a:endParaRPr kumimoji="0" lang="es-ES" sz="2800" b="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8 Tabla"/>
          <p:cNvGraphicFramePr>
            <a:graphicFrameLocks noGrp="1"/>
          </p:cNvGraphicFramePr>
          <p:nvPr>
            <p:extLst>
              <p:ext uri="{D42A27DB-BD31-4B8C-83A1-F6EECF244321}">
                <p14:modId xmlns:p14="http://schemas.microsoft.com/office/powerpoint/2010/main" val="1172921958"/>
              </p:ext>
            </p:extLst>
          </p:nvPr>
        </p:nvGraphicFramePr>
        <p:xfrm>
          <a:off x="214281" y="3499408"/>
          <a:ext cx="6085910" cy="490728"/>
        </p:xfrm>
        <a:graphic>
          <a:graphicData uri="http://schemas.openxmlformats.org/drawingml/2006/table">
            <a:tbl>
              <a:tblPr/>
              <a:tblGrid>
                <a:gridCol w="1013849">
                  <a:extLst>
                    <a:ext uri="{9D8B030D-6E8A-4147-A177-3AD203B41FA5}">
                      <a16:colId xmlns:a16="http://schemas.microsoft.com/office/drawing/2014/main" xmlns="" val="20000"/>
                    </a:ext>
                  </a:extLst>
                </a:gridCol>
                <a:gridCol w="1013849">
                  <a:extLst>
                    <a:ext uri="{9D8B030D-6E8A-4147-A177-3AD203B41FA5}">
                      <a16:colId xmlns:a16="http://schemas.microsoft.com/office/drawing/2014/main" xmlns="" val="20001"/>
                    </a:ext>
                  </a:extLst>
                </a:gridCol>
                <a:gridCol w="1014553">
                  <a:extLst>
                    <a:ext uri="{9D8B030D-6E8A-4147-A177-3AD203B41FA5}">
                      <a16:colId xmlns:a16="http://schemas.microsoft.com/office/drawing/2014/main" xmlns="" val="20002"/>
                    </a:ext>
                  </a:extLst>
                </a:gridCol>
                <a:gridCol w="1014553">
                  <a:extLst>
                    <a:ext uri="{9D8B030D-6E8A-4147-A177-3AD203B41FA5}">
                      <a16:colId xmlns:a16="http://schemas.microsoft.com/office/drawing/2014/main" xmlns="" val="20003"/>
                    </a:ext>
                  </a:extLst>
                </a:gridCol>
                <a:gridCol w="1014553">
                  <a:extLst>
                    <a:ext uri="{9D8B030D-6E8A-4147-A177-3AD203B41FA5}">
                      <a16:colId xmlns:a16="http://schemas.microsoft.com/office/drawing/2014/main" xmlns="" val="20004"/>
                    </a:ext>
                  </a:extLst>
                </a:gridCol>
                <a:gridCol w="1014553">
                  <a:extLst>
                    <a:ext uri="{9D8B030D-6E8A-4147-A177-3AD203B41FA5}">
                      <a16:colId xmlns:a16="http://schemas.microsoft.com/office/drawing/2014/main" xmlns="" val="20005"/>
                    </a:ext>
                  </a:extLst>
                </a:gridCol>
              </a:tblGrid>
              <a:tr h="0">
                <a:tc>
                  <a:txBody>
                    <a:bodyPr/>
                    <a:lstStyle/>
                    <a:p>
                      <a:pPr>
                        <a:lnSpc>
                          <a:spcPct val="115000"/>
                        </a:lnSpc>
                        <a:spcAft>
                          <a:spcPts val="0"/>
                        </a:spcAft>
                      </a:pPr>
                      <a:r>
                        <a:rPr lang="es-ES" sz="1400" dirty="0">
                          <a:latin typeface="Times New Roman" panose="02020603050405020304" pitchFamily="18" charset="0"/>
                          <a:ea typeface="Calibri"/>
                          <a:cs typeface="Times New Roman" panose="02020603050405020304" pitchFamily="18" charset="0"/>
                        </a:rPr>
                        <a:t># vehículos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a:latin typeface="Times New Roman" panose="02020603050405020304" pitchFamily="18" charset="0"/>
                          <a:ea typeface="Calibri"/>
                          <a:cs typeface="Times New Roman" panose="02020603050405020304" pitchFamily="18" charset="0"/>
                        </a:rPr>
                        <a:t>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a:latin typeface="Times New Roman" panose="02020603050405020304" pitchFamily="18" charset="0"/>
                          <a:ea typeface="Calibri"/>
                          <a:cs typeface="Times New Roman" panose="02020603050405020304" pitchFamily="18" charset="0"/>
                        </a:rPr>
                        <a:t>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dirty="0">
                          <a:latin typeface="Times New Roman" panose="02020603050405020304" pitchFamily="18" charset="0"/>
                          <a:ea typeface="Calibri"/>
                          <a:cs typeface="Times New Roman" panose="02020603050405020304" pitchFamily="18"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a:latin typeface="Times New Roman" panose="02020603050405020304" pitchFamily="18" charset="0"/>
                          <a:ea typeface="Calibri"/>
                          <a:cs typeface="Times New Roman" panose="02020603050405020304" pitchFamily="18" charset="0"/>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a:latin typeface="Times New Roman" panose="02020603050405020304" pitchFamily="18" charset="0"/>
                          <a:ea typeface="Calibri"/>
                          <a:cs typeface="Times New Roman" panose="02020603050405020304" pitchFamily="18" charset="0"/>
                        </a:rPr>
                        <a:t>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0">
                <a:tc>
                  <a:txBody>
                    <a:bodyPr/>
                    <a:lstStyle/>
                    <a:p>
                      <a:pPr>
                        <a:lnSpc>
                          <a:spcPct val="115000"/>
                        </a:lnSpc>
                        <a:spcAft>
                          <a:spcPts val="0"/>
                        </a:spcAft>
                      </a:pPr>
                      <a:r>
                        <a:rPr lang="es-ES" sz="1400">
                          <a:latin typeface="Times New Roman" panose="02020603050405020304" pitchFamily="18" charset="0"/>
                          <a:ea typeface="Calibri"/>
                          <a:cs typeface="Times New Roman" panose="02020603050405020304" pitchFamily="18" charset="0"/>
                        </a:rPr>
                        <a:t># accidentes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a:latin typeface="Times New Roman" panose="02020603050405020304" pitchFamily="18" charset="0"/>
                          <a:ea typeface="Calibri"/>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a:latin typeface="Times New Roman" panose="02020603050405020304" pitchFamily="18" charset="0"/>
                          <a:ea typeface="Calibri"/>
                          <a:cs typeface="Times New Roman" panose="02020603050405020304" pitchFamily="18" charset="0"/>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a:latin typeface="Times New Roman" panose="02020603050405020304" pitchFamily="18" charset="0"/>
                          <a:ea typeface="Calibri"/>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dirty="0">
                          <a:latin typeface="Times New Roman" panose="02020603050405020304" pitchFamily="18" charset="0"/>
                          <a:ea typeface="Calibri"/>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s-ES" sz="1400" dirty="0">
                          <a:latin typeface="Times New Roman" panose="02020603050405020304" pitchFamily="18" charset="0"/>
                          <a:ea typeface="Calibri"/>
                          <a:cs typeface="Times New Roman" panose="02020603050405020304" pitchFamily="18" charset="0"/>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pic>
        <p:nvPicPr>
          <p:cNvPr id="8" name="Imagen 19"/>
          <p:cNvPicPr>
            <a:picLocks noChangeAspect="1" noChangeArrowheads="1"/>
          </p:cNvPicPr>
          <p:nvPr/>
        </p:nvPicPr>
        <p:blipFill>
          <a:blip r:embed="rId2"/>
          <a:srcRect/>
          <a:stretch>
            <a:fillRect/>
          </a:stretch>
        </p:blipFill>
        <p:spPr bwMode="auto">
          <a:xfrm>
            <a:off x="134322" y="4155940"/>
            <a:ext cx="3166956" cy="2530184"/>
          </a:xfrm>
          <a:prstGeom prst="rect">
            <a:avLst/>
          </a:prstGeom>
          <a:noFill/>
          <a:ln w="9525">
            <a:noFill/>
            <a:miter lim="800000"/>
            <a:headEnd/>
            <a:tailEnd/>
          </a:ln>
        </p:spPr>
      </p:pic>
      <p:sp>
        <p:nvSpPr>
          <p:cNvPr id="9" name="Rectangle 5"/>
          <p:cNvSpPr>
            <a:spLocks noChangeArrowheads="1"/>
          </p:cNvSpPr>
          <p:nvPr/>
        </p:nvSpPr>
        <p:spPr bwMode="auto">
          <a:xfrm>
            <a:off x="3336369" y="4213135"/>
            <a:ext cx="5572132"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Todo parece indicar que existe una relación lineal entre las variables.</a:t>
            </a:r>
            <a:r>
              <a:rPr lang="es-ES" sz="1050" dirty="0">
                <a:latin typeface="Arial" pitchFamily="34" charset="0"/>
                <a:cs typeface="Arial" pitchFamily="34" charset="0"/>
              </a:rPr>
              <a:t> </a:t>
            </a:r>
            <a:r>
              <a:rPr lang="es-ES" sz="1050" dirty="0" smtClean="0">
                <a:latin typeface="Arial" pitchFamily="34" charset="0"/>
                <a:cs typeface="Arial" pitchFamily="34" charset="0"/>
              </a:rPr>
              <a:t>¿ </a:t>
            </a:r>
            <a:r>
              <a:rPr kumimoji="0" lang="es-ES" sz="16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Cómo medir tal relación?</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144963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3"/>
          <p:cNvGraphicFramePr>
            <a:graphicFrameLocks noChangeAspect="1"/>
          </p:cNvGraphicFramePr>
          <p:nvPr>
            <p:extLst>
              <p:ext uri="{D42A27DB-BD31-4B8C-83A1-F6EECF244321}">
                <p14:modId xmlns:p14="http://schemas.microsoft.com/office/powerpoint/2010/main" val="1462607578"/>
              </p:ext>
            </p:extLst>
          </p:nvPr>
        </p:nvGraphicFramePr>
        <p:xfrm>
          <a:off x="589152" y="1955800"/>
          <a:ext cx="1466850" cy="428625"/>
        </p:xfrm>
        <a:graphic>
          <a:graphicData uri="http://schemas.openxmlformats.org/presentationml/2006/ole">
            <mc:AlternateContent xmlns:mc="http://schemas.openxmlformats.org/markup-compatibility/2006">
              <mc:Choice xmlns:v="urn:schemas-microsoft-com:vml" Requires="v">
                <p:oleObj spid="_x0000_s73821" name="Ecuación" r:id="rId3" imgW="1104840" imgH="228600" progId="Equation.3">
                  <p:embed/>
                </p:oleObj>
              </mc:Choice>
              <mc:Fallback>
                <p:oleObj name="Ecuación" r:id="rId3" imgW="1104840" imgH="228600" progId="Equation.3">
                  <p:embed/>
                  <p:pic>
                    <p:nvPicPr>
                      <p:cNvPr id="0" name="Picture 7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152" y="1955800"/>
                        <a:ext cx="1466850" cy="428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7 CuadroTexto"/>
          <p:cNvSpPr txBox="1"/>
          <p:nvPr/>
        </p:nvSpPr>
        <p:spPr>
          <a:xfrm>
            <a:off x="377062" y="1409089"/>
            <a:ext cx="5694188" cy="400110"/>
          </a:xfrm>
          <a:prstGeom prst="rect">
            <a:avLst/>
          </a:prstGeom>
          <a:noFill/>
        </p:spPr>
        <p:txBody>
          <a:bodyPr wrap="none" rtlCol="0">
            <a:spAutoFit/>
          </a:bodyPr>
          <a:lstStyle/>
          <a:p>
            <a:r>
              <a:rPr lang="es-ES" sz="2000" dirty="0" smtClean="0">
                <a:latin typeface="Times New Roman" panose="02020603050405020304" pitchFamily="18" charset="0"/>
                <a:cs typeface="Times New Roman" panose="02020603050405020304" pitchFamily="18" charset="0"/>
              </a:rPr>
              <a:t>Prueba de Hipótesis para el coeficiente de correlación</a:t>
            </a:r>
            <a:endParaRPr lang="es-ES" sz="2000" dirty="0">
              <a:latin typeface="Times New Roman" panose="02020603050405020304" pitchFamily="18" charset="0"/>
              <a:cs typeface="Times New Roman" panose="02020603050405020304" pitchFamily="18" charset="0"/>
            </a:endParaRPr>
          </a:p>
        </p:txBody>
      </p:sp>
      <p:sp>
        <p:nvSpPr>
          <p:cNvPr id="5" name="44 CuadroTexto"/>
          <p:cNvSpPr txBox="1"/>
          <p:nvPr/>
        </p:nvSpPr>
        <p:spPr>
          <a:xfrm>
            <a:off x="377062" y="727052"/>
            <a:ext cx="1891030" cy="523220"/>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a:spAutoFit/>
          </a:bodyPr>
          <a:lstStyle/>
          <a:p>
            <a:pPr>
              <a:defRPr/>
            </a:pPr>
            <a:r>
              <a:rPr lang="es-ES" sz="2800" b="1" dirty="0"/>
              <a:t>Correlación</a:t>
            </a:r>
            <a:endParaRPr lang="es-CL" sz="2000" b="1" dirty="0"/>
          </a:p>
        </p:txBody>
      </p:sp>
      <p:sp>
        <p:nvSpPr>
          <p:cNvPr id="6"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graphicFrame>
        <p:nvGraphicFramePr>
          <p:cNvPr id="7" name="Object 3"/>
          <p:cNvGraphicFramePr>
            <a:graphicFrameLocks noChangeAspect="1"/>
          </p:cNvGraphicFramePr>
          <p:nvPr>
            <p:extLst>
              <p:ext uri="{D42A27DB-BD31-4B8C-83A1-F6EECF244321}">
                <p14:modId xmlns:p14="http://schemas.microsoft.com/office/powerpoint/2010/main" val="1314558070"/>
              </p:ext>
            </p:extLst>
          </p:nvPr>
        </p:nvGraphicFramePr>
        <p:xfrm>
          <a:off x="4025899" y="1949873"/>
          <a:ext cx="1298575" cy="404812"/>
        </p:xfrm>
        <a:graphic>
          <a:graphicData uri="http://schemas.openxmlformats.org/presentationml/2006/ole">
            <mc:AlternateContent xmlns:mc="http://schemas.openxmlformats.org/markup-compatibility/2006">
              <mc:Choice xmlns:v="urn:schemas-microsoft-com:vml" Requires="v">
                <p:oleObj spid="_x0000_s73822" name="Ecuación" r:id="rId5" imgW="977760" imgH="215640" progId="Equation.3">
                  <p:embed/>
                </p:oleObj>
              </mc:Choice>
              <mc:Fallback>
                <p:oleObj name="Ecuación" r:id="rId5" imgW="977760" imgH="215640" progId="Equation.3">
                  <p:embed/>
                  <p:pic>
                    <p:nvPicPr>
                      <p:cNvPr id="0" name="Picture 7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25899" y="1949873"/>
                        <a:ext cx="1298575" cy="4048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1"/>
          <p:cNvSpPr>
            <a:spLocks noChangeArrowheads="1"/>
          </p:cNvSpPr>
          <p:nvPr/>
        </p:nvSpPr>
        <p:spPr bwMode="auto">
          <a:xfrm>
            <a:off x="337383" y="2581901"/>
            <a:ext cx="8615882"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s-ES" sz="1600" dirty="0" smtClean="0">
                <a:solidFill>
                  <a:srgbClr val="000000"/>
                </a:solidFill>
                <a:latin typeface="Times New Roman" pitchFamily="18" charset="0"/>
                <a:ea typeface="Calibri" pitchFamily="34" charset="0"/>
                <a:cs typeface="Times New Roman" pitchFamily="18" charset="0"/>
              </a:rPr>
              <a:t>Calculémoslo </a:t>
            </a:r>
            <a:r>
              <a:rPr lang="es-ES" sz="1600" dirty="0">
                <a:solidFill>
                  <a:srgbClr val="000000"/>
                </a:solidFill>
                <a:latin typeface="Times New Roman" pitchFamily="18" charset="0"/>
                <a:ea typeface="Calibri" pitchFamily="34" charset="0"/>
                <a:cs typeface="Times New Roman" pitchFamily="18" charset="0"/>
              </a:rPr>
              <a:t>usando el </a:t>
            </a:r>
            <a:r>
              <a:rPr lang="es-ES" sz="1600" dirty="0" smtClean="0">
                <a:solidFill>
                  <a:srgbClr val="000000"/>
                </a:solidFill>
                <a:latin typeface="Times New Roman" pitchFamily="18" charset="0"/>
                <a:ea typeface="Calibri" pitchFamily="34" charset="0"/>
                <a:cs typeface="Times New Roman" pitchFamily="18" charset="0"/>
              </a:rPr>
              <a:t>SPSS</a:t>
            </a:r>
            <a:endParaRPr lang="es-ES" sz="1600" dirty="0">
              <a:solidFill>
                <a:srgbClr val="000000"/>
              </a:solidFill>
              <a:latin typeface="Times New Roman" pitchFamily="18" charset="0"/>
              <a:ea typeface="Calibri" pitchFamily="34" charset="0"/>
              <a:cs typeface="Times New Roman" pitchFamily="18" charset="0"/>
            </a:endParaRPr>
          </a:p>
        </p:txBody>
      </p:sp>
      <p:graphicFrame>
        <p:nvGraphicFramePr>
          <p:cNvPr id="9" name="4 Tabla"/>
          <p:cNvGraphicFramePr>
            <a:graphicFrameLocks noGrp="1"/>
          </p:cNvGraphicFramePr>
          <p:nvPr>
            <p:extLst>
              <p:ext uri="{D42A27DB-BD31-4B8C-83A1-F6EECF244321}">
                <p14:modId xmlns:p14="http://schemas.microsoft.com/office/powerpoint/2010/main" val="1802047666"/>
              </p:ext>
            </p:extLst>
          </p:nvPr>
        </p:nvGraphicFramePr>
        <p:xfrm>
          <a:off x="3275856" y="2996952"/>
          <a:ext cx="5308117" cy="3525872"/>
        </p:xfrm>
        <a:graphic>
          <a:graphicData uri="http://schemas.openxmlformats.org/drawingml/2006/table">
            <a:tbl>
              <a:tblPr/>
              <a:tblGrid>
                <a:gridCol w="1768075">
                  <a:extLst>
                    <a:ext uri="{9D8B030D-6E8A-4147-A177-3AD203B41FA5}">
                      <a16:colId xmlns:a16="http://schemas.microsoft.com/office/drawing/2014/main" xmlns="" val="20000"/>
                    </a:ext>
                  </a:extLst>
                </a:gridCol>
                <a:gridCol w="1768075">
                  <a:extLst>
                    <a:ext uri="{9D8B030D-6E8A-4147-A177-3AD203B41FA5}">
                      <a16:colId xmlns:a16="http://schemas.microsoft.com/office/drawing/2014/main" xmlns="" val="20001"/>
                    </a:ext>
                  </a:extLst>
                </a:gridCol>
                <a:gridCol w="933843">
                  <a:extLst>
                    <a:ext uri="{9D8B030D-6E8A-4147-A177-3AD203B41FA5}">
                      <a16:colId xmlns:a16="http://schemas.microsoft.com/office/drawing/2014/main" xmlns="" val="20002"/>
                    </a:ext>
                  </a:extLst>
                </a:gridCol>
                <a:gridCol w="838124">
                  <a:extLst>
                    <a:ext uri="{9D8B030D-6E8A-4147-A177-3AD203B41FA5}">
                      <a16:colId xmlns:a16="http://schemas.microsoft.com/office/drawing/2014/main" xmlns="" val="20003"/>
                    </a:ext>
                  </a:extLst>
                </a:gridCol>
              </a:tblGrid>
              <a:tr h="317503">
                <a:tc gridSpan="4">
                  <a:txBody>
                    <a:bodyPr/>
                    <a:lstStyle/>
                    <a:p>
                      <a:pPr marL="38100" marR="38100" algn="ctr">
                        <a:lnSpc>
                          <a:spcPts val="1600"/>
                        </a:lnSpc>
                        <a:spcAft>
                          <a:spcPts val="0"/>
                        </a:spcAft>
                      </a:pPr>
                      <a:r>
                        <a:rPr lang="es-ES" sz="900" b="1" dirty="0" smtClean="0">
                          <a:solidFill>
                            <a:srgbClr val="000000"/>
                          </a:solidFill>
                          <a:latin typeface="Arial"/>
                          <a:ea typeface="Calibri"/>
                          <a:cs typeface="Times New Roman"/>
                        </a:rPr>
                        <a:t>Correlaciones </a:t>
                      </a:r>
                      <a:endParaRPr lang="es-ES" sz="1100" dirty="0">
                        <a:latin typeface="Calibri"/>
                        <a:ea typeface="Calibri"/>
                        <a:cs typeface="Times New Roman"/>
                      </a:endParaRPr>
                    </a:p>
                  </a:txBody>
                  <a:tcPr marL="0" marR="0" marT="0" marB="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0"/>
                  </a:ext>
                </a:extLst>
              </a:tr>
              <a:tr h="328616">
                <a:tc gridSpan="2">
                  <a:txBody>
                    <a:bodyPr/>
                    <a:lstStyle/>
                    <a:p>
                      <a:pPr algn="ctr">
                        <a:lnSpc>
                          <a:spcPct val="115000"/>
                        </a:lnSpc>
                        <a:spcAft>
                          <a:spcPts val="0"/>
                        </a:spcAft>
                      </a:pPr>
                      <a:endParaRPr lang="es-ES" sz="1200">
                        <a:latin typeface="Times New Roman"/>
                        <a:ea typeface="Calibri"/>
                        <a:cs typeface="Times New Roman"/>
                      </a:endParaRPr>
                    </a:p>
                  </a:txBody>
                  <a:tcPr marL="0" marR="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s-ES"/>
                    </a:p>
                  </a:txBody>
                  <a:tcPr/>
                </a:tc>
                <a:tc>
                  <a:txBody>
                    <a:bodyPr/>
                    <a:lstStyle/>
                    <a:p>
                      <a:pPr marL="38100" marR="38100" algn="ctr">
                        <a:lnSpc>
                          <a:spcPts val="1600"/>
                        </a:lnSpc>
                        <a:spcAft>
                          <a:spcPts val="0"/>
                        </a:spcAft>
                      </a:pPr>
                      <a:r>
                        <a:rPr lang="es-ES" sz="900">
                          <a:solidFill>
                            <a:srgbClr val="000000"/>
                          </a:solidFill>
                          <a:latin typeface="Arial"/>
                          <a:ea typeface="Calibri"/>
                          <a:cs typeface="Times New Roman"/>
                        </a:rPr>
                        <a:t>accidentes</a:t>
                      </a:r>
                      <a:endParaRPr lang="es-ES" sz="1100">
                        <a:latin typeface="Calibri"/>
                        <a:ea typeface="Calibri"/>
                        <a:cs typeface="Times New Roman"/>
                      </a:endParaRPr>
                    </a:p>
                  </a:txBody>
                  <a:tcPr marL="0" marR="0"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s-ES" sz="900">
                          <a:solidFill>
                            <a:srgbClr val="000000"/>
                          </a:solidFill>
                          <a:latin typeface="Arial"/>
                          <a:ea typeface="Calibri"/>
                          <a:cs typeface="Times New Roman"/>
                        </a:rPr>
                        <a:t>vehiculos</a:t>
                      </a:r>
                      <a:endParaRPr lang="es-ES" sz="1100">
                        <a:latin typeface="Calibri"/>
                        <a:ea typeface="Calibri"/>
                        <a:cs typeface="Times New Roman"/>
                      </a:endParaRPr>
                    </a:p>
                  </a:txBody>
                  <a:tcPr marL="0" marR="0"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1"/>
                  </a:ext>
                </a:extLst>
              </a:tr>
              <a:tr h="635006">
                <a:tc rowSpan="3">
                  <a:txBody>
                    <a:bodyPr/>
                    <a:lstStyle/>
                    <a:p>
                      <a:pPr marL="38100" marR="38100">
                        <a:lnSpc>
                          <a:spcPts val="1600"/>
                        </a:lnSpc>
                        <a:spcAft>
                          <a:spcPts val="0"/>
                        </a:spcAft>
                      </a:pPr>
                      <a:r>
                        <a:rPr lang="es-ES" sz="900" dirty="0">
                          <a:solidFill>
                            <a:srgbClr val="000000"/>
                          </a:solidFill>
                          <a:latin typeface="Arial"/>
                          <a:ea typeface="Calibri"/>
                          <a:cs typeface="Times New Roman"/>
                        </a:rPr>
                        <a:t>accidentes</a:t>
                      </a:r>
                      <a:endParaRPr lang="es-ES" sz="1100" dirty="0">
                        <a:latin typeface="Calibri"/>
                        <a:ea typeface="Calibri"/>
                        <a:cs typeface="Times New Roman"/>
                      </a:endParaRPr>
                    </a:p>
                  </a:txBody>
                  <a:tcPr marL="0" marR="0" marT="0" marB="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nSpc>
                          <a:spcPts val="1600"/>
                        </a:lnSpc>
                        <a:spcAft>
                          <a:spcPts val="0"/>
                        </a:spcAft>
                      </a:pPr>
                      <a:r>
                        <a:rPr lang="es-ES" sz="900">
                          <a:solidFill>
                            <a:srgbClr val="000000"/>
                          </a:solidFill>
                          <a:latin typeface="Arial"/>
                          <a:ea typeface="Calibri"/>
                          <a:cs typeface="Times New Roman"/>
                        </a:rPr>
                        <a:t>Correlación de Pearson</a:t>
                      </a:r>
                      <a:endParaRPr lang="es-ES" sz="1100">
                        <a:latin typeface="Calibri"/>
                        <a:ea typeface="Calibri"/>
                        <a:cs typeface="Times New Roman"/>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Aft>
                          <a:spcPts val="0"/>
                        </a:spcAft>
                      </a:pPr>
                      <a:r>
                        <a:rPr lang="es-ES" sz="900">
                          <a:solidFill>
                            <a:srgbClr val="000000"/>
                          </a:solidFill>
                          <a:latin typeface="Arial"/>
                          <a:ea typeface="Calibri"/>
                          <a:cs typeface="Times New Roman"/>
                        </a:rPr>
                        <a:t>1</a:t>
                      </a:r>
                      <a:endParaRPr lang="es-ES" sz="1100">
                        <a:latin typeface="Calibri"/>
                        <a:ea typeface="Calibri"/>
                        <a:cs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Aft>
                          <a:spcPts val="0"/>
                        </a:spcAft>
                      </a:pPr>
                      <a:r>
                        <a:rPr lang="es-ES" sz="900">
                          <a:solidFill>
                            <a:srgbClr val="000000"/>
                          </a:solidFill>
                          <a:latin typeface="Arial"/>
                          <a:ea typeface="Calibri"/>
                          <a:cs typeface="Times New Roman"/>
                        </a:rPr>
                        <a:t>,995</a:t>
                      </a:r>
                      <a:r>
                        <a:rPr lang="es-ES" sz="900" baseline="30000">
                          <a:solidFill>
                            <a:srgbClr val="000000"/>
                          </a:solidFill>
                          <a:latin typeface="Arial"/>
                          <a:ea typeface="Calibri"/>
                          <a:cs typeface="Times New Roman"/>
                        </a:rPr>
                        <a:t>**</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10002"/>
                  </a:ext>
                </a:extLst>
              </a:tr>
              <a:tr h="328616">
                <a:tc vMerge="1">
                  <a:txBody>
                    <a:bodyPr/>
                    <a:lstStyle/>
                    <a:p>
                      <a:endParaRPr lang="es-ES"/>
                    </a:p>
                  </a:txBody>
                  <a:tcPr/>
                </a:tc>
                <a:tc>
                  <a:txBody>
                    <a:bodyPr/>
                    <a:lstStyle/>
                    <a:p>
                      <a:pPr marL="38100" marR="38100">
                        <a:lnSpc>
                          <a:spcPts val="1600"/>
                        </a:lnSpc>
                        <a:spcAft>
                          <a:spcPts val="0"/>
                        </a:spcAft>
                      </a:pPr>
                      <a:r>
                        <a:rPr lang="es-ES" sz="900">
                          <a:solidFill>
                            <a:srgbClr val="000000"/>
                          </a:solidFill>
                          <a:latin typeface="Arial"/>
                          <a:ea typeface="Calibri"/>
                          <a:cs typeface="Times New Roman"/>
                        </a:rPr>
                        <a:t>Sig. (bilateral)</a:t>
                      </a:r>
                      <a:endParaRPr lang="es-ES" sz="1100">
                        <a:latin typeface="Calibri"/>
                        <a:ea typeface="Calibri"/>
                        <a:cs typeface="Times New Roman"/>
                      </a:endParaRPr>
                    </a:p>
                  </a:txBody>
                  <a:tcPr marL="0" marR="0" marT="0" marB="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15000"/>
                        </a:lnSpc>
                        <a:spcAft>
                          <a:spcPts val="0"/>
                        </a:spcAft>
                      </a:pPr>
                      <a:endParaRPr lang="es-ES" sz="1200">
                        <a:latin typeface="Times New Roman"/>
                        <a:ea typeface="Calibri"/>
                        <a:cs typeface="Times New Roman"/>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Aft>
                          <a:spcPts val="0"/>
                        </a:spcAft>
                      </a:pPr>
                      <a:r>
                        <a:rPr lang="es-ES" sz="900">
                          <a:solidFill>
                            <a:srgbClr val="000000"/>
                          </a:solidFill>
                          <a:latin typeface="Arial"/>
                          <a:ea typeface="Calibri"/>
                          <a:cs typeface="Times New Roman"/>
                        </a:rPr>
                        <a:t>,000</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10003"/>
                  </a:ext>
                </a:extLst>
              </a:tr>
              <a:tr h="317503">
                <a:tc vMerge="1">
                  <a:txBody>
                    <a:bodyPr/>
                    <a:lstStyle/>
                    <a:p>
                      <a:endParaRPr lang="es-ES"/>
                    </a:p>
                  </a:txBody>
                  <a:tcPr/>
                </a:tc>
                <a:tc>
                  <a:txBody>
                    <a:bodyPr/>
                    <a:lstStyle/>
                    <a:p>
                      <a:pPr marL="38100" marR="38100">
                        <a:lnSpc>
                          <a:spcPts val="1600"/>
                        </a:lnSpc>
                        <a:spcAft>
                          <a:spcPts val="0"/>
                        </a:spcAft>
                      </a:pPr>
                      <a:r>
                        <a:rPr lang="es-ES" sz="900">
                          <a:solidFill>
                            <a:srgbClr val="000000"/>
                          </a:solidFill>
                          <a:latin typeface="Arial"/>
                          <a:ea typeface="Calibri"/>
                          <a:cs typeface="Times New Roman"/>
                        </a:rPr>
                        <a:t>N</a:t>
                      </a:r>
                      <a:endParaRPr lang="es-ES" sz="1100">
                        <a:latin typeface="Calibri"/>
                        <a:ea typeface="Calibri"/>
                        <a:cs typeface="Times New Roman"/>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s-ES" sz="900">
                          <a:solidFill>
                            <a:srgbClr val="000000"/>
                          </a:solidFill>
                          <a:latin typeface="Arial"/>
                          <a:ea typeface="Calibri"/>
                          <a:cs typeface="Times New Roman"/>
                        </a:rPr>
                        <a:t>5</a:t>
                      </a:r>
                      <a:endParaRPr lang="es-ES" sz="1100">
                        <a:latin typeface="Calibri"/>
                        <a:ea typeface="Calibri"/>
                        <a:cs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s-ES" sz="900">
                          <a:solidFill>
                            <a:srgbClr val="000000"/>
                          </a:solidFill>
                          <a:latin typeface="Arial"/>
                          <a:ea typeface="Calibri"/>
                          <a:cs typeface="Times New Roman"/>
                        </a:rPr>
                        <a:t>5</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4"/>
                  </a:ext>
                </a:extLst>
              </a:tr>
              <a:tr h="635006">
                <a:tc rowSpan="3">
                  <a:txBody>
                    <a:bodyPr/>
                    <a:lstStyle/>
                    <a:p>
                      <a:pPr marL="38100" marR="38100">
                        <a:lnSpc>
                          <a:spcPts val="1600"/>
                        </a:lnSpc>
                        <a:spcAft>
                          <a:spcPts val="0"/>
                        </a:spcAft>
                      </a:pPr>
                      <a:r>
                        <a:rPr lang="es-ES" sz="900" dirty="0" err="1">
                          <a:solidFill>
                            <a:srgbClr val="000000"/>
                          </a:solidFill>
                          <a:latin typeface="Arial"/>
                          <a:ea typeface="Calibri"/>
                          <a:cs typeface="Times New Roman"/>
                        </a:rPr>
                        <a:t>vehiculos</a:t>
                      </a:r>
                      <a:endParaRPr lang="es-ES" sz="1100" dirty="0">
                        <a:latin typeface="Calibri"/>
                        <a:ea typeface="Calibri"/>
                        <a:cs typeface="Times New Roman"/>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nSpc>
                          <a:spcPts val="1600"/>
                        </a:lnSpc>
                        <a:spcAft>
                          <a:spcPts val="0"/>
                        </a:spcAft>
                      </a:pPr>
                      <a:r>
                        <a:rPr lang="es-ES" sz="900" dirty="0">
                          <a:solidFill>
                            <a:srgbClr val="000000"/>
                          </a:solidFill>
                          <a:latin typeface="Arial"/>
                          <a:ea typeface="Calibri"/>
                          <a:cs typeface="Times New Roman"/>
                        </a:rPr>
                        <a:t>Correlación de </a:t>
                      </a:r>
                      <a:r>
                        <a:rPr lang="es-ES" sz="900" dirty="0" err="1">
                          <a:solidFill>
                            <a:srgbClr val="000000"/>
                          </a:solidFill>
                          <a:latin typeface="Arial"/>
                          <a:ea typeface="Calibri"/>
                          <a:cs typeface="Times New Roman"/>
                        </a:rPr>
                        <a:t>Pearson</a:t>
                      </a:r>
                      <a:endParaRPr lang="es-ES" sz="1100" dirty="0">
                        <a:latin typeface="Calibri"/>
                        <a:ea typeface="Calibri"/>
                        <a:cs typeface="Times New Roman"/>
                      </a:endParaRPr>
                    </a:p>
                  </a:txBody>
                  <a:tcPr marL="0" marR="0" marT="0" marB="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Aft>
                          <a:spcPts val="0"/>
                        </a:spcAft>
                      </a:pPr>
                      <a:r>
                        <a:rPr lang="es-ES" sz="900">
                          <a:solidFill>
                            <a:srgbClr val="000000"/>
                          </a:solidFill>
                          <a:latin typeface="Arial"/>
                          <a:ea typeface="Calibri"/>
                          <a:cs typeface="Times New Roman"/>
                        </a:rPr>
                        <a:t>,995</a:t>
                      </a:r>
                      <a:r>
                        <a:rPr lang="es-ES" sz="900" baseline="30000">
                          <a:solidFill>
                            <a:srgbClr val="000000"/>
                          </a:solidFill>
                          <a:latin typeface="Arial"/>
                          <a:ea typeface="Calibri"/>
                          <a:cs typeface="Times New Roman"/>
                        </a:rPr>
                        <a:t>**</a:t>
                      </a:r>
                      <a:endParaRPr lang="es-ES" sz="1100">
                        <a:latin typeface="Calibri"/>
                        <a:ea typeface="Calibri"/>
                        <a:cs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Aft>
                          <a:spcPts val="0"/>
                        </a:spcAft>
                      </a:pPr>
                      <a:r>
                        <a:rPr lang="es-ES" sz="900" dirty="0">
                          <a:solidFill>
                            <a:srgbClr val="000000"/>
                          </a:solidFill>
                          <a:latin typeface="Arial"/>
                          <a:ea typeface="Calibri"/>
                          <a:cs typeface="Times New Roman"/>
                        </a:rPr>
                        <a:t>1</a:t>
                      </a:r>
                      <a:endParaRPr lang="es-ES" sz="1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10005"/>
                  </a:ext>
                </a:extLst>
              </a:tr>
              <a:tr h="328616">
                <a:tc vMerge="1">
                  <a:txBody>
                    <a:bodyPr/>
                    <a:lstStyle/>
                    <a:p>
                      <a:endParaRPr lang="es-ES"/>
                    </a:p>
                  </a:txBody>
                  <a:tcPr/>
                </a:tc>
                <a:tc>
                  <a:txBody>
                    <a:bodyPr/>
                    <a:lstStyle/>
                    <a:p>
                      <a:pPr marL="38100" marR="38100">
                        <a:lnSpc>
                          <a:spcPts val="1600"/>
                        </a:lnSpc>
                        <a:spcAft>
                          <a:spcPts val="0"/>
                        </a:spcAft>
                      </a:pPr>
                      <a:r>
                        <a:rPr lang="es-ES" sz="900" dirty="0">
                          <a:solidFill>
                            <a:srgbClr val="000000"/>
                          </a:solidFill>
                          <a:latin typeface="Arial"/>
                          <a:ea typeface="Calibri"/>
                          <a:cs typeface="Times New Roman"/>
                        </a:rPr>
                        <a:t>Sig. (bilateral)</a:t>
                      </a:r>
                      <a:endParaRPr lang="es-ES" sz="1100" dirty="0">
                        <a:latin typeface="Calibri"/>
                        <a:ea typeface="Calibri"/>
                        <a:cs typeface="Times New Roman"/>
                      </a:endParaRPr>
                    </a:p>
                  </a:txBody>
                  <a:tcPr marL="0" marR="0" marT="0" marB="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Aft>
                          <a:spcPts val="0"/>
                        </a:spcAft>
                      </a:pPr>
                      <a:r>
                        <a:rPr lang="es-ES" sz="900">
                          <a:solidFill>
                            <a:srgbClr val="000000"/>
                          </a:solidFill>
                          <a:latin typeface="Arial"/>
                          <a:ea typeface="Calibri"/>
                          <a:cs typeface="Times New Roman"/>
                        </a:rPr>
                        <a:t>,000</a:t>
                      </a:r>
                      <a:endParaRPr lang="es-ES" sz="1100">
                        <a:latin typeface="Calibri"/>
                        <a:ea typeface="Calibri"/>
                        <a:cs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15000"/>
                        </a:lnSpc>
                        <a:spcAft>
                          <a:spcPts val="0"/>
                        </a:spcAft>
                      </a:pPr>
                      <a:endParaRPr lang="es-ES" sz="1200">
                        <a:latin typeface="Times New Roman"/>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10006"/>
                  </a:ext>
                </a:extLst>
              </a:tr>
              <a:tr h="317503">
                <a:tc vMerge="1">
                  <a:txBody>
                    <a:bodyPr/>
                    <a:lstStyle/>
                    <a:p>
                      <a:endParaRPr lang="es-ES"/>
                    </a:p>
                  </a:txBody>
                  <a:tcPr/>
                </a:tc>
                <a:tc>
                  <a:txBody>
                    <a:bodyPr/>
                    <a:lstStyle/>
                    <a:p>
                      <a:pPr marL="38100" marR="38100">
                        <a:lnSpc>
                          <a:spcPts val="1600"/>
                        </a:lnSpc>
                        <a:spcAft>
                          <a:spcPts val="0"/>
                        </a:spcAft>
                      </a:pPr>
                      <a:r>
                        <a:rPr lang="es-ES" sz="900" dirty="0">
                          <a:solidFill>
                            <a:srgbClr val="000000"/>
                          </a:solidFill>
                          <a:latin typeface="Arial"/>
                          <a:ea typeface="Calibri"/>
                          <a:cs typeface="Times New Roman"/>
                        </a:rPr>
                        <a:t>N</a:t>
                      </a:r>
                      <a:endParaRPr lang="es-ES" sz="1100" dirty="0">
                        <a:latin typeface="Calibri"/>
                        <a:ea typeface="Calibri"/>
                        <a:cs typeface="Times New Roman"/>
                      </a:endParaRPr>
                    </a:p>
                  </a:txBody>
                  <a:tcPr marL="0" marR="0" marT="0" marB="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s-ES" sz="900">
                          <a:solidFill>
                            <a:srgbClr val="000000"/>
                          </a:solidFill>
                          <a:latin typeface="Arial"/>
                          <a:ea typeface="Calibri"/>
                          <a:cs typeface="Times New Roman"/>
                        </a:rPr>
                        <a:t>5</a:t>
                      </a:r>
                      <a:endParaRPr lang="es-ES" sz="1100">
                        <a:latin typeface="Calibri"/>
                        <a:ea typeface="Calibri"/>
                        <a:cs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s-ES" sz="900">
                          <a:solidFill>
                            <a:srgbClr val="000000"/>
                          </a:solidFill>
                          <a:latin typeface="Arial"/>
                          <a:ea typeface="Calibri"/>
                          <a:cs typeface="Times New Roman"/>
                        </a:rPr>
                        <a:t>5</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7"/>
                  </a:ext>
                </a:extLst>
              </a:tr>
              <a:tr h="317503">
                <a:tc gridSpan="4">
                  <a:txBody>
                    <a:bodyPr/>
                    <a:lstStyle/>
                    <a:p>
                      <a:pPr marL="38100" marR="38100">
                        <a:lnSpc>
                          <a:spcPts val="1600"/>
                        </a:lnSpc>
                        <a:spcAft>
                          <a:spcPts val="0"/>
                        </a:spcAft>
                      </a:pPr>
                      <a:r>
                        <a:rPr lang="es-ES" sz="900" dirty="0">
                          <a:solidFill>
                            <a:srgbClr val="000000"/>
                          </a:solidFill>
                          <a:latin typeface="Arial"/>
                          <a:ea typeface="Calibri"/>
                          <a:cs typeface="Times New Roman"/>
                        </a:rPr>
                        <a:t>**. La correlación es significativa al nivel 0,01 (bilateral).</a:t>
                      </a:r>
                      <a:endParaRPr lang="es-ES" sz="1100" dirty="0">
                        <a:latin typeface="Calibri"/>
                        <a:ea typeface="Calibri"/>
                        <a:cs typeface="Times New Roman"/>
                      </a:endParaRPr>
                    </a:p>
                  </a:txBody>
                  <a:tcPr marL="0" marR="0" marT="0" marB="0">
                    <a:lnL>
                      <a:noFill/>
                    </a:lnL>
                    <a:lnR>
                      <a:noFill/>
                    </a:lnR>
                    <a:lnT w="28575"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8"/>
                  </a:ext>
                </a:extLst>
              </a:tr>
            </a:tbl>
          </a:graphicData>
        </a:graphic>
      </p:graphicFrame>
      <p:sp>
        <p:nvSpPr>
          <p:cNvPr id="10" name="Rectángulo 9"/>
          <p:cNvSpPr/>
          <p:nvPr/>
        </p:nvSpPr>
        <p:spPr>
          <a:xfrm>
            <a:off x="7935901" y="3665764"/>
            <a:ext cx="648072" cy="26729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p:cNvSpPr/>
          <p:nvPr/>
        </p:nvSpPr>
        <p:spPr>
          <a:xfrm>
            <a:off x="7935901" y="4299809"/>
            <a:ext cx="648072" cy="26729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CuadroTexto 11"/>
          <p:cNvSpPr txBox="1"/>
          <p:nvPr/>
        </p:nvSpPr>
        <p:spPr>
          <a:xfrm>
            <a:off x="5436096" y="1958460"/>
            <a:ext cx="2304256" cy="369332"/>
          </a:xfrm>
          <a:prstGeom prst="rect">
            <a:avLst/>
          </a:prstGeom>
          <a:noFill/>
        </p:spPr>
        <p:txBody>
          <a:bodyPr wrap="square" rtlCol="0">
            <a:spAutoFit/>
          </a:bodyPr>
          <a:lstStyle/>
          <a:p>
            <a:r>
              <a:rPr lang="es-ES" dirty="0" smtClean="0"/>
              <a:t>Hay correlación</a:t>
            </a:r>
            <a:endParaRPr lang="es-ES" dirty="0"/>
          </a:p>
        </p:txBody>
      </p:sp>
      <p:sp>
        <p:nvSpPr>
          <p:cNvPr id="13" name="CuadroTexto 12"/>
          <p:cNvSpPr txBox="1"/>
          <p:nvPr/>
        </p:nvSpPr>
        <p:spPr>
          <a:xfrm>
            <a:off x="1608759" y="1966802"/>
            <a:ext cx="2304256" cy="369332"/>
          </a:xfrm>
          <a:prstGeom prst="rect">
            <a:avLst/>
          </a:prstGeom>
          <a:noFill/>
        </p:spPr>
        <p:txBody>
          <a:bodyPr wrap="square" rtlCol="0">
            <a:spAutoFit/>
          </a:bodyPr>
          <a:lstStyle/>
          <a:p>
            <a:r>
              <a:rPr lang="es-ES" dirty="0" smtClean="0"/>
              <a:t>No hay correlación</a:t>
            </a:r>
            <a:endParaRPr lang="es-ES" dirty="0"/>
          </a:p>
        </p:txBody>
      </p:sp>
    </p:spTree>
    <p:extLst>
      <p:ext uri="{BB962C8B-B14F-4D97-AF65-F5344CB8AC3E}">
        <p14:creationId xmlns:p14="http://schemas.microsoft.com/office/powerpoint/2010/main" val="1119533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244820" y="1285843"/>
            <a:ext cx="4005200" cy="523220"/>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a:spAutoFit/>
          </a:bodyPr>
          <a:lstStyle/>
          <a:p>
            <a:pPr algn="ctr">
              <a:defRPr/>
            </a:pPr>
            <a:r>
              <a:rPr lang="es-ES" sz="2800" dirty="0">
                <a:effectLst>
                  <a:outerShdw blurRad="38100" dist="38100" dir="2700000" algn="tl">
                    <a:srgbClr val="000000">
                      <a:alpha val="43137"/>
                    </a:srgbClr>
                  </a:outerShdw>
                </a:effectLst>
                <a:latin typeface="+mj-lt"/>
              </a:rPr>
              <a:t>TIPOS DE VARIABLES</a:t>
            </a:r>
            <a:endParaRPr lang="es-CL" sz="2800" dirty="0">
              <a:effectLst>
                <a:outerShdw blurRad="38100" dist="38100" dir="2700000" algn="tl">
                  <a:srgbClr val="000000">
                    <a:alpha val="43137"/>
                  </a:srgbClr>
                </a:outerShdw>
              </a:effectLst>
              <a:latin typeface="+mj-lt"/>
            </a:endParaRPr>
          </a:p>
        </p:txBody>
      </p:sp>
      <p:sp>
        <p:nvSpPr>
          <p:cNvPr id="8" name="7 CuadroTexto"/>
          <p:cNvSpPr txBox="1"/>
          <p:nvPr/>
        </p:nvSpPr>
        <p:spPr>
          <a:xfrm>
            <a:off x="4429124" y="1928802"/>
            <a:ext cx="2130506" cy="400110"/>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a:spAutoFit/>
          </a:bodyPr>
          <a:lstStyle/>
          <a:p>
            <a:pPr>
              <a:defRPr/>
            </a:pPr>
            <a:r>
              <a:rPr lang="es-CL" sz="2000" dirty="0">
                <a:latin typeface="Verdana" pitchFamily="34" charset="0"/>
                <a:ea typeface="Verdana" pitchFamily="34" charset="0"/>
                <a:cs typeface="Verdana" pitchFamily="34" charset="0"/>
              </a:rPr>
              <a:t>Cuantitativas</a:t>
            </a:r>
          </a:p>
        </p:txBody>
      </p:sp>
      <p:sp>
        <p:nvSpPr>
          <p:cNvPr id="9" name="8 CuadroTexto"/>
          <p:cNvSpPr txBox="1"/>
          <p:nvPr/>
        </p:nvSpPr>
        <p:spPr>
          <a:xfrm>
            <a:off x="4572000" y="714356"/>
            <a:ext cx="1800200" cy="400110"/>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a:spAutoFit/>
          </a:bodyPr>
          <a:lstStyle/>
          <a:p>
            <a:pPr>
              <a:defRPr/>
            </a:pPr>
            <a:r>
              <a:rPr lang="es-CL" sz="2000" dirty="0">
                <a:latin typeface="Verdana" pitchFamily="34" charset="0"/>
                <a:ea typeface="Verdana" pitchFamily="34" charset="0"/>
                <a:cs typeface="Verdana" pitchFamily="34" charset="0"/>
              </a:rPr>
              <a:t>Cualitativas</a:t>
            </a:r>
          </a:p>
        </p:txBody>
      </p:sp>
      <p:sp>
        <p:nvSpPr>
          <p:cNvPr id="19" name="18 Abrir llave"/>
          <p:cNvSpPr>
            <a:spLocks/>
          </p:cNvSpPr>
          <p:nvPr/>
        </p:nvSpPr>
        <p:spPr bwMode="auto">
          <a:xfrm>
            <a:off x="4203476" y="914411"/>
            <a:ext cx="265113" cy="1282700"/>
          </a:xfrm>
          <a:prstGeom prst="leftBrace">
            <a:avLst>
              <a:gd name="adj1" fmla="val 8333"/>
              <a:gd name="adj2" fmla="val 50000"/>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sp>
        <p:nvSpPr>
          <p:cNvPr id="21" name="Line 7"/>
          <p:cNvSpPr>
            <a:spLocks noChangeShapeType="1"/>
          </p:cNvSpPr>
          <p:nvPr/>
        </p:nvSpPr>
        <p:spPr bwMode="auto">
          <a:xfrm flipV="1">
            <a:off x="6347170" y="517567"/>
            <a:ext cx="666750" cy="325438"/>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22" name="Line 7"/>
          <p:cNvSpPr>
            <a:spLocks noChangeShapeType="1"/>
          </p:cNvSpPr>
          <p:nvPr/>
        </p:nvSpPr>
        <p:spPr bwMode="auto">
          <a:xfrm>
            <a:off x="6347170" y="1068412"/>
            <a:ext cx="654050" cy="284163"/>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23" name="22 Rectángulo"/>
          <p:cNvSpPr>
            <a:spLocks noChangeArrowheads="1"/>
          </p:cNvSpPr>
          <p:nvPr/>
        </p:nvSpPr>
        <p:spPr bwMode="auto">
          <a:xfrm>
            <a:off x="7286644" y="1785926"/>
            <a:ext cx="11715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es-ES" dirty="0"/>
              <a:t>discretas</a:t>
            </a:r>
            <a:r>
              <a:rPr lang="es-ES" altLang="es-ES" b="1" dirty="0"/>
              <a:t> </a:t>
            </a:r>
            <a:endParaRPr lang="es-ES" altLang="es-ES" dirty="0"/>
          </a:p>
        </p:txBody>
      </p:sp>
      <p:sp>
        <p:nvSpPr>
          <p:cNvPr id="24" name="23 Rectángulo"/>
          <p:cNvSpPr>
            <a:spLocks noChangeArrowheads="1"/>
          </p:cNvSpPr>
          <p:nvPr/>
        </p:nvSpPr>
        <p:spPr bwMode="auto">
          <a:xfrm>
            <a:off x="7358082" y="2500306"/>
            <a:ext cx="10572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es-ES" dirty="0"/>
              <a:t>continua</a:t>
            </a:r>
          </a:p>
        </p:txBody>
      </p:sp>
      <p:sp>
        <p:nvSpPr>
          <p:cNvPr id="25" name="Line 7"/>
          <p:cNvSpPr>
            <a:spLocks noChangeShapeType="1"/>
          </p:cNvSpPr>
          <p:nvPr/>
        </p:nvSpPr>
        <p:spPr bwMode="auto">
          <a:xfrm flipV="1">
            <a:off x="6446014" y="1874848"/>
            <a:ext cx="782220" cy="200055"/>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26" name="Line 7"/>
          <p:cNvSpPr>
            <a:spLocks noChangeShapeType="1"/>
          </p:cNvSpPr>
          <p:nvPr/>
        </p:nvSpPr>
        <p:spPr bwMode="auto">
          <a:xfrm>
            <a:off x="6478478" y="2244719"/>
            <a:ext cx="736727" cy="469901"/>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27" name="26 Rectángulo"/>
          <p:cNvSpPr>
            <a:spLocks noChangeArrowheads="1"/>
          </p:cNvSpPr>
          <p:nvPr/>
        </p:nvSpPr>
        <p:spPr bwMode="auto">
          <a:xfrm>
            <a:off x="7143768" y="428604"/>
            <a:ext cx="12362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es-ES" dirty="0" smtClean="0"/>
              <a:t>nominales</a:t>
            </a:r>
            <a:endParaRPr lang="es-ES" altLang="es-ES" dirty="0"/>
          </a:p>
        </p:txBody>
      </p:sp>
      <p:sp>
        <p:nvSpPr>
          <p:cNvPr id="28" name="27 Rectángulo"/>
          <p:cNvSpPr>
            <a:spLocks noChangeArrowheads="1"/>
          </p:cNvSpPr>
          <p:nvPr/>
        </p:nvSpPr>
        <p:spPr bwMode="auto">
          <a:xfrm>
            <a:off x="7215206" y="1142984"/>
            <a:ext cx="11207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es-ES" dirty="0"/>
              <a:t>ordinales</a:t>
            </a:r>
          </a:p>
        </p:txBody>
      </p:sp>
      <p:sp>
        <p:nvSpPr>
          <p:cNvPr id="15" name="14 Rectángulo"/>
          <p:cNvSpPr>
            <a:spLocks noChangeArrowheads="1"/>
          </p:cNvSpPr>
          <p:nvPr/>
        </p:nvSpPr>
        <p:spPr bwMode="auto">
          <a:xfrm>
            <a:off x="428596" y="3214686"/>
            <a:ext cx="698817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es-ES" sz="2800" dirty="0"/>
              <a:t>-Variables cualitativas</a:t>
            </a:r>
          </a:p>
          <a:p>
            <a:pPr eaLnBrk="1" hangingPunct="1"/>
            <a:r>
              <a:rPr lang="es-ES" altLang="es-ES" sz="2400" dirty="0"/>
              <a:t>No numéricas, cualidades, nombres. </a:t>
            </a:r>
          </a:p>
        </p:txBody>
      </p:sp>
      <p:sp>
        <p:nvSpPr>
          <p:cNvPr id="16" name="15 Rectángulo"/>
          <p:cNvSpPr>
            <a:spLocks noChangeArrowheads="1"/>
          </p:cNvSpPr>
          <p:nvPr/>
        </p:nvSpPr>
        <p:spPr bwMode="auto">
          <a:xfrm>
            <a:off x="357158" y="4286256"/>
            <a:ext cx="820896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 altLang="es-ES" b="1" dirty="0"/>
              <a:t>-</a:t>
            </a:r>
            <a:r>
              <a:rPr lang="es-ES" altLang="es-ES" sz="2800" dirty="0"/>
              <a:t>Variables cuantitativas</a:t>
            </a:r>
          </a:p>
          <a:p>
            <a:pPr algn="just" eaLnBrk="1" hangingPunct="1"/>
            <a:r>
              <a:rPr lang="es-ES" altLang="es-ES" sz="2800" dirty="0"/>
              <a:t>Se miden numéricamente y los datos colectados en estas variables son datos cuantitativos</a:t>
            </a:r>
          </a:p>
        </p:txBody>
      </p:sp>
    </p:spTree>
    <p:extLst>
      <p:ext uri="{BB962C8B-B14F-4D97-AF65-F5344CB8AC3E}">
        <p14:creationId xmlns:p14="http://schemas.microsoft.com/office/powerpoint/2010/main" val="5374501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9" grpId="0" animBg="1"/>
      <p:bldP spid="21" grpId="0" animBg="1"/>
      <p:bldP spid="22" grpId="0" animBg="1"/>
      <p:bldP spid="23" grpId="0"/>
      <p:bldP spid="24" grpId="0"/>
      <p:bldP spid="25" grpId="0" animBg="1"/>
      <p:bldP spid="26" grpId="0" animBg="1"/>
      <p:bldP spid="27" grpId="0"/>
      <p:bldP spid="28" grpId="0"/>
      <p:bldP spid="15" grpId="0"/>
      <p:bldP spid="1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4 CuadroTexto"/>
          <p:cNvSpPr txBox="1"/>
          <p:nvPr/>
        </p:nvSpPr>
        <p:spPr>
          <a:xfrm>
            <a:off x="377062" y="727052"/>
            <a:ext cx="1653338" cy="523220"/>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a:spAutoFit/>
          </a:bodyPr>
          <a:lstStyle/>
          <a:p>
            <a:pPr>
              <a:defRPr/>
            </a:pPr>
            <a:r>
              <a:rPr lang="es-ES" sz="2800" b="1" dirty="0" smtClean="0"/>
              <a:t>Regresión</a:t>
            </a:r>
            <a:endParaRPr lang="es-CL" sz="2000" b="1" dirty="0"/>
          </a:p>
        </p:txBody>
      </p:sp>
      <p:sp>
        <p:nvSpPr>
          <p:cNvPr id="3"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sp>
        <p:nvSpPr>
          <p:cNvPr id="4" name="Text Box 4"/>
          <p:cNvSpPr txBox="1">
            <a:spLocks noChangeArrowheads="1"/>
          </p:cNvSpPr>
          <p:nvPr/>
        </p:nvSpPr>
        <p:spPr bwMode="auto">
          <a:xfrm>
            <a:off x="1371600" y="1295400"/>
            <a:ext cx="7239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r>
              <a:rPr lang="es-ES_tradnl" altLang="es-ES" sz="1800" dirty="0"/>
              <a:t>Estudia  la variación de una variable en relación con otra. O sea, la distribución de frecuencias de una variable cuando la otra permanece constante (controlada por el investigador).</a:t>
            </a:r>
            <a:r>
              <a:rPr lang="en-US" altLang="es-ES" sz="1800" dirty="0"/>
              <a:t> </a:t>
            </a:r>
          </a:p>
        </p:txBody>
      </p:sp>
      <p:grpSp>
        <p:nvGrpSpPr>
          <p:cNvPr id="5" name="Group 17"/>
          <p:cNvGrpSpPr>
            <a:grpSpLocks/>
          </p:cNvGrpSpPr>
          <p:nvPr/>
        </p:nvGrpSpPr>
        <p:grpSpPr bwMode="auto">
          <a:xfrm>
            <a:off x="3176588" y="2819400"/>
            <a:ext cx="4214812" cy="2951163"/>
            <a:chOff x="806" y="1417"/>
            <a:chExt cx="3092" cy="2215"/>
          </a:xfrm>
        </p:grpSpPr>
        <p:grpSp>
          <p:nvGrpSpPr>
            <p:cNvPr id="6" name="Group 18"/>
            <p:cNvGrpSpPr>
              <a:grpSpLocks/>
            </p:cNvGrpSpPr>
            <p:nvPr/>
          </p:nvGrpSpPr>
          <p:grpSpPr bwMode="auto">
            <a:xfrm>
              <a:off x="1056" y="1488"/>
              <a:ext cx="2784" cy="1872"/>
              <a:chOff x="1296" y="1200"/>
              <a:chExt cx="2784" cy="1872"/>
            </a:xfrm>
          </p:grpSpPr>
          <p:sp>
            <p:nvSpPr>
              <p:cNvPr id="9" name="Line 19"/>
              <p:cNvSpPr>
                <a:spLocks noChangeShapeType="1"/>
              </p:cNvSpPr>
              <p:nvPr/>
            </p:nvSpPr>
            <p:spPr bwMode="auto">
              <a:xfrm flipV="1">
                <a:off x="1296" y="1200"/>
                <a:ext cx="0" cy="187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10" name="Line 20"/>
              <p:cNvSpPr>
                <a:spLocks noChangeShapeType="1"/>
              </p:cNvSpPr>
              <p:nvPr/>
            </p:nvSpPr>
            <p:spPr bwMode="auto">
              <a:xfrm>
                <a:off x="1296" y="3072"/>
                <a:ext cx="2784"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grpSp>
        <p:sp>
          <p:nvSpPr>
            <p:cNvPr id="7" name="Text Box 21"/>
            <p:cNvSpPr txBox="1">
              <a:spLocks noChangeArrowheads="1"/>
            </p:cNvSpPr>
            <p:nvPr/>
          </p:nvSpPr>
          <p:spPr bwMode="auto">
            <a:xfrm>
              <a:off x="3639" y="3289"/>
              <a:ext cx="259"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l" eaLnBrk="1" hangingPunct="1"/>
              <a:r>
                <a:rPr lang="en-US" altLang="es-ES" sz="2400" b="1"/>
                <a:t>x</a:t>
              </a:r>
            </a:p>
          </p:txBody>
        </p:sp>
        <p:sp>
          <p:nvSpPr>
            <p:cNvPr id="8" name="Text Box 22"/>
            <p:cNvSpPr txBox="1">
              <a:spLocks noChangeArrowheads="1"/>
            </p:cNvSpPr>
            <p:nvPr/>
          </p:nvSpPr>
          <p:spPr bwMode="auto">
            <a:xfrm>
              <a:off x="806" y="1417"/>
              <a:ext cx="260"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l" eaLnBrk="1" hangingPunct="1"/>
              <a:r>
                <a:rPr lang="en-US" altLang="es-ES" sz="2400" b="1"/>
                <a:t>y</a:t>
              </a:r>
            </a:p>
          </p:txBody>
        </p:sp>
      </p:grpSp>
      <p:sp>
        <p:nvSpPr>
          <p:cNvPr id="11" name="Line 23"/>
          <p:cNvSpPr>
            <a:spLocks noChangeShapeType="1"/>
          </p:cNvSpPr>
          <p:nvPr/>
        </p:nvSpPr>
        <p:spPr bwMode="auto">
          <a:xfrm flipV="1">
            <a:off x="3509963" y="3330575"/>
            <a:ext cx="2943225" cy="1150938"/>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12" name="Oval 27"/>
          <p:cNvSpPr>
            <a:spLocks noChangeArrowheads="1"/>
          </p:cNvSpPr>
          <p:nvPr/>
        </p:nvSpPr>
        <p:spPr bwMode="auto">
          <a:xfrm>
            <a:off x="3830638" y="4033838"/>
            <a:ext cx="65087" cy="65087"/>
          </a:xfrm>
          <a:prstGeom prst="ellipse">
            <a:avLst/>
          </a:prstGeom>
          <a:solidFill>
            <a:schemeClr val="tx1"/>
          </a:solidFill>
          <a:ln w="9525">
            <a:solidFill>
              <a:schemeClr val="tx1"/>
            </a:solidFill>
            <a:round/>
            <a:headEnd/>
            <a:tailEnd/>
          </a:ln>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sp>
        <p:nvSpPr>
          <p:cNvPr id="13" name="Oval 28"/>
          <p:cNvSpPr>
            <a:spLocks noChangeArrowheads="1"/>
          </p:cNvSpPr>
          <p:nvPr/>
        </p:nvSpPr>
        <p:spPr bwMode="auto">
          <a:xfrm>
            <a:off x="4943475" y="4162425"/>
            <a:ext cx="65088" cy="63500"/>
          </a:xfrm>
          <a:prstGeom prst="ellipse">
            <a:avLst/>
          </a:prstGeom>
          <a:solidFill>
            <a:schemeClr val="tx1"/>
          </a:solidFill>
          <a:ln w="9525">
            <a:solidFill>
              <a:schemeClr val="tx1"/>
            </a:solidFill>
            <a:round/>
            <a:headEnd/>
            <a:tailEnd/>
          </a:ln>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sp>
        <p:nvSpPr>
          <p:cNvPr id="14" name="Oval 29"/>
          <p:cNvSpPr>
            <a:spLocks noChangeArrowheads="1"/>
          </p:cNvSpPr>
          <p:nvPr/>
        </p:nvSpPr>
        <p:spPr bwMode="auto">
          <a:xfrm>
            <a:off x="5467350" y="3522663"/>
            <a:ext cx="65088" cy="63500"/>
          </a:xfrm>
          <a:prstGeom prst="ellipse">
            <a:avLst/>
          </a:prstGeom>
          <a:solidFill>
            <a:schemeClr val="tx1"/>
          </a:solidFill>
          <a:ln w="9525">
            <a:solidFill>
              <a:schemeClr val="tx1"/>
            </a:solidFill>
            <a:round/>
            <a:headEnd/>
            <a:tailEnd/>
          </a:ln>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sp>
        <p:nvSpPr>
          <p:cNvPr id="15" name="Oval 30"/>
          <p:cNvSpPr>
            <a:spLocks noChangeArrowheads="1"/>
          </p:cNvSpPr>
          <p:nvPr/>
        </p:nvSpPr>
        <p:spPr bwMode="auto">
          <a:xfrm>
            <a:off x="6383338" y="3395663"/>
            <a:ext cx="65087" cy="63500"/>
          </a:xfrm>
          <a:prstGeom prst="ellipse">
            <a:avLst/>
          </a:prstGeom>
          <a:solidFill>
            <a:schemeClr val="tx1"/>
          </a:solidFill>
          <a:ln w="9525">
            <a:solidFill>
              <a:schemeClr val="tx1"/>
            </a:solidFill>
            <a:round/>
            <a:headEnd/>
            <a:tailEnd/>
          </a:ln>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sp>
        <p:nvSpPr>
          <p:cNvPr id="16" name="Line 31"/>
          <p:cNvSpPr>
            <a:spLocks noChangeShapeType="1"/>
          </p:cNvSpPr>
          <p:nvPr/>
        </p:nvSpPr>
        <p:spPr bwMode="auto">
          <a:xfrm>
            <a:off x="3856038" y="4098925"/>
            <a:ext cx="0" cy="255588"/>
          </a:xfrm>
          <a:prstGeom prst="line">
            <a:avLst/>
          </a:prstGeom>
          <a:noFill/>
          <a:ln w="9525">
            <a:solidFill>
              <a:srgbClr val="3333FF"/>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17" name="Line 32"/>
          <p:cNvSpPr>
            <a:spLocks noChangeShapeType="1"/>
          </p:cNvSpPr>
          <p:nvPr/>
        </p:nvSpPr>
        <p:spPr bwMode="auto">
          <a:xfrm flipV="1">
            <a:off x="4979988" y="3906838"/>
            <a:ext cx="0" cy="319087"/>
          </a:xfrm>
          <a:prstGeom prst="line">
            <a:avLst/>
          </a:prstGeom>
          <a:noFill/>
          <a:ln w="9525">
            <a:solidFill>
              <a:srgbClr val="3333FF"/>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18" name="Line 33"/>
          <p:cNvSpPr>
            <a:spLocks noChangeShapeType="1"/>
          </p:cNvSpPr>
          <p:nvPr/>
        </p:nvSpPr>
        <p:spPr bwMode="auto">
          <a:xfrm>
            <a:off x="5503863" y="3575050"/>
            <a:ext cx="0" cy="127000"/>
          </a:xfrm>
          <a:prstGeom prst="line">
            <a:avLst/>
          </a:prstGeom>
          <a:noFill/>
          <a:ln w="9525">
            <a:solidFill>
              <a:srgbClr val="3333FF"/>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19" name="Line 34"/>
          <p:cNvSpPr>
            <a:spLocks noChangeShapeType="1"/>
          </p:cNvSpPr>
          <p:nvPr/>
        </p:nvSpPr>
        <p:spPr bwMode="auto">
          <a:xfrm flipV="1">
            <a:off x="6383338" y="3330575"/>
            <a:ext cx="65087" cy="65088"/>
          </a:xfrm>
          <a:prstGeom prst="line">
            <a:avLst/>
          </a:prstGeom>
          <a:noFill/>
          <a:ln w="9525">
            <a:solidFill>
              <a:srgbClr val="3333FF"/>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20" name="22 CuadroTexto"/>
          <p:cNvSpPr txBox="1"/>
          <p:nvPr/>
        </p:nvSpPr>
        <p:spPr>
          <a:xfrm>
            <a:off x="152400" y="2951162"/>
            <a:ext cx="2971800" cy="707886"/>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a:spAutoFit/>
          </a:bodyPr>
          <a:lstStyle/>
          <a:p>
            <a:pPr algn="l">
              <a:defRPr/>
            </a:pPr>
            <a:r>
              <a:rPr lang="es-ES" sz="2000" b="1">
                <a:latin typeface="Arial" charset="0"/>
                <a:cs typeface="+mn-cs"/>
              </a:rPr>
              <a:t>Variable de respuesta: </a:t>
            </a:r>
            <a:r>
              <a:rPr lang="es-ES" sz="2000">
                <a:latin typeface="Arial" charset="0"/>
                <a:cs typeface="+mn-cs"/>
              </a:rPr>
              <a:t>variable dependiente</a:t>
            </a:r>
            <a:endParaRPr lang="es-CL" sz="2000" dirty="0">
              <a:latin typeface="Arial" charset="0"/>
              <a:cs typeface="+mn-cs"/>
            </a:endParaRPr>
          </a:p>
        </p:txBody>
      </p:sp>
      <p:sp>
        <p:nvSpPr>
          <p:cNvPr id="21" name="21 CuadroTexto"/>
          <p:cNvSpPr txBox="1"/>
          <p:nvPr/>
        </p:nvSpPr>
        <p:spPr>
          <a:xfrm>
            <a:off x="6096000" y="4017962"/>
            <a:ext cx="2743200" cy="707886"/>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a:spAutoFit/>
          </a:bodyPr>
          <a:lstStyle/>
          <a:p>
            <a:pPr>
              <a:defRPr/>
            </a:pPr>
            <a:r>
              <a:rPr lang="es-ES" sz="2000" b="1">
                <a:latin typeface="Arial" charset="0"/>
                <a:cs typeface="+mn-cs"/>
              </a:rPr>
              <a:t>Factor de diseño: </a:t>
            </a:r>
            <a:r>
              <a:rPr lang="es-ES" sz="2000">
                <a:latin typeface="Arial" charset="0"/>
                <a:cs typeface="+mn-cs"/>
              </a:rPr>
              <a:t>variable independiente</a:t>
            </a:r>
          </a:p>
        </p:txBody>
      </p:sp>
      <p:cxnSp>
        <p:nvCxnSpPr>
          <p:cNvPr id="22" name="24 Conector recto de flecha"/>
          <p:cNvCxnSpPr>
            <a:cxnSpLocks noChangeShapeType="1"/>
          </p:cNvCxnSpPr>
          <p:nvPr/>
        </p:nvCxnSpPr>
        <p:spPr bwMode="auto">
          <a:xfrm rot="16200000" flipH="1">
            <a:off x="6553200" y="4932363"/>
            <a:ext cx="685800" cy="228600"/>
          </a:xfrm>
          <a:prstGeom prst="straightConnector1">
            <a:avLst/>
          </a:prstGeom>
          <a:noFill/>
          <a:ln w="28575" algn="ctr">
            <a:solidFill>
              <a:srgbClr val="000000"/>
            </a:solidFill>
            <a:round/>
            <a:headEnd/>
            <a:tailEnd type="arrow" w="med" len="med"/>
          </a:ln>
          <a:extLst>
            <a:ext uri="{909E8E84-426E-40DD-AFC4-6F175D3DCCD1}">
              <a14:hiddenFill xmlns:a14="http://schemas.microsoft.com/office/drawing/2010/main">
                <a:noFill/>
              </a14:hiddenFill>
            </a:ext>
          </a:extLst>
        </p:spPr>
      </p:cxnSp>
      <p:cxnSp>
        <p:nvCxnSpPr>
          <p:cNvPr id="23" name="26 Conector recto de flecha"/>
          <p:cNvCxnSpPr>
            <a:cxnSpLocks noChangeShapeType="1"/>
          </p:cNvCxnSpPr>
          <p:nvPr/>
        </p:nvCxnSpPr>
        <p:spPr bwMode="auto">
          <a:xfrm flipV="1">
            <a:off x="2667000" y="3179763"/>
            <a:ext cx="533400" cy="304800"/>
          </a:xfrm>
          <a:prstGeom prst="straightConnector1">
            <a:avLst/>
          </a:prstGeom>
          <a:noFill/>
          <a:ln w="28575" algn="ctr">
            <a:solidFill>
              <a:srgbClr val="000000"/>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721243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up)">
                                      <p:cBhvr>
                                        <p:cTn id="31" dur="500"/>
                                        <p:tgtEl>
                                          <p:spTgt spid="16"/>
                                        </p:tgtEl>
                                      </p:cBhvr>
                                    </p:animEffect>
                                  </p:childTnLst>
                                </p:cTn>
                              </p:par>
                            </p:childTnLst>
                          </p:cTn>
                        </p:par>
                        <p:par>
                          <p:cTn id="32" fill="hold">
                            <p:stCondLst>
                              <p:cond delay="3500"/>
                            </p:stCondLst>
                            <p:childTnLst>
                              <p:par>
                                <p:cTn id="33" presetID="22" presetClass="entr" presetSubtype="4" fill="hold"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down)">
                                      <p:cBhvr>
                                        <p:cTn id="35" dur="500"/>
                                        <p:tgtEl>
                                          <p:spTgt spid="17"/>
                                        </p:tgtEl>
                                      </p:cBhvr>
                                    </p:animEffect>
                                  </p:childTnLst>
                                </p:cTn>
                              </p:par>
                            </p:childTnLst>
                          </p:cTn>
                        </p:par>
                        <p:par>
                          <p:cTn id="36" fill="hold">
                            <p:stCondLst>
                              <p:cond delay="4000"/>
                            </p:stCondLst>
                            <p:childTnLst>
                              <p:par>
                                <p:cTn id="37" presetID="22" presetClass="entr" presetSubtype="1" fill="hold"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up)">
                                      <p:cBhvr>
                                        <p:cTn id="39" dur="500"/>
                                        <p:tgtEl>
                                          <p:spTgt spid="18"/>
                                        </p:tgtEl>
                                      </p:cBhvr>
                                    </p:animEffect>
                                  </p:childTnLst>
                                </p:cTn>
                              </p:par>
                            </p:childTnLst>
                          </p:cTn>
                        </p:par>
                        <p:par>
                          <p:cTn id="40" fill="hold">
                            <p:stCondLst>
                              <p:cond delay="4500"/>
                            </p:stCondLst>
                            <p:childTnLst>
                              <p:par>
                                <p:cTn id="41" presetID="22" presetClass="entr" presetSubtype="4" fill="hold"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down)">
                                      <p:cBhvr>
                                        <p:cTn id="43" dur="5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childTnLst>
                          </p:cTn>
                        </p:par>
                        <p:par>
                          <p:cTn id="49" fill="hold">
                            <p:stCondLst>
                              <p:cond delay="500"/>
                            </p:stCondLst>
                            <p:childTnLst>
                              <p:par>
                                <p:cTn id="50" presetID="22" presetClass="entr" presetSubtype="1" fill="hold" nodeType="after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up)">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childTnLst>
                          </p:cTn>
                        </p:par>
                        <p:par>
                          <p:cTn id="58" fill="hold">
                            <p:stCondLst>
                              <p:cond delay="500"/>
                            </p:stCondLst>
                            <p:childTnLst>
                              <p:par>
                                <p:cTn id="59" presetID="22" presetClass="entr" presetSubtype="8" fill="hold" nodeType="after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wipe(left)">
                                      <p:cBhvr>
                                        <p:cTn id="6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611560" y="2313285"/>
            <a:ext cx="2362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r" eaLnBrk="1" hangingPunct="1"/>
            <a:r>
              <a:rPr lang="es-ES_tradnl" altLang="es-ES" sz="2400" b="1"/>
              <a:t>Tipos de Regresiones</a:t>
            </a:r>
            <a:r>
              <a:rPr lang="es-ES_tradnl" altLang="es-ES" sz="2400"/>
              <a:t>: </a:t>
            </a:r>
          </a:p>
        </p:txBody>
      </p:sp>
      <p:sp>
        <p:nvSpPr>
          <p:cNvPr id="3" name="Rectangle 8"/>
          <p:cNvSpPr>
            <a:spLocks noChangeArrowheads="1"/>
          </p:cNvSpPr>
          <p:nvPr/>
        </p:nvSpPr>
        <p:spPr bwMode="auto">
          <a:xfrm>
            <a:off x="5021635" y="1919585"/>
            <a:ext cx="1606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l" eaLnBrk="1" hangingPunct="1"/>
            <a:r>
              <a:rPr lang="es-ES_tradnl" altLang="es-ES" sz="2400"/>
              <a:t>- Lineales</a:t>
            </a:r>
            <a:r>
              <a:rPr lang="en-US" altLang="es-ES" sz="2400"/>
              <a:t> </a:t>
            </a:r>
          </a:p>
        </p:txBody>
      </p:sp>
      <p:sp>
        <p:nvSpPr>
          <p:cNvPr id="4" name="Rectangle 9"/>
          <p:cNvSpPr>
            <a:spLocks noChangeArrowheads="1"/>
          </p:cNvSpPr>
          <p:nvPr/>
        </p:nvSpPr>
        <p:spPr bwMode="auto">
          <a:xfrm>
            <a:off x="4954960" y="2457748"/>
            <a:ext cx="319405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r" eaLnBrk="1" hangingPunct="1">
              <a:buFontTx/>
              <a:buChar char="-"/>
            </a:pPr>
            <a:r>
              <a:rPr lang="es-ES_tradnl" altLang="es-ES" sz="2400"/>
              <a:t>No lineales </a:t>
            </a:r>
            <a:r>
              <a:rPr lang="es-ES_tradnl" altLang="es-ES" sz="1800"/>
              <a:t>(polinómica, </a:t>
            </a:r>
          </a:p>
          <a:p>
            <a:pPr algn="r" eaLnBrk="1" hangingPunct="1"/>
            <a:r>
              <a:rPr lang="es-ES_tradnl" altLang="es-ES" sz="1800"/>
              <a:t>exponencial, etc.)</a:t>
            </a:r>
            <a:endParaRPr lang="en-US" altLang="es-ES" sz="1800"/>
          </a:p>
        </p:txBody>
      </p:sp>
      <p:sp>
        <p:nvSpPr>
          <p:cNvPr id="5" name="Line 10"/>
          <p:cNvSpPr>
            <a:spLocks noChangeShapeType="1"/>
          </p:cNvSpPr>
          <p:nvPr/>
        </p:nvSpPr>
        <p:spPr bwMode="auto">
          <a:xfrm flipV="1">
            <a:off x="4564435" y="2133898"/>
            <a:ext cx="533400" cy="152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6" name="Line 11"/>
          <p:cNvSpPr>
            <a:spLocks noChangeShapeType="1"/>
          </p:cNvSpPr>
          <p:nvPr/>
        </p:nvSpPr>
        <p:spPr bwMode="auto">
          <a:xfrm>
            <a:off x="4564435" y="2362498"/>
            <a:ext cx="5334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7" name="Rectangle 12"/>
          <p:cNvSpPr>
            <a:spLocks noChangeArrowheads="1"/>
          </p:cNvSpPr>
          <p:nvPr/>
        </p:nvSpPr>
        <p:spPr bwMode="auto">
          <a:xfrm>
            <a:off x="833810" y="3976985"/>
            <a:ext cx="7197725"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1527175" indent="-1527175"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l" eaLnBrk="1" hangingPunct="1"/>
            <a:r>
              <a:rPr lang="es-ES_tradnl" altLang="es-ES" sz="2800" b="1" u="sng"/>
              <a:t>Regresión lineal:</a:t>
            </a:r>
            <a:r>
              <a:rPr lang="es-ES_tradnl" altLang="es-ES" sz="2800"/>
              <a:t> </a:t>
            </a:r>
            <a:r>
              <a:rPr lang="es-ES_tradnl" altLang="es-ES" sz="2400"/>
              <a:t>cuando la relación entre los puntos es aproximadamente lineal.</a:t>
            </a:r>
            <a:r>
              <a:rPr lang="en-US" altLang="es-ES" sz="2400"/>
              <a:t> </a:t>
            </a:r>
          </a:p>
        </p:txBody>
      </p:sp>
      <p:sp>
        <p:nvSpPr>
          <p:cNvPr id="8" name="Text Box 15"/>
          <p:cNvSpPr txBox="1">
            <a:spLocks noChangeArrowheads="1"/>
          </p:cNvSpPr>
          <p:nvPr/>
        </p:nvSpPr>
        <p:spPr bwMode="auto">
          <a:xfrm>
            <a:off x="3284910" y="2065635"/>
            <a:ext cx="1330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l" eaLnBrk="1" hangingPunct="1"/>
            <a:r>
              <a:rPr lang="en-US" altLang="es-ES" sz="2400" b="1"/>
              <a:t>simples</a:t>
            </a:r>
          </a:p>
        </p:txBody>
      </p:sp>
      <p:sp>
        <p:nvSpPr>
          <p:cNvPr id="9" name="Line 16"/>
          <p:cNvSpPr>
            <a:spLocks noChangeShapeType="1"/>
          </p:cNvSpPr>
          <p:nvPr/>
        </p:nvSpPr>
        <p:spPr bwMode="auto">
          <a:xfrm flipV="1">
            <a:off x="2973760" y="2305348"/>
            <a:ext cx="3810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10" name="Line 17"/>
          <p:cNvSpPr>
            <a:spLocks noChangeShapeType="1"/>
          </p:cNvSpPr>
          <p:nvPr/>
        </p:nvSpPr>
        <p:spPr bwMode="auto">
          <a:xfrm>
            <a:off x="2973760" y="2991148"/>
            <a:ext cx="3810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11" name="Text Box 18"/>
          <p:cNvSpPr txBox="1">
            <a:spLocks noChangeArrowheads="1"/>
          </p:cNvSpPr>
          <p:nvPr/>
        </p:nvSpPr>
        <p:spPr bwMode="auto">
          <a:xfrm>
            <a:off x="3338885" y="3103860"/>
            <a:ext cx="15351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l" eaLnBrk="1" hangingPunct="1"/>
            <a:r>
              <a:rPr lang="en-US" altLang="es-ES" sz="2400" b="1"/>
              <a:t>múltiples</a:t>
            </a:r>
          </a:p>
        </p:txBody>
      </p:sp>
      <p:sp>
        <p:nvSpPr>
          <p:cNvPr id="22" name="44 CuadroTexto"/>
          <p:cNvSpPr txBox="1"/>
          <p:nvPr/>
        </p:nvSpPr>
        <p:spPr>
          <a:xfrm>
            <a:off x="377062" y="727052"/>
            <a:ext cx="1653338" cy="523220"/>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a:spAutoFit/>
          </a:bodyPr>
          <a:lstStyle/>
          <a:p>
            <a:pPr>
              <a:defRPr/>
            </a:pPr>
            <a:r>
              <a:rPr lang="es-ES" sz="2800" b="1" dirty="0" smtClean="0"/>
              <a:t>Regresión</a:t>
            </a:r>
            <a:endParaRPr lang="es-CL" sz="2000" b="1" dirty="0"/>
          </a:p>
        </p:txBody>
      </p:sp>
      <p:sp>
        <p:nvSpPr>
          <p:cNvPr id="23"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spTree>
    <p:extLst>
      <p:ext uri="{BB962C8B-B14F-4D97-AF65-F5344CB8AC3E}">
        <p14:creationId xmlns:p14="http://schemas.microsoft.com/office/powerpoint/2010/main" val="1974207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500"/>
                                        <p:tgtEl>
                                          <p:spTgt spid="10"/>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left)">
                                      <p:cBhvr>
                                        <p:cTn id="30" dur="500"/>
                                        <p:tgtEl>
                                          <p:spTgt spid="5"/>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wipe(left)">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wipe(left)">
                                      <p:cBhvr>
                                        <p:cTn id="39" dur="500"/>
                                        <p:tgtEl>
                                          <p:spTgt spid="6"/>
                                        </p:tgtEl>
                                      </p:cBhvr>
                                    </p:animEffect>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wipe(left)">
                                      <p:cBhvr>
                                        <p:cTn id="43" dur="500"/>
                                        <p:tgtEl>
                                          <p:spTgt spid="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7" grpId="0"/>
      <p:bldP spid="8" grpId="0"/>
      <p:bldP spid="1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8" name="Rectangle 4"/>
          <p:cNvSpPr>
            <a:spLocks noChangeArrowheads="1"/>
          </p:cNvSpPr>
          <p:nvPr/>
        </p:nvSpPr>
        <p:spPr bwMode="auto">
          <a:xfrm>
            <a:off x="1447800" y="5835650"/>
            <a:ext cx="2736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l" eaLnBrk="1" hangingPunct="1"/>
            <a:r>
              <a:rPr lang="es-ES_tradnl" altLang="es-ES" sz="1800" b="1"/>
              <a:t>Ecuación de una recta</a:t>
            </a:r>
            <a:r>
              <a:rPr lang="es-ES_tradnl" altLang="es-ES" sz="1800"/>
              <a:t>: </a:t>
            </a:r>
          </a:p>
        </p:txBody>
      </p:sp>
      <p:sp>
        <p:nvSpPr>
          <p:cNvPr id="129029" name="Rectangle 5"/>
          <p:cNvSpPr>
            <a:spLocks noChangeArrowheads="1"/>
          </p:cNvSpPr>
          <p:nvPr/>
        </p:nvSpPr>
        <p:spPr bwMode="auto">
          <a:xfrm>
            <a:off x="4156075" y="5792788"/>
            <a:ext cx="1739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l" eaLnBrk="1" hangingPunct="1"/>
            <a:r>
              <a:rPr lang="es-ES_tradnl" altLang="es-ES" sz="2400"/>
              <a:t>Y = a x + b</a:t>
            </a:r>
            <a:r>
              <a:rPr lang="en-US" altLang="es-ES" sz="2400"/>
              <a:t> </a:t>
            </a:r>
          </a:p>
        </p:txBody>
      </p:sp>
      <p:grpSp>
        <p:nvGrpSpPr>
          <p:cNvPr id="2" name="Group 26"/>
          <p:cNvGrpSpPr>
            <a:grpSpLocks/>
          </p:cNvGrpSpPr>
          <p:nvPr/>
        </p:nvGrpSpPr>
        <p:grpSpPr bwMode="auto">
          <a:xfrm>
            <a:off x="4724400" y="5407025"/>
            <a:ext cx="1603375" cy="885825"/>
            <a:chOff x="2976" y="3186"/>
            <a:chExt cx="1010" cy="558"/>
          </a:xfrm>
        </p:grpSpPr>
        <p:sp>
          <p:nvSpPr>
            <p:cNvPr id="34838" name="Rectangle 7"/>
            <p:cNvSpPr>
              <a:spLocks noChangeArrowheads="1"/>
            </p:cNvSpPr>
            <p:nvPr/>
          </p:nvSpPr>
          <p:spPr bwMode="auto">
            <a:xfrm>
              <a:off x="3273" y="3186"/>
              <a:ext cx="71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l" eaLnBrk="1" hangingPunct="1"/>
              <a:r>
                <a:rPr lang="es-ES_tradnl" altLang="es-ES" sz="1600"/>
                <a:t>pendiente</a:t>
              </a:r>
              <a:r>
                <a:rPr lang="en-US" altLang="es-ES" sz="1600"/>
                <a:t> </a:t>
              </a:r>
            </a:p>
          </p:txBody>
        </p:sp>
        <p:sp>
          <p:nvSpPr>
            <p:cNvPr id="34839" name="Oval 8"/>
            <p:cNvSpPr>
              <a:spLocks noChangeArrowheads="1"/>
            </p:cNvSpPr>
            <p:nvPr/>
          </p:nvSpPr>
          <p:spPr bwMode="auto">
            <a:xfrm>
              <a:off x="2976" y="3456"/>
              <a:ext cx="192" cy="288"/>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sp>
          <p:nvSpPr>
            <p:cNvPr id="34840" name="Line 9"/>
            <p:cNvSpPr>
              <a:spLocks noChangeShapeType="1"/>
            </p:cNvSpPr>
            <p:nvPr/>
          </p:nvSpPr>
          <p:spPr bwMode="auto">
            <a:xfrm flipH="1">
              <a:off x="3072" y="3312"/>
              <a:ext cx="240" cy="144"/>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grpSp>
      <p:grpSp>
        <p:nvGrpSpPr>
          <p:cNvPr id="3" name="Group 28"/>
          <p:cNvGrpSpPr>
            <a:grpSpLocks/>
          </p:cNvGrpSpPr>
          <p:nvPr/>
        </p:nvGrpSpPr>
        <p:grpSpPr bwMode="auto">
          <a:xfrm>
            <a:off x="5486400" y="5835650"/>
            <a:ext cx="2435225" cy="946150"/>
            <a:chOff x="3456" y="3456"/>
            <a:chExt cx="1534" cy="596"/>
          </a:xfrm>
        </p:grpSpPr>
        <p:sp>
          <p:nvSpPr>
            <p:cNvPr id="34835" name="Rectangle 10"/>
            <p:cNvSpPr>
              <a:spLocks noChangeArrowheads="1"/>
            </p:cNvSpPr>
            <p:nvPr/>
          </p:nvSpPr>
          <p:spPr bwMode="auto">
            <a:xfrm>
              <a:off x="3600" y="3840"/>
              <a:ext cx="139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l" eaLnBrk="1" hangingPunct="1"/>
              <a:r>
                <a:rPr lang="es-ES_tradnl" altLang="es-ES" sz="1600"/>
                <a:t>intersecto con el eje x</a:t>
              </a:r>
              <a:r>
                <a:rPr lang="en-US" altLang="es-ES" sz="1600"/>
                <a:t> </a:t>
              </a:r>
            </a:p>
          </p:txBody>
        </p:sp>
        <p:sp>
          <p:nvSpPr>
            <p:cNvPr id="34836" name="Oval 12"/>
            <p:cNvSpPr>
              <a:spLocks noChangeArrowheads="1"/>
            </p:cNvSpPr>
            <p:nvPr/>
          </p:nvSpPr>
          <p:spPr bwMode="auto">
            <a:xfrm>
              <a:off x="3456" y="3456"/>
              <a:ext cx="192" cy="240"/>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endParaRPr lang="es-ES" altLang="es-ES"/>
            </a:p>
          </p:txBody>
        </p:sp>
        <p:sp>
          <p:nvSpPr>
            <p:cNvPr id="34837" name="Line 13"/>
            <p:cNvSpPr>
              <a:spLocks noChangeShapeType="1"/>
            </p:cNvSpPr>
            <p:nvPr/>
          </p:nvSpPr>
          <p:spPr bwMode="auto">
            <a:xfrm flipH="1" flipV="1">
              <a:off x="3552" y="3696"/>
              <a:ext cx="96" cy="24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grpSp>
      <p:grpSp>
        <p:nvGrpSpPr>
          <p:cNvPr id="4" name="Group 19"/>
          <p:cNvGrpSpPr>
            <a:grpSpLocks/>
          </p:cNvGrpSpPr>
          <p:nvPr/>
        </p:nvGrpSpPr>
        <p:grpSpPr bwMode="auto">
          <a:xfrm>
            <a:off x="2133600" y="1524000"/>
            <a:ext cx="4849813" cy="3429000"/>
            <a:chOff x="806" y="1417"/>
            <a:chExt cx="3055" cy="2160"/>
          </a:xfrm>
        </p:grpSpPr>
        <p:grpSp>
          <p:nvGrpSpPr>
            <p:cNvPr id="34830" name="Group 16"/>
            <p:cNvGrpSpPr>
              <a:grpSpLocks/>
            </p:cNvGrpSpPr>
            <p:nvPr/>
          </p:nvGrpSpPr>
          <p:grpSpPr bwMode="auto">
            <a:xfrm>
              <a:off x="1056" y="1488"/>
              <a:ext cx="2784" cy="1872"/>
              <a:chOff x="1296" y="1200"/>
              <a:chExt cx="2784" cy="1872"/>
            </a:xfrm>
          </p:grpSpPr>
          <p:sp>
            <p:nvSpPr>
              <p:cNvPr id="34833" name="Line 14"/>
              <p:cNvSpPr>
                <a:spLocks noChangeShapeType="1"/>
              </p:cNvSpPr>
              <p:nvPr/>
            </p:nvSpPr>
            <p:spPr bwMode="auto">
              <a:xfrm flipV="1">
                <a:off x="1296" y="1200"/>
                <a:ext cx="0" cy="187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34834" name="Line 15"/>
              <p:cNvSpPr>
                <a:spLocks noChangeShapeType="1"/>
              </p:cNvSpPr>
              <p:nvPr/>
            </p:nvSpPr>
            <p:spPr bwMode="auto">
              <a:xfrm>
                <a:off x="1296" y="3072"/>
                <a:ext cx="2784"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grpSp>
        <p:sp>
          <p:nvSpPr>
            <p:cNvPr id="34831" name="Text Box 17"/>
            <p:cNvSpPr txBox="1">
              <a:spLocks noChangeArrowheads="1"/>
            </p:cNvSpPr>
            <p:nvPr/>
          </p:nvSpPr>
          <p:spPr bwMode="auto">
            <a:xfrm>
              <a:off x="3638" y="3289"/>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l" eaLnBrk="1" hangingPunct="1"/>
              <a:r>
                <a:rPr lang="en-US" altLang="es-ES" sz="2400" b="1"/>
                <a:t>x</a:t>
              </a:r>
            </a:p>
          </p:txBody>
        </p:sp>
        <p:sp>
          <p:nvSpPr>
            <p:cNvPr id="34832" name="Text Box 18"/>
            <p:cNvSpPr txBox="1">
              <a:spLocks noChangeArrowheads="1"/>
            </p:cNvSpPr>
            <p:nvPr/>
          </p:nvSpPr>
          <p:spPr bwMode="auto">
            <a:xfrm>
              <a:off x="806" y="1417"/>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l" eaLnBrk="1" hangingPunct="1"/>
              <a:r>
                <a:rPr lang="en-US" altLang="es-ES" sz="2400" b="1"/>
                <a:t>y</a:t>
              </a:r>
            </a:p>
          </p:txBody>
        </p:sp>
      </p:grpSp>
      <p:sp>
        <p:nvSpPr>
          <p:cNvPr id="129044" name="Line 20"/>
          <p:cNvSpPr>
            <a:spLocks noChangeShapeType="1"/>
          </p:cNvSpPr>
          <p:nvPr/>
        </p:nvSpPr>
        <p:spPr bwMode="auto">
          <a:xfrm flipV="1">
            <a:off x="2520950" y="2133600"/>
            <a:ext cx="3429000" cy="13716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129045" name="Text Box 21"/>
          <p:cNvSpPr txBox="1">
            <a:spLocks noChangeArrowheads="1"/>
          </p:cNvSpPr>
          <p:nvPr/>
        </p:nvSpPr>
        <p:spPr bwMode="auto">
          <a:xfrm>
            <a:off x="2200275" y="3313113"/>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l" eaLnBrk="1" hangingPunct="1"/>
            <a:r>
              <a:rPr lang="en-US" altLang="es-ES" sz="1800"/>
              <a:t>b</a:t>
            </a:r>
          </a:p>
        </p:txBody>
      </p:sp>
      <p:grpSp>
        <p:nvGrpSpPr>
          <p:cNvPr id="6" name="Group 24"/>
          <p:cNvGrpSpPr>
            <a:grpSpLocks/>
          </p:cNvGrpSpPr>
          <p:nvPr/>
        </p:nvGrpSpPr>
        <p:grpSpPr bwMode="auto">
          <a:xfrm>
            <a:off x="3130550" y="2438400"/>
            <a:ext cx="2057400" cy="838200"/>
            <a:chOff x="1440" y="2064"/>
            <a:chExt cx="1296" cy="528"/>
          </a:xfrm>
        </p:grpSpPr>
        <p:sp>
          <p:nvSpPr>
            <p:cNvPr id="34828" name="Line 22"/>
            <p:cNvSpPr>
              <a:spLocks noChangeShapeType="1"/>
            </p:cNvSpPr>
            <p:nvPr/>
          </p:nvSpPr>
          <p:spPr bwMode="auto">
            <a:xfrm>
              <a:off x="1440" y="2592"/>
              <a:ext cx="1296" cy="0"/>
            </a:xfrm>
            <a:prstGeom prst="line">
              <a:avLst/>
            </a:prstGeom>
            <a:noFill/>
            <a:ln w="6350">
              <a:solidFill>
                <a:srgbClr val="C0C0C0"/>
              </a:solidFill>
              <a:prstDash val="dash"/>
              <a:round/>
              <a:headEnd/>
              <a:tailEnd/>
            </a:ln>
            <a:extLst>
              <a:ext uri="{909E8E84-426E-40DD-AFC4-6F175D3DCCD1}">
                <a14:hiddenFill xmlns:a14="http://schemas.microsoft.com/office/drawing/2010/main">
                  <a:noFill/>
                </a14:hiddenFill>
              </a:ext>
            </a:extLst>
          </p:spPr>
          <p:txBody>
            <a:bodyPr/>
            <a:lstStyle/>
            <a:p>
              <a:endParaRPr lang="es-ES"/>
            </a:p>
          </p:txBody>
        </p:sp>
        <p:sp>
          <p:nvSpPr>
            <p:cNvPr id="34829" name="Line 23"/>
            <p:cNvSpPr>
              <a:spLocks noChangeShapeType="1"/>
            </p:cNvSpPr>
            <p:nvPr/>
          </p:nvSpPr>
          <p:spPr bwMode="auto">
            <a:xfrm flipV="1">
              <a:off x="2736" y="2064"/>
              <a:ext cx="0" cy="528"/>
            </a:xfrm>
            <a:prstGeom prst="line">
              <a:avLst/>
            </a:prstGeom>
            <a:noFill/>
            <a:ln w="6350">
              <a:solidFill>
                <a:srgbClr val="C0C0C0"/>
              </a:solidFill>
              <a:prstDash val="dash"/>
              <a:round/>
              <a:headEnd/>
              <a:tailEnd/>
            </a:ln>
            <a:extLst>
              <a:ext uri="{909E8E84-426E-40DD-AFC4-6F175D3DCCD1}">
                <a14:hiddenFill xmlns:a14="http://schemas.microsoft.com/office/drawing/2010/main">
                  <a:noFill/>
                </a14:hiddenFill>
              </a:ext>
            </a:extLst>
          </p:spPr>
          <p:txBody>
            <a:bodyPr/>
            <a:lstStyle/>
            <a:p>
              <a:endParaRPr lang="es-ES"/>
            </a:p>
          </p:txBody>
        </p:sp>
      </p:grpSp>
      <p:sp>
        <p:nvSpPr>
          <p:cNvPr id="129049" name="Text Box 25"/>
          <p:cNvSpPr txBox="1">
            <a:spLocks noChangeArrowheads="1"/>
          </p:cNvSpPr>
          <p:nvPr/>
        </p:nvSpPr>
        <p:spPr bwMode="auto">
          <a:xfrm>
            <a:off x="4267200" y="2667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l" eaLnBrk="1" hangingPunct="1"/>
            <a:r>
              <a:rPr lang="en-US" altLang="es-ES" sz="1800"/>
              <a:t>a</a:t>
            </a:r>
          </a:p>
        </p:txBody>
      </p:sp>
      <p:sp>
        <p:nvSpPr>
          <p:cNvPr id="34827" name="Rectangle 3"/>
          <p:cNvSpPr>
            <a:spLocks noChangeArrowheads="1"/>
          </p:cNvSpPr>
          <p:nvPr/>
        </p:nvSpPr>
        <p:spPr bwMode="auto">
          <a:xfrm>
            <a:off x="469106" y="922665"/>
            <a:ext cx="306045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1400">
                <a:solidFill>
                  <a:schemeClr val="tx1"/>
                </a:solidFill>
                <a:latin typeface="Arial" panose="020B0604020202020204" pitchFamily="34" charset="0"/>
                <a:cs typeface="Arial" panose="020B0604020202020204" pitchFamily="34" charset="0"/>
              </a:defRPr>
            </a:lvl1pPr>
            <a:lvl2pPr marL="742950" indent="-285750" eaLnBrk="0" hangingPunct="0">
              <a:defRPr sz="1400">
                <a:solidFill>
                  <a:schemeClr val="tx1"/>
                </a:solidFill>
                <a:latin typeface="Arial" panose="020B0604020202020204" pitchFamily="34" charset="0"/>
                <a:cs typeface="Arial" panose="020B0604020202020204" pitchFamily="34" charset="0"/>
              </a:defRPr>
            </a:lvl2pPr>
            <a:lvl3pPr marL="1143000" indent="-228600" eaLnBrk="0" hangingPunct="0">
              <a:defRPr sz="1400">
                <a:solidFill>
                  <a:schemeClr val="tx1"/>
                </a:solidFill>
                <a:latin typeface="Arial" panose="020B0604020202020204" pitchFamily="34" charset="0"/>
                <a:cs typeface="Arial" panose="020B0604020202020204" pitchFamily="34" charset="0"/>
              </a:defRPr>
            </a:lvl3pPr>
            <a:lvl4pPr marL="1600200" indent="-228600" eaLnBrk="0" hangingPunct="0">
              <a:defRPr sz="1400">
                <a:solidFill>
                  <a:schemeClr val="tx1"/>
                </a:solidFill>
                <a:latin typeface="Arial" panose="020B0604020202020204" pitchFamily="34" charset="0"/>
                <a:cs typeface="Arial" panose="020B0604020202020204" pitchFamily="34" charset="0"/>
              </a:defRPr>
            </a:lvl4pPr>
            <a:lvl5pPr marL="2057400" indent="-228600" eaLnBrk="0" hangingPunct="0">
              <a:defRPr sz="1400">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l" eaLnBrk="1" hangingPunct="1"/>
            <a:r>
              <a:rPr lang="es-ES_tradnl" altLang="es-ES" sz="2800" b="1" dirty="0"/>
              <a:t>Regresión lineal</a:t>
            </a:r>
            <a:r>
              <a:rPr lang="es-ES_tradnl" altLang="es-ES" sz="2800" dirty="0"/>
              <a:t> </a:t>
            </a:r>
          </a:p>
        </p:txBody>
      </p:sp>
      <p:sp>
        <p:nvSpPr>
          <p:cNvPr id="25"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spTree>
    <p:extLst>
      <p:ext uri="{BB962C8B-B14F-4D97-AF65-F5344CB8AC3E}">
        <p14:creationId xmlns:p14="http://schemas.microsoft.com/office/powerpoint/2010/main" val="20097526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129044"/>
                                        </p:tgtEl>
                                        <p:attrNameLst>
                                          <p:attrName>style.visibility</p:attrName>
                                        </p:attrNameLst>
                                      </p:cBhvr>
                                      <p:to>
                                        <p:strVal val="visible"/>
                                      </p:to>
                                    </p:set>
                                    <p:animEffect transition="in" filter="wipe(left)">
                                      <p:cBhvr>
                                        <p:cTn id="11" dur="500"/>
                                        <p:tgtEl>
                                          <p:spTgt spid="129044"/>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29028"/>
                                        </p:tgtEl>
                                        <p:attrNameLst>
                                          <p:attrName>style.visibility</p:attrName>
                                        </p:attrNameLst>
                                      </p:cBhvr>
                                      <p:to>
                                        <p:strVal val="visible"/>
                                      </p:to>
                                    </p:set>
                                    <p:animEffect transition="in" filter="wipe(left)">
                                      <p:cBhvr>
                                        <p:cTn id="15" dur="500"/>
                                        <p:tgtEl>
                                          <p:spTgt spid="12902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29029"/>
                                        </p:tgtEl>
                                        <p:attrNameLst>
                                          <p:attrName>style.visibility</p:attrName>
                                        </p:attrNameLst>
                                      </p:cBhvr>
                                      <p:to>
                                        <p:strVal val="visible"/>
                                      </p:to>
                                    </p:set>
                                    <p:animEffect transition="in" filter="wipe(left)">
                                      <p:cBhvr>
                                        <p:cTn id="20" dur="500"/>
                                        <p:tgtEl>
                                          <p:spTgt spid="129029"/>
                                        </p:tgtEl>
                                      </p:cBhvr>
                                    </p:animEffect>
                                  </p:childTnLst>
                                </p:cTn>
                              </p:par>
                            </p:childTnLst>
                          </p:cTn>
                        </p:par>
                        <p:par>
                          <p:cTn id="21" fill="hold" nodeType="afterGroup">
                            <p:stCondLst>
                              <p:cond delay="500"/>
                            </p:stCondLst>
                            <p:childTnLst>
                              <p:par>
                                <p:cTn id="22" presetID="22" presetClass="entr" presetSubtype="8"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left)">
                                      <p:cBhvr>
                                        <p:cTn id="24" dur="500"/>
                                        <p:tgtEl>
                                          <p:spTgt spid="2"/>
                                        </p:tgtEl>
                                      </p:cBhvr>
                                    </p:animEffect>
                                  </p:childTnLst>
                                </p:cTn>
                              </p:par>
                            </p:childTnLst>
                          </p:cTn>
                        </p:par>
                        <p:par>
                          <p:cTn id="25" fill="hold" nodeType="afterGroup">
                            <p:stCondLst>
                              <p:cond delay="1000"/>
                            </p:stCondLst>
                            <p:childTnLst>
                              <p:par>
                                <p:cTn id="26" presetID="22" presetClass="entr" presetSubtype="4" fill="hold"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down)">
                                      <p:cBhvr>
                                        <p:cTn id="28" dur="500"/>
                                        <p:tgtEl>
                                          <p:spTgt spid="6"/>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29049"/>
                                        </p:tgtEl>
                                        <p:attrNameLst>
                                          <p:attrName>style.visibility</p:attrName>
                                        </p:attrNameLst>
                                      </p:cBhvr>
                                      <p:to>
                                        <p:strVal val="visible"/>
                                      </p:to>
                                    </p:set>
                                    <p:animEffect transition="in" filter="wipe(down)">
                                      <p:cBhvr>
                                        <p:cTn id="31" dur="500"/>
                                        <p:tgtEl>
                                          <p:spTgt spid="129049"/>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left)">
                                      <p:cBhvr>
                                        <p:cTn id="36" dur="500"/>
                                        <p:tgtEl>
                                          <p:spTgt spid="3"/>
                                        </p:tgtEl>
                                      </p:cBhvr>
                                    </p:animEffect>
                                  </p:childTnLst>
                                </p:cTn>
                              </p:par>
                            </p:childTnLst>
                          </p:cTn>
                        </p:par>
                        <p:par>
                          <p:cTn id="37" fill="hold" nodeType="afterGroup">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129045"/>
                                        </p:tgtEl>
                                        <p:attrNameLst>
                                          <p:attrName>style.visibility</p:attrName>
                                        </p:attrNameLst>
                                      </p:cBhvr>
                                      <p:to>
                                        <p:strVal val="visible"/>
                                      </p:to>
                                    </p:set>
                                    <p:animEffect transition="in" filter="wipe(left)">
                                      <p:cBhvr>
                                        <p:cTn id="40" dur="500"/>
                                        <p:tgtEl>
                                          <p:spTgt spid="1290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8" grpId="0"/>
      <p:bldP spid="129029" grpId="0"/>
      <p:bldP spid="129045" grpId="0"/>
      <p:bldP spid="12904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14281" y="1181150"/>
            <a:ext cx="8780986" cy="707886"/>
          </a:xfrm>
          <a:prstGeom prst="rect">
            <a:avLst/>
          </a:prstGeom>
        </p:spPr>
        <p:txBody>
          <a:bodyPr wrap="square">
            <a:spAutoFit/>
          </a:bodyPr>
          <a:lstStyle/>
          <a:p>
            <a:r>
              <a:rPr lang="es-ES" sz="2000" dirty="0" smtClean="0">
                <a:latin typeface="Times New Roman" panose="02020603050405020304" pitchFamily="18" charset="0"/>
                <a:cs typeface="Times New Roman" panose="02020603050405020304" pitchFamily="18" charset="0"/>
              </a:rPr>
              <a:t>Ejemplo: Ajustemos el modelo de Regresión Lineal Simple a los datos de los accidentes y el número de vehículos que viajan a más de 20 km/h usando el SPSS</a:t>
            </a:r>
          </a:p>
        </p:txBody>
      </p:sp>
      <p:graphicFrame>
        <p:nvGraphicFramePr>
          <p:cNvPr id="6" name="5 Tabla"/>
          <p:cNvGraphicFramePr>
            <a:graphicFrameLocks noGrp="1"/>
          </p:cNvGraphicFramePr>
          <p:nvPr>
            <p:extLst>
              <p:ext uri="{D42A27DB-BD31-4B8C-83A1-F6EECF244321}">
                <p14:modId xmlns:p14="http://schemas.microsoft.com/office/powerpoint/2010/main" val="1558784550"/>
              </p:ext>
            </p:extLst>
          </p:nvPr>
        </p:nvGraphicFramePr>
        <p:xfrm>
          <a:off x="471534" y="1914490"/>
          <a:ext cx="6560216" cy="2364292"/>
        </p:xfrm>
        <a:graphic>
          <a:graphicData uri="http://schemas.openxmlformats.org/drawingml/2006/table">
            <a:tbl>
              <a:tblPr/>
              <a:tblGrid>
                <a:gridCol w="848712">
                  <a:extLst>
                    <a:ext uri="{9D8B030D-6E8A-4147-A177-3AD203B41FA5}">
                      <a16:colId xmlns:a16="http://schemas.microsoft.com/office/drawing/2014/main" xmlns="" val="20000"/>
                    </a:ext>
                  </a:extLst>
                </a:gridCol>
                <a:gridCol w="1059979">
                  <a:extLst>
                    <a:ext uri="{9D8B030D-6E8A-4147-A177-3AD203B41FA5}">
                      <a16:colId xmlns:a16="http://schemas.microsoft.com/office/drawing/2014/main" xmlns="" val="20001"/>
                    </a:ext>
                  </a:extLst>
                </a:gridCol>
                <a:gridCol w="1059979">
                  <a:extLst>
                    <a:ext uri="{9D8B030D-6E8A-4147-A177-3AD203B41FA5}">
                      <a16:colId xmlns:a16="http://schemas.microsoft.com/office/drawing/2014/main" xmlns="" val="20002"/>
                    </a:ext>
                  </a:extLst>
                </a:gridCol>
                <a:gridCol w="1059979">
                  <a:extLst>
                    <a:ext uri="{9D8B030D-6E8A-4147-A177-3AD203B41FA5}">
                      <a16:colId xmlns:a16="http://schemas.microsoft.com/office/drawing/2014/main" xmlns="" val="20003"/>
                    </a:ext>
                  </a:extLst>
                </a:gridCol>
                <a:gridCol w="1059979">
                  <a:extLst>
                    <a:ext uri="{9D8B030D-6E8A-4147-A177-3AD203B41FA5}">
                      <a16:colId xmlns:a16="http://schemas.microsoft.com/office/drawing/2014/main" xmlns="" val="20004"/>
                    </a:ext>
                  </a:extLst>
                </a:gridCol>
                <a:gridCol w="735794">
                  <a:extLst>
                    <a:ext uri="{9D8B030D-6E8A-4147-A177-3AD203B41FA5}">
                      <a16:colId xmlns:a16="http://schemas.microsoft.com/office/drawing/2014/main" xmlns="" val="20005"/>
                    </a:ext>
                  </a:extLst>
                </a:gridCol>
                <a:gridCol w="735794">
                  <a:extLst>
                    <a:ext uri="{9D8B030D-6E8A-4147-A177-3AD203B41FA5}">
                      <a16:colId xmlns:a16="http://schemas.microsoft.com/office/drawing/2014/main" xmlns="" val="20006"/>
                    </a:ext>
                  </a:extLst>
                </a:gridCol>
              </a:tblGrid>
              <a:tr h="292973">
                <a:tc gridSpan="7">
                  <a:txBody>
                    <a:bodyPr/>
                    <a:lstStyle/>
                    <a:p>
                      <a:pPr marL="38100" marR="38100" algn="just">
                        <a:lnSpc>
                          <a:spcPts val="1600"/>
                        </a:lnSpc>
                        <a:spcAft>
                          <a:spcPts val="0"/>
                        </a:spcAft>
                      </a:pPr>
                      <a:r>
                        <a:rPr lang="es-ES" sz="900" b="1" dirty="0" err="1">
                          <a:solidFill>
                            <a:srgbClr val="000000"/>
                          </a:solidFill>
                          <a:latin typeface="Arial"/>
                          <a:ea typeface="Calibri"/>
                          <a:cs typeface="Times New Roman"/>
                        </a:rPr>
                        <a:t>ANOVA</a:t>
                      </a:r>
                      <a:r>
                        <a:rPr lang="es-ES" sz="900" b="1" baseline="30000" dirty="0" err="1">
                          <a:solidFill>
                            <a:srgbClr val="000000"/>
                          </a:solidFill>
                          <a:latin typeface="Arial"/>
                          <a:ea typeface="Calibri"/>
                          <a:cs typeface="Times New Roman"/>
                        </a:rPr>
                        <a:t>b</a:t>
                      </a:r>
                      <a:endParaRPr lang="es-ES" sz="1100" dirty="0">
                        <a:latin typeface="Calibri"/>
                        <a:ea typeface="Calibri"/>
                        <a:cs typeface="Times New Roman"/>
                      </a:endParaRPr>
                    </a:p>
                  </a:txBody>
                  <a:tcPr marL="0" marR="0" marT="0" marB="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0"/>
                  </a:ext>
                </a:extLst>
              </a:tr>
              <a:tr h="585946">
                <a:tc gridSpan="2">
                  <a:txBody>
                    <a:bodyPr/>
                    <a:lstStyle/>
                    <a:p>
                      <a:pPr marL="38100" marR="38100" algn="just">
                        <a:lnSpc>
                          <a:spcPts val="1600"/>
                        </a:lnSpc>
                        <a:spcAft>
                          <a:spcPts val="0"/>
                        </a:spcAft>
                      </a:pPr>
                      <a:r>
                        <a:rPr lang="es-ES" sz="900">
                          <a:solidFill>
                            <a:srgbClr val="000000"/>
                          </a:solidFill>
                          <a:latin typeface="Arial"/>
                          <a:ea typeface="Calibri"/>
                          <a:cs typeface="Times New Roman"/>
                        </a:rPr>
                        <a:t>Modelo</a:t>
                      </a:r>
                      <a:endParaRPr lang="es-ES" sz="1100">
                        <a:latin typeface="Calibri"/>
                        <a:ea typeface="Calibri"/>
                        <a:cs typeface="Times New Roman"/>
                      </a:endParaRPr>
                    </a:p>
                  </a:txBody>
                  <a:tcPr marL="0" marR="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s-ES"/>
                    </a:p>
                  </a:txBody>
                  <a:tcPr/>
                </a:tc>
                <a:tc>
                  <a:txBody>
                    <a:bodyPr/>
                    <a:lstStyle/>
                    <a:p>
                      <a:pPr marL="38100" marR="38100" algn="just">
                        <a:lnSpc>
                          <a:spcPts val="1600"/>
                        </a:lnSpc>
                        <a:spcAft>
                          <a:spcPts val="0"/>
                        </a:spcAft>
                      </a:pPr>
                      <a:r>
                        <a:rPr lang="es-ES" sz="900" dirty="0">
                          <a:solidFill>
                            <a:srgbClr val="000000"/>
                          </a:solidFill>
                          <a:latin typeface="Arial"/>
                          <a:ea typeface="Calibri"/>
                          <a:cs typeface="Times New Roman"/>
                        </a:rPr>
                        <a:t>Suma de cuadrados</a:t>
                      </a:r>
                      <a:endParaRPr lang="es-ES" sz="1100" dirty="0">
                        <a:latin typeface="Calibri"/>
                        <a:ea typeface="Calibri"/>
                        <a:cs typeface="Times New Roman"/>
                      </a:endParaRPr>
                    </a:p>
                  </a:txBody>
                  <a:tcPr marL="0" marR="0"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dirty="0" err="1" smtClean="0">
                          <a:solidFill>
                            <a:srgbClr val="000000"/>
                          </a:solidFill>
                          <a:latin typeface="Arial"/>
                          <a:ea typeface="Calibri"/>
                          <a:cs typeface="Times New Roman"/>
                        </a:rPr>
                        <a:t>Gl</a:t>
                      </a:r>
                      <a:endParaRPr lang="es-ES" sz="1100" dirty="0">
                        <a:latin typeface="Calibri"/>
                        <a:ea typeface="Calibri"/>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Media cuadrática</a:t>
                      </a:r>
                      <a:endParaRPr lang="es-ES" sz="1100">
                        <a:latin typeface="Calibri"/>
                        <a:ea typeface="Calibri"/>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F</a:t>
                      </a:r>
                      <a:endParaRPr lang="es-ES" sz="1100">
                        <a:latin typeface="Calibri"/>
                        <a:ea typeface="Calibri"/>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Sig.</a:t>
                      </a:r>
                      <a:endParaRPr lang="es-ES" sz="1100">
                        <a:latin typeface="Calibri"/>
                        <a:ea typeface="Calibri"/>
                        <a:cs typeface="Times New Roman"/>
                      </a:endParaRPr>
                    </a:p>
                  </a:txBody>
                  <a:tcPr marL="0" marR="0"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1"/>
                  </a:ext>
                </a:extLst>
              </a:tr>
              <a:tr h="292973">
                <a:tc rowSpan="3">
                  <a:txBody>
                    <a:bodyPr/>
                    <a:lstStyle/>
                    <a:p>
                      <a:pPr marL="38100" marR="38100" algn="just">
                        <a:lnSpc>
                          <a:spcPts val="1600"/>
                        </a:lnSpc>
                        <a:spcAft>
                          <a:spcPts val="0"/>
                        </a:spcAft>
                      </a:pPr>
                      <a:r>
                        <a:rPr lang="es-ES" sz="900">
                          <a:solidFill>
                            <a:srgbClr val="000000"/>
                          </a:solidFill>
                          <a:latin typeface="Arial"/>
                          <a:ea typeface="Calibri"/>
                          <a:cs typeface="Times New Roman"/>
                        </a:rPr>
                        <a:t>1</a:t>
                      </a:r>
                      <a:endParaRPr lang="es-ES" sz="1100">
                        <a:latin typeface="Calibri"/>
                        <a:ea typeface="Calibri"/>
                        <a:cs typeface="Times New Roman"/>
                      </a:endParaRPr>
                    </a:p>
                  </a:txBody>
                  <a:tcPr marL="0" marR="0" marT="0" marB="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Regresión</a:t>
                      </a:r>
                      <a:endParaRPr lang="es-ES" sz="1100">
                        <a:latin typeface="Calibri"/>
                        <a:ea typeface="Calibri"/>
                        <a:cs typeface="Times New Roman"/>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44,382</a:t>
                      </a:r>
                      <a:endParaRPr lang="es-ES" sz="1100">
                        <a:latin typeface="Calibri"/>
                        <a:ea typeface="Calibri"/>
                        <a:cs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just">
                        <a:lnSpc>
                          <a:spcPts val="1600"/>
                        </a:lnSpc>
                        <a:spcAft>
                          <a:spcPts val="0"/>
                        </a:spcAft>
                      </a:pPr>
                      <a:r>
                        <a:rPr lang="es-ES" sz="900" dirty="0">
                          <a:solidFill>
                            <a:srgbClr val="000000"/>
                          </a:solidFill>
                          <a:latin typeface="Arial"/>
                          <a:ea typeface="Calibri"/>
                          <a:cs typeface="Times New Roman"/>
                        </a:rPr>
                        <a:t>1</a:t>
                      </a:r>
                      <a:endParaRPr lang="es-ES" sz="1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44,382</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318,578</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,000</a:t>
                      </a:r>
                      <a:r>
                        <a:rPr lang="es-ES" sz="900" baseline="30000">
                          <a:solidFill>
                            <a:srgbClr val="000000"/>
                          </a:solidFill>
                          <a:latin typeface="Arial"/>
                          <a:ea typeface="Calibri"/>
                          <a:cs typeface="Times New Roman"/>
                        </a:rPr>
                        <a:t>a</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10002"/>
                  </a:ext>
                </a:extLst>
              </a:tr>
              <a:tr h="303227">
                <a:tc vMerge="1">
                  <a:txBody>
                    <a:bodyPr/>
                    <a:lstStyle/>
                    <a:p>
                      <a:endParaRPr lang="es-ES"/>
                    </a:p>
                  </a:txBody>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Residual</a:t>
                      </a:r>
                      <a:endParaRPr lang="es-ES" sz="1100">
                        <a:latin typeface="Calibri"/>
                        <a:ea typeface="Calibri"/>
                        <a:cs typeface="Times New Roman"/>
                      </a:endParaRPr>
                    </a:p>
                  </a:txBody>
                  <a:tcPr marL="0" marR="0" marT="0" marB="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,418</a:t>
                      </a:r>
                      <a:endParaRPr lang="es-ES" sz="1100">
                        <a:latin typeface="Calibri"/>
                        <a:ea typeface="Calibri"/>
                        <a:cs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just">
                        <a:lnSpc>
                          <a:spcPts val="1600"/>
                        </a:lnSpc>
                        <a:spcAft>
                          <a:spcPts val="0"/>
                        </a:spcAft>
                      </a:pPr>
                      <a:r>
                        <a:rPr lang="es-ES" sz="900" dirty="0">
                          <a:solidFill>
                            <a:srgbClr val="000000"/>
                          </a:solidFill>
                          <a:latin typeface="Arial"/>
                          <a:ea typeface="Calibri"/>
                          <a:cs typeface="Times New Roman"/>
                        </a:rPr>
                        <a:t>3</a:t>
                      </a:r>
                      <a:endParaRPr lang="es-ES" sz="1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,139</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15000"/>
                        </a:lnSpc>
                        <a:spcAft>
                          <a:spcPts val="0"/>
                        </a:spcAft>
                      </a:pPr>
                      <a:endParaRPr lang="es-ES" sz="1200">
                        <a:latin typeface="Times New Roman"/>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just">
                        <a:lnSpc>
                          <a:spcPct val="115000"/>
                        </a:lnSpc>
                        <a:spcAft>
                          <a:spcPts val="0"/>
                        </a:spcAft>
                      </a:pPr>
                      <a:endParaRPr lang="es-ES" sz="1200">
                        <a:latin typeface="Times New Roman"/>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xmlns="" val="10003"/>
                  </a:ext>
                </a:extLst>
              </a:tr>
              <a:tr h="303227">
                <a:tc vMerge="1">
                  <a:txBody>
                    <a:bodyPr/>
                    <a:lstStyle/>
                    <a:p>
                      <a:endParaRPr lang="es-ES"/>
                    </a:p>
                  </a:txBody>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Total</a:t>
                      </a:r>
                      <a:endParaRPr lang="es-ES" sz="1100">
                        <a:latin typeface="Calibri"/>
                        <a:ea typeface="Calibri"/>
                        <a:cs typeface="Times New Roman"/>
                      </a:endParaRPr>
                    </a:p>
                  </a:txBody>
                  <a:tcPr marL="0" marR="0" marT="0" marB="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dirty="0">
                          <a:solidFill>
                            <a:srgbClr val="000000"/>
                          </a:solidFill>
                          <a:latin typeface="Arial"/>
                          <a:ea typeface="Calibri"/>
                          <a:cs typeface="Times New Roman"/>
                        </a:rPr>
                        <a:t>44,800</a:t>
                      </a:r>
                      <a:endParaRPr lang="es-ES" sz="1100" dirty="0">
                        <a:latin typeface="Calibri"/>
                        <a:ea typeface="Calibri"/>
                        <a:cs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4</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endParaRPr lang="es-ES" sz="1200">
                        <a:latin typeface="Times New Roman"/>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endParaRPr lang="es-ES" sz="1200">
                        <a:latin typeface="Times New Roman"/>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endParaRPr lang="es-ES" sz="1200">
                        <a:latin typeface="Times New Roman"/>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4"/>
                  </a:ext>
                </a:extLst>
              </a:tr>
              <a:tr h="292973">
                <a:tc gridSpan="7">
                  <a:txBody>
                    <a:bodyPr/>
                    <a:lstStyle/>
                    <a:p>
                      <a:pPr marL="38100" marR="38100" algn="just">
                        <a:lnSpc>
                          <a:spcPts val="1600"/>
                        </a:lnSpc>
                        <a:spcAft>
                          <a:spcPts val="0"/>
                        </a:spcAft>
                      </a:pPr>
                      <a:r>
                        <a:rPr lang="es-ES" sz="900">
                          <a:solidFill>
                            <a:srgbClr val="000000"/>
                          </a:solidFill>
                          <a:latin typeface="Arial"/>
                          <a:ea typeface="Calibri"/>
                          <a:cs typeface="Times New Roman"/>
                        </a:rPr>
                        <a:t>a. Variables predictoras: (Constante), VAR00001</a:t>
                      </a:r>
                      <a:endParaRPr lang="es-ES" sz="1100">
                        <a:latin typeface="Calibri"/>
                        <a:ea typeface="Calibri"/>
                        <a:cs typeface="Times New Roman"/>
                      </a:endParaRPr>
                    </a:p>
                  </a:txBody>
                  <a:tcPr marL="0" marR="0" marT="0" marB="0">
                    <a:lnL>
                      <a:noFill/>
                    </a:lnL>
                    <a:lnR>
                      <a:noFill/>
                    </a:lnR>
                    <a:lnT w="28575"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5"/>
                  </a:ext>
                </a:extLst>
              </a:tr>
              <a:tr h="292973">
                <a:tc gridSpan="7">
                  <a:txBody>
                    <a:bodyPr/>
                    <a:lstStyle/>
                    <a:p>
                      <a:pPr marL="38100" marR="38100" algn="just">
                        <a:lnSpc>
                          <a:spcPts val="1600"/>
                        </a:lnSpc>
                        <a:spcAft>
                          <a:spcPts val="0"/>
                        </a:spcAft>
                      </a:pPr>
                      <a:r>
                        <a:rPr lang="es-ES" sz="900" dirty="0">
                          <a:solidFill>
                            <a:srgbClr val="000000"/>
                          </a:solidFill>
                          <a:latin typeface="Arial"/>
                          <a:ea typeface="Calibri"/>
                          <a:cs typeface="Times New Roman"/>
                        </a:rPr>
                        <a:t>b. Variable dependiente: VAR00002</a:t>
                      </a:r>
                      <a:endParaRPr lang="es-ES" sz="1100" dirty="0">
                        <a:latin typeface="Calibri"/>
                        <a:ea typeface="Calibri"/>
                        <a:cs typeface="Times New Roman"/>
                      </a:endParaRPr>
                    </a:p>
                  </a:txBody>
                  <a:tcPr marL="0" marR="0" marT="0" marB="0">
                    <a:lnL>
                      <a:noFill/>
                    </a:lnL>
                    <a:lnR>
                      <a:noFill/>
                    </a:lnR>
                    <a:lnT>
                      <a:noFill/>
                    </a:lnT>
                    <a:lnB>
                      <a:noFill/>
                    </a:lnB>
                    <a:solidFill>
                      <a:srgbClr val="FFFFFF"/>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6"/>
                  </a:ext>
                </a:extLst>
              </a:tr>
            </a:tbl>
          </a:graphicData>
        </a:graphic>
      </p:graphicFrame>
      <p:sp>
        <p:nvSpPr>
          <p:cNvPr id="184321"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44 CuadroTexto"/>
          <p:cNvSpPr txBox="1"/>
          <p:nvPr/>
        </p:nvSpPr>
        <p:spPr>
          <a:xfrm>
            <a:off x="377062" y="620688"/>
            <a:ext cx="2615139" cy="523220"/>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a:spAutoFit/>
          </a:bodyPr>
          <a:lstStyle/>
          <a:p>
            <a:pPr>
              <a:defRPr/>
            </a:pPr>
            <a:r>
              <a:rPr lang="es-ES" sz="2800" b="1" dirty="0" smtClean="0"/>
              <a:t>Regresión Lineal</a:t>
            </a:r>
            <a:endParaRPr lang="es-CL" sz="2000" b="1" dirty="0"/>
          </a:p>
        </p:txBody>
      </p:sp>
      <p:sp>
        <p:nvSpPr>
          <p:cNvPr id="9"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sp>
        <p:nvSpPr>
          <p:cNvPr id="11" name="Rectángulo 10"/>
          <p:cNvSpPr/>
          <p:nvPr/>
        </p:nvSpPr>
        <p:spPr>
          <a:xfrm>
            <a:off x="6304182" y="2778586"/>
            <a:ext cx="570052" cy="3423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16" name="4 Tabla"/>
          <p:cNvGraphicFramePr>
            <a:graphicFrameLocks noGrp="1"/>
          </p:cNvGraphicFramePr>
          <p:nvPr>
            <p:extLst>
              <p:ext uri="{D42A27DB-BD31-4B8C-83A1-F6EECF244321}">
                <p14:modId xmlns:p14="http://schemas.microsoft.com/office/powerpoint/2010/main" val="621402464"/>
              </p:ext>
            </p:extLst>
          </p:nvPr>
        </p:nvGraphicFramePr>
        <p:xfrm>
          <a:off x="483779" y="4290300"/>
          <a:ext cx="5384365" cy="2001260"/>
        </p:xfrm>
        <a:graphic>
          <a:graphicData uri="http://schemas.openxmlformats.org/drawingml/2006/table">
            <a:tbl>
              <a:tblPr/>
              <a:tblGrid>
                <a:gridCol w="149787">
                  <a:extLst>
                    <a:ext uri="{9D8B030D-6E8A-4147-A177-3AD203B41FA5}">
                      <a16:colId xmlns:a16="http://schemas.microsoft.com/office/drawing/2014/main" xmlns="" val="20000"/>
                    </a:ext>
                  </a:extLst>
                </a:gridCol>
                <a:gridCol w="644351">
                  <a:extLst>
                    <a:ext uri="{9D8B030D-6E8A-4147-A177-3AD203B41FA5}">
                      <a16:colId xmlns:a16="http://schemas.microsoft.com/office/drawing/2014/main" xmlns="" val="20001"/>
                    </a:ext>
                  </a:extLst>
                </a:gridCol>
                <a:gridCol w="895178">
                  <a:extLst>
                    <a:ext uri="{9D8B030D-6E8A-4147-A177-3AD203B41FA5}">
                      <a16:colId xmlns:a16="http://schemas.microsoft.com/office/drawing/2014/main" xmlns="" val="20002"/>
                    </a:ext>
                  </a:extLst>
                </a:gridCol>
                <a:gridCol w="1115871">
                  <a:extLst>
                    <a:ext uri="{9D8B030D-6E8A-4147-A177-3AD203B41FA5}">
                      <a16:colId xmlns:a16="http://schemas.microsoft.com/office/drawing/2014/main" xmlns="" val="20003"/>
                    </a:ext>
                  </a:extLst>
                </a:gridCol>
                <a:gridCol w="1289589">
                  <a:extLst>
                    <a:ext uri="{9D8B030D-6E8A-4147-A177-3AD203B41FA5}">
                      <a16:colId xmlns:a16="http://schemas.microsoft.com/office/drawing/2014/main" xmlns="" val="20004"/>
                    </a:ext>
                  </a:extLst>
                </a:gridCol>
                <a:gridCol w="1289589">
                  <a:extLst>
                    <a:ext uri="{9D8B030D-6E8A-4147-A177-3AD203B41FA5}">
                      <a16:colId xmlns:a16="http://schemas.microsoft.com/office/drawing/2014/main" xmlns="" val="20005"/>
                    </a:ext>
                  </a:extLst>
                </a:gridCol>
              </a:tblGrid>
              <a:tr h="285894">
                <a:tc gridSpan="6">
                  <a:txBody>
                    <a:bodyPr/>
                    <a:lstStyle/>
                    <a:p>
                      <a:pPr marL="38100" marR="38100" algn="just">
                        <a:lnSpc>
                          <a:spcPts val="1600"/>
                        </a:lnSpc>
                        <a:spcAft>
                          <a:spcPts val="0"/>
                        </a:spcAft>
                      </a:pPr>
                      <a:r>
                        <a:rPr lang="es-ES" sz="900" b="1" dirty="0">
                          <a:solidFill>
                            <a:srgbClr val="000000"/>
                          </a:solidFill>
                          <a:latin typeface="Arial"/>
                          <a:ea typeface="Calibri"/>
                          <a:cs typeface="Times New Roman"/>
                        </a:rPr>
                        <a:t>Resumen del modelo</a:t>
                      </a:r>
                      <a:endParaRPr lang="es-ES" sz="1100" dirty="0">
                        <a:latin typeface="Calibri"/>
                        <a:ea typeface="Calibri"/>
                        <a:cs typeface="Times New Roman"/>
                      </a:endParaRPr>
                    </a:p>
                  </a:txBody>
                  <a:tcPr marL="0" marR="0" marT="0" marB="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0"/>
                  </a:ext>
                </a:extLst>
              </a:tr>
              <a:tr h="571789">
                <a:tc gridSpan="2">
                  <a:txBody>
                    <a:bodyPr/>
                    <a:lstStyle/>
                    <a:p>
                      <a:pPr marL="38100" marR="38100" algn="just">
                        <a:lnSpc>
                          <a:spcPts val="1600"/>
                        </a:lnSpc>
                        <a:spcAft>
                          <a:spcPts val="0"/>
                        </a:spcAft>
                      </a:pPr>
                      <a:r>
                        <a:rPr lang="es-ES" sz="900">
                          <a:solidFill>
                            <a:srgbClr val="000000"/>
                          </a:solidFill>
                          <a:latin typeface="Arial"/>
                          <a:ea typeface="Calibri"/>
                          <a:cs typeface="Times New Roman"/>
                        </a:rPr>
                        <a:t>Modelo</a:t>
                      </a:r>
                      <a:endParaRPr lang="es-ES" sz="1100">
                        <a:latin typeface="Calibri"/>
                        <a:ea typeface="Calibri"/>
                        <a:cs typeface="Times New Roman"/>
                      </a:endParaRPr>
                    </a:p>
                  </a:txBody>
                  <a:tcPr marL="0" marR="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s-ES"/>
                    </a:p>
                  </a:txBody>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R</a:t>
                      </a:r>
                      <a:endParaRPr lang="es-ES" sz="1100">
                        <a:latin typeface="Calibri"/>
                        <a:ea typeface="Calibri"/>
                        <a:cs typeface="Times New Roman"/>
                      </a:endParaRPr>
                    </a:p>
                  </a:txBody>
                  <a:tcPr marL="0" marR="0"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dirty="0">
                          <a:solidFill>
                            <a:srgbClr val="000000"/>
                          </a:solidFill>
                          <a:latin typeface="Arial"/>
                          <a:ea typeface="Calibri"/>
                          <a:cs typeface="Times New Roman"/>
                        </a:rPr>
                        <a:t>R cuadrado</a:t>
                      </a:r>
                      <a:endParaRPr lang="es-ES" sz="1100" dirty="0">
                        <a:latin typeface="Calibri"/>
                        <a:ea typeface="Calibri"/>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dirty="0">
                          <a:solidFill>
                            <a:srgbClr val="000000"/>
                          </a:solidFill>
                          <a:latin typeface="Arial"/>
                          <a:ea typeface="Calibri"/>
                          <a:cs typeface="Times New Roman"/>
                        </a:rPr>
                        <a:t>R cuadrado corregida</a:t>
                      </a:r>
                      <a:endParaRPr lang="es-ES" sz="1100" dirty="0">
                        <a:latin typeface="Calibri"/>
                        <a:ea typeface="Calibri"/>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Error típ. de la estimación</a:t>
                      </a:r>
                      <a:endParaRPr lang="es-ES" sz="1100">
                        <a:latin typeface="Calibri"/>
                        <a:ea typeface="Calibri"/>
                        <a:cs typeface="Times New Roman"/>
                      </a:endParaRPr>
                    </a:p>
                  </a:txBody>
                  <a:tcPr marL="0" marR="0"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1"/>
                  </a:ext>
                </a:extLst>
              </a:tr>
              <a:tr h="857683">
                <a:tc>
                  <a:txBody>
                    <a:bodyPr/>
                    <a:lstStyle/>
                    <a:p>
                      <a:pPr marL="38100" marR="38100" algn="just">
                        <a:lnSpc>
                          <a:spcPts val="1600"/>
                        </a:lnSpc>
                        <a:spcAft>
                          <a:spcPts val="0"/>
                        </a:spcAft>
                      </a:pPr>
                      <a:r>
                        <a:rPr lang="es-ES" sz="100">
                          <a:solidFill>
                            <a:srgbClr val="000000"/>
                          </a:solidFill>
                          <a:latin typeface="Arial"/>
                          <a:ea typeface="Calibri"/>
                          <a:cs typeface="Times New Roman"/>
                        </a:rPr>
                        <a:t>dimension0</a:t>
                      </a:r>
                      <a:endParaRPr lang="es-ES" sz="1100">
                        <a:latin typeface="Calibri"/>
                        <a:ea typeface="Calibri"/>
                        <a:cs typeface="Times New Roman"/>
                      </a:endParaRPr>
                    </a:p>
                  </a:txBody>
                  <a:tcPr marL="0" marR="0" marT="0" marB="0" anchor="ctr">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dirty="0">
                          <a:solidFill>
                            <a:srgbClr val="000000"/>
                          </a:solidFill>
                          <a:latin typeface="Arial"/>
                          <a:ea typeface="Calibri"/>
                          <a:cs typeface="Times New Roman"/>
                        </a:rPr>
                        <a:t>1</a:t>
                      </a:r>
                      <a:endParaRPr lang="es-ES" sz="1100" dirty="0">
                        <a:latin typeface="Calibri"/>
                        <a:ea typeface="Calibri"/>
                        <a:cs typeface="Times New Roman"/>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,995</a:t>
                      </a:r>
                      <a:r>
                        <a:rPr lang="es-ES" sz="900" baseline="30000">
                          <a:solidFill>
                            <a:srgbClr val="000000"/>
                          </a:solidFill>
                          <a:latin typeface="Arial"/>
                          <a:ea typeface="Calibri"/>
                          <a:cs typeface="Times New Roman"/>
                        </a:rPr>
                        <a:t>a</a:t>
                      </a:r>
                      <a:endParaRPr lang="es-ES" sz="1100">
                        <a:latin typeface="Calibri"/>
                        <a:ea typeface="Calibri"/>
                        <a:cs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dirty="0">
                          <a:solidFill>
                            <a:srgbClr val="000000"/>
                          </a:solidFill>
                          <a:latin typeface="Arial"/>
                          <a:ea typeface="Calibri"/>
                          <a:cs typeface="Times New Roman"/>
                        </a:rPr>
                        <a:t>,991</a:t>
                      </a:r>
                      <a:endParaRPr lang="es-ES" sz="1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dirty="0">
                          <a:solidFill>
                            <a:srgbClr val="000000"/>
                          </a:solidFill>
                          <a:latin typeface="Arial"/>
                          <a:ea typeface="Calibri"/>
                          <a:cs typeface="Times New Roman"/>
                        </a:rPr>
                        <a:t>,988</a:t>
                      </a:r>
                      <a:endParaRPr lang="es-ES" sz="1100" dirty="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,37325</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2"/>
                  </a:ext>
                </a:extLst>
              </a:tr>
              <a:tr h="285894">
                <a:tc gridSpan="6">
                  <a:txBody>
                    <a:bodyPr/>
                    <a:lstStyle/>
                    <a:p>
                      <a:pPr marL="38100" marR="38100" algn="just">
                        <a:lnSpc>
                          <a:spcPts val="1600"/>
                        </a:lnSpc>
                        <a:spcAft>
                          <a:spcPts val="0"/>
                        </a:spcAft>
                      </a:pPr>
                      <a:r>
                        <a:rPr lang="es-ES" sz="900" dirty="0">
                          <a:solidFill>
                            <a:srgbClr val="000000"/>
                          </a:solidFill>
                          <a:latin typeface="Arial"/>
                          <a:ea typeface="Calibri"/>
                          <a:cs typeface="Times New Roman"/>
                        </a:rPr>
                        <a:t>a. Variables </a:t>
                      </a:r>
                      <a:r>
                        <a:rPr lang="es-ES" sz="900" dirty="0" err="1">
                          <a:solidFill>
                            <a:srgbClr val="000000"/>
                          </a:solidFill>
                          <a:latin typeface="Arial"/>
                          <a:ea typeface="Calibri"/>
                          <a:cs typeface="Times New Roman"/>
                        </a:rPr>
                        <a:t>predictoras</a:t>
                      </a:r>
                      <a:r>
                        <a:rPr lang="es-ES" sz="900" dirty="0">
                          <a:solidFill>
                            <a:srgbClr val="000000"/>
                          </a:solidFill>
                          <a:latin typeface="Arial"/>
                          <a:ea typeface="Calibri"/>
                          <a:cs typeface="Times New Roman"/>
                        </a:rPr>
                        <a:t>: (Constante), VAR00001</a:t>
                      </a:r>
                      <a:endParaRPr lang="es-ES" sz="1100" dirty="0">
                        <a:latin typeface="Calibri"/>
                        <a:ea typeface="Calibri"/>
                        <a:cs typeface="Times New Roman"/>
                      </a:endParaRPr>
                    </a:p>
                  </a:txBody>
                  <a:tcPr marL="0" marR="0" marT="0" marB="0">
                    <a:lnL>
                      <a:noFill/>
                    </a:lnL>
                    <a:lnR>
                      <a:noFill/>
                    </a:lnR>
                    <a:lnT w="28575"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3"/>
                  </a:ext>
                </a:extLst>
              </a:tr>
            </a:tbl>
          </a:graphicData>
        </a:graphic>
      </p:graphicFrame>
      <p:sp>
        <p:nvSpPr>
          <p:cNvPr id="17" name="Rectángulo 16"/>
          <p:cNvSpPr/>
          <p:nvPr/>
        </p:nvSpPr>
        <p:spPr>
          <a:xfrm>
            <a:off x="1259632" y="5157192"/>
            <a:ext cx="603041" cy="3340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CuadroTexto 13"/>
          <p:cNvSpPr txBox="1"/>
          <p:nvPr/>
        </p:nvSpPr>
        <p:spPr>
          <a:xfrm>
            <a:off x="5954763" y="4533389"/>
            <a:ext cx="1059906" cy="369332"/>
          </a:xfrm>
          <a:prstGeom prst="rect">
            <a:avLst/>
          </a:prstGeom>
          <a:noFill/>
        </p:spPr>
        <p:txBody>
          <a:bodyPr wrap="none" rtlCol="0">
            <a:spAutoFit/>
          </a:bodyPr>
          <a:lstStyle/>
          <a:p>
            <a:r>
              <a:rPr lang="es-ES" b="1" dirty="0" smtClean="0">
                <a:latin typeface="Times New Roman" panose="02020603050405020304" pitchFamily="18" charset="0"/>
                <a:cs typeface="Times New Roman" panose="02020603050405020304" pitchFamily="18" charset="0"/>
              </a:rPr>
              <a:t>R= 99 %</a:t>
            </a:r>
            <a:endParaRPr lang="es-ES" b="1" dirty="0">
              <a:latin typeface="Times New Roman" panose="02020603050405020304" pitchFamily="18" charset="0"/>
              <a:cs typeface="Times New Roman" panose="02020603050405020304" pitchFamily="18" charset="0"/>
            </a:endParaRPr>
          </a:p>
        </p:txBody>
      </p:sp>
      <p:sp>
        <p:nvSpPr>
          <p:cNvPr id="2" name="Rectángulo 1"/>
          <p:cNvSpPr/>
          <p:nvPr/>
        </p:nvSpPr>
        <p:spPr>
          <a:xfrm>
            <a:off x="4745750" y="3734849"/>
            <a:ext cx="4572000" cy="1138773"/>
          </a:xfrm>
          <a:prstGeom prst="rect">
            <a:avLst/>
          </a:prstGeom>
        </p:spPr>
        <p:txBody>
          <a:bodyPr>
            <a:spAutoFit/>
          </a:bodyPr>
          <a:lstStyle/>
          <a:p>
            <a:pPr lvl="0" eaLnBrk="0" fontAlgn="base" hangingPunct="0">
              <a:spcBef>
                <a:spcPct val="0"/>
              </a:spcBef>
              <a:spcAft>
                <a:spcPct val="0"/>
              </a:spcAft>
            </a:pPr>
            <a:r>
              <a:rPr lang="es-ES" dirty="0">
                <a:latin typeface="Times New Roman" panose="02020603050405020304" pitchFamily="18" charset="0"/>
                <a:ea typeface="Calibri" pitchFamily="34" charset="0"/>
                <a:cs typeface="Times New Roman" panose="02020603050405020304" pitchFamily="18" charset="0"/>
              </a:rPr>
              <a:t>El modelo es válido (la significación para el coeficiente de regresión es inferior a 0.05).</a:t>
            </a:r>
            <a:endParaRPr lang="es-ES" sz="1100" dirty="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endParaRPr lang="es-ES" sz="3200" dirty="0">
              <a:latin typeface="Times New Roman" panose="02020603050405020304" pitchFamily="18" charset="0"/>
              <a:cs typeface="Times New Roman" panose="02020603050405020304" pitchFamily="18" charset="0"/>
            </a:endParaRPr>
          </a:p>
        </p:txBody>
      </p:sp>
      <p:sp>
        <p:nvSpPr>
          <p:cNvPr id="12" name="Rectángulo 11"/>
          <p:cNvSpPr/>
          <p:nvPr/>
        </p:nvSpPr>
        <p:spPr>
          <a:xfrm>
            <a:off x="5954763" y="5013560"/>
            <a:ext cx="2808312" cy="1384995"/>
          </a:xfrm>
          <a:prstGeom prst="rect">
            <a:avLst/>
          </a:prstGeom>
        </p:spPr>
        <p:txBody>
          <a:bodyPr wrap="square">
            <a:spAutoFit/>
          </a:bodyPr>
          <a:lstStyle/>
          <a:p>
            <a:pPr lvl="0" algn="just" eaLnBrk="0" fontAlgn="base" hangingPunct="0">
              <a:spcBef>
                <a:spcPct val="0"/>
              </a:spcBef>
              <a:spcAft>
                <a:spcPct val="0"/>
              </a:spcAft>
            </a:pPr>
            <a:r>
              <a:rPr lang="es-ES" sz="1400" dirty="0">
                <a:latin typeface="Arial" pitchFamily="34" charset="0"/>
                <a:ea typeface="Calibri" pitchFamily="34" charset="0"/>
                <a:cs typeface="Times New Roman" pitchFamily="18" charset="0"/>
              </a:rPr>
              <a:t>El coeficiente de determinación es 0.995 lo que indica que más del 99 % de los </a:t>
            </a:r>
            <a:r>
              <a:rPr lang="es-ES" sz="1400" dirty="0" smtClean="0">
                <a:latin typeface="Arial" pitchFamily="34" charset="0"/>
                <a:ea typeface="Calibri" pitchFamily="34" charset="0"/>
                <a:cs typeface="Times New Roman" pitchFamily="18" charset="0"/>
              </a:rPr>
              <a:t>accidentes se </a:t>
            </a:r>
            <a:r>
              <a:rPr lang="es-ES" sz="1400" dirty="0">
                <a:latin typeface="Arial" pitchFamily="34" charset="0"/>
                <a:ea typeface="Calibri" pitchFamily="34" charset="0"/>
                <a:cs typeface="Times New Roman" pitchFamily="18" charset="0"/>
              </a:rPr>
              <a:t>explican con el hecho de vehículos circulando a más de 120 km/h</a:t>
            </a:r>
            <a:endParaRPr lang="es-ES" sz="1000" dirty="0">
              <a:latin typeface="Arial" pitchFamily="34" charset="0"/>
              <a:cs typeface="Arial" pitchFamily="34" charset="0"/>
            </a:endParaRPr>
          </a:p>
        </p:txBody>
      </p:sp>
    </p:spTree>
    <p:extLst>
      <p:ext uri="{BB962C8B-B14F-4D97-AF65-F5344CB8AC3E}">
        <p14:creationId xmlns:p14="http://schemas.microsoft.com/office/powerpoint/2010/main" val="4101707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animBg="1"/>
      <p:bldP spid="14" grpId="0"/>
      <p:bldP spid="2" grpId="0"/>
      <p:bldP spid="1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6 Tabla"/>
          <p:cNvGraphicFramePr>
            <a:graphicFrameLocks noGrp="1"/>
          </p:cNvGraphicFramePr>
          <p:nvPr>
            <p:extLst>
              <p:ext uri="{D42A27DB-BD31-4B8C-83A1-F6EECF244321}">
                <p14:modId xmlns:p14="http://schemas.microsoft.com/office/powerpoint/2010/main" val="4227267867"/>
              </p:ext>
            </p:extLst>
          </p:nvPr>
        </p:nvGraphicFramePr>
        <p:xfrm>
          <a:off x="539553" y="1143906"/>
          <a:ext cx="6552207" cy="2717141"/>
        </p:xfrm>
        <a:graphic>
          <a:graphicData uri="http://schemas.openxmlformats.org/drawingml/2006/table">
            <a:tbl>
              <a:tblPr/>
              <a:tblGrid>
                <a:gridCol w="1025655">
                  <a:extLst>
                    <a:ext uri="{9D8B030D-6E8A-4147-A177-3AD203B41FA5}">
                      <a16:colId xmlns:a16="http://schemas.microsoft.com/office/drawing/2014/main" xmlns="" val="20000"/>
                    </a:ext>
                  </a:extLst>
                </a:gridCol>
                <a:gridCol w="1025655">
                  <a:extLst>
                    <a:ext uri="{9D8B030D-6E8A-4147-A177-3AD203B41FA5}">
                      <a16:colId xmlns:a16="http://schemas.microsoft.com/office/drawing/2014/main" xmlns="" val="20001"/>
                    </a:ext>
                  </a:extLst>
                </a:gridCol>
                <a:gridCol w="1025655">
                  <a:extLst>
                    <a:ext uri="{9D8B030D-6E8A-4147-A177-3AD203B41FA5}">
                      <a16:colId xmlns:a16="http://schemas.microsoft.com/office/drawing/2014/main" xmlns="" val="20002"/>
                    </a:ext>
                  </a:extLst>
                </a:gridCol>
                <a:gridCol w="1025655">
                  <a:extLst>
                    <a:ext uri="{9D8B030D-6E8A-4147-A177-3AD203B41FA5}">
                      <a16:colId xmlns:a16="http://schemas.microsoft.com/office/drawing/2014/main" xmlns="" val="20003"/>
                    </a:ext>
                  </a:extLst>
                </a:gridCol>
                <a:gridCol w="1025655">
                  <a:extLst>
                    <a:ext uri="{9D8B030D-6E8A-4147-A177-3AD203B41FA5}">
                      <a16:colId xmlns:a16="http://schemas.microsoft.com/office/drawing/2014/main" xmlns="" val="20004"/>
                    </a:ext>
                  </a:extLst>
                </a:gridCol>
                <a:gridCol w="711966">
                  <a:extLst>
                    <a:ext uri="{9D8B030D-6E8A-4147-A177-3AD203B41FA5}">
                      <a16:colId xmlns:a16="http://schemas.microsoft.com/office/drawing/2014/main" xmlns="" val="20005"/>
                    </a:ext>
                  </a:extLst>
                </a:gridCol>
                <a:gridCol w="711966">
                  <a:extLst>
                    <a:ext uri="{9D8B030D-6E8A-4147-A177-3AD203B41FA5}">
                      <a16:colId xmlns:a16="http://schemas.microsoft.com/office/drawing/2014/main" xmlns="" val="20006"/>
                    </a:ext>
                  </a:extLst>
                </a:gridCol>
              </a:tblGrid>
              <a:tr h="386232">
                <a:tc gridSpan="7">
                  <a:txBody>
                    <a:bodyPr/>
                    <a:lstStyle/>
                    <a:p>
                      <a:pPr marL="38100" marR="38100" algn="just">
                        <a:lnSpc>
                          <a:spcPts val="1600"/>
                        </a:lnSpc>
                        <a:spcAft>
                          <a:spcPts val="0"/>
                        </a:spcAft>
                      </a:pPr>
                      <a:r>
                        <a:rPr lang="es-ES" sz="900" b="1" dirty="0" err="1">
                          <a:solidFill>
                            <a:srgbClr val="000000"/>
                          </a:solidFill>
                          <a:latin typeface="Arial"/>
                          <a:ea typeface="Calibri"/>
                          <a:cs typeface="Times New Roman"/>
                        </a:rPr>
                        <a:t>Coeficientes</a:t>
                      </a:r>
                      <a:r>
                        <a:rPr lang="es-ES" sz="900" b="1" baseline="30000" dirty="0" err="1">
                          <a:solidFill>
                            <a:srgbClr val="000000"/>
                          </a:solidFill>
                          <a:latin typeface="Arial"/>
                          <a:ea typeface="Calibri"/>
                          <a:cs typeface="Times New Roman"/>
                        </a:rPr>
                        <a:t>a</a:t>
                      </a:r>
                      <a:endParaRPr lang="es-ES" sz="1100" dirty="0">
                        <a:latin typeface="Calibri"/>
                        <a:ea typeface="Calibri"/>
                        <a:cs typeface="Times New Roman"/>
                      </a:endParaRPr>
                    </a:p>
                  </a:txBody>
                  <a:tcPr marL="0" marR="0" marT="0" marB="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0"/>
                  </a:ext>
                </a:extLst>
              </a:tr>
              <a:tr h="772463">
                <a:tc rowSpan="2" gridSpan="2">
                  <a:txBody>
                    <a:bodyPr/>
                    <a:lstStyle/>
                    <a:p>
                      <a:pPr marL="38100" marR="38100" algn="just">
                        <a:lnSpc>
                          <a:spcPts val="1600"/>
                        </a:lnSpc>
                        <a:spcAft>
                          <a:spcPts val="0"/>
                        </a:spcAft>
                      </a:pPr>
                      <a:r>
                        <a:rPr lang="es-ES" sz="900" dirty="0">
                          <a:solidFill>
                            <a:srgbClr val="000000"/>
                          </a:solidFill>
                          <a:latin typeface="Arial"/>
                          <a:ea typeface="Calibri"/>
                          <a:cs typeface="Times New Roman"/>
                        </a:rPr>
                        <a:t>Modelo</a:t>
                      </a:r>
                      <a:endParaRPr lang="es-ES" sz="1100" dirty="0">
                        <a:latin typeface="Calibri"/>
                        <a:ea typeface="Calibri"/>
                        <a:cs typeface="Times New Roman"/>
                      </a:endParaRPr>
                    </a:p>
                  </a:txBody>
                  <a:tcPr marL="0" marR="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rowSpan="2" hMerge="1">
                  <a:txBody>
                    <a:bodyPr/>
                    <a:lstStyle/>
                    <a:p>
                      <a:endParaRPr lang="es-ES"/>
                    </a:p>
                  </a:txBody>
                  <a:tcPr/>
                </a:tc>
                <a:tc gridSpan="2">
                  <a:txBody>
                    <a:bodyPr/>
                    <a:lstStyle/>
                    <a:p>
                      <a:pPr marL="38100" marR="38100" algn="just">
                        <a:lnSpc>
                          <a:spcPts val="1600"/>
                        </a:lnSpc>
                        <a:spcAft>
                          <a:spcPts val="0"/>
                        </a:spcAft>
                      </a:pPr>
                      <a:r>
                        <a:rPr lang="es-ES" sz="900" dirty="0">
                          <a:solidFill>
                            <a:srgbClr val="000000"/>
                          </a:solidFill>
                          <a:latin typeface="Arial"/>
                          <a:ea typeface="Calibri"/>
                          <a:cs typeface="Times New Roman"/>
                        </a:rPr>
                        <a:t>Coeficientes no estandarizados</a:t>
                      </a:r>
                      <a:endParaRPr lang="es-ES" sz="1100" dirty="0">
                        <a:latin typeface="Calibri"/>
                        <a:ea typeface="Calibri"/>
                        <a:cs typeface="Times New Roman"/>
                      </a:endParaRPr>
                    </a:p>
                  </a:txBody>
                  <a:tcPr marL="0" marR="0"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s-ES"/>
                    </a:p>
                  </a:txBody>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Coeficientes tipificados</a:t>
                      </a:r>
                      <a:endParaRPr lang="es-ES" sz="1100">
                        <a:latin typeface="Calibri"/>
                        <a:ea typeface="Calibri"/>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marL="38100" marR="38100" algn="just">
                        <a:lnSpc>
                          <a:spcPts val="1600"/>
                        </a:lnSpc>
                        <a:spcAft>
                          <a:spcPts val="0"/>
                        </a:spcAft>
                      </a:pPr>
                      <a:r>
                        <a:rPr lang="es-ES" sz="900">
                          <a:solidFill>
                            <a:srgbClr val="000000"/>
                          </a:solidFill>
                          <a:latin typeface="Arial"/>
                          <a:ea typeface="Calibri"/>
                          <a:cs typeface="Times New Roman"/>
                        </a:rPr>
                        <a:t>t</a:t>
                      </a:r>
                      <a:endParaRPr lang="es-ES" sz="1100">
                        <a:latin typeface="Calibri"/>
                        <a:ea typeface="Calibri"/>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rowSpan="2">
                  <a:txBody>
                    <a:bodyPr/>
                    <a:lstStyle/>
                    <a:p>
                      <a:pPr marL="38100" marR="38100" algn="just">
                        <a:lnSpc>
                          <a:spcPts val="1600"/>
                        </a:lnSpc>
                        <a:spcAft>
                          <a:spcPts val="0"/>
                        </a:spcAft>
                      </a:pPr>
                      <a:r>
                        <a:rPr lang="es-ES" sz="900">
                          <a:solidFill>
                            <a:srgbClr val="000000"/>
                          </a:solidFill>
                          <a:latin typeface="Arial"/>
                          <a:ea typeface="Calibri"/>
                          <a:cs typeface="Times New Roman"/>
                        </a:rPr>
                        <a:t>Sig.</a:t>
                      </a:r>
                      <a:endParaRPr lang="es-ES" sz="1100">
                        <a:latin typeface="Calibri"/>
                        <a:ea typeface="Calibri"/>
                        <a:cs typeface="Times New Roman"/>
                      </a:endParaRPr>
                    </a:p>
                  </a:txBody>
                  <a:tcPr marL="0" marR="0"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1"/>
                  </a:ext>
                </a:extLst>
              </a:tr>
              <a:tr h="386232">
                <a:tc gridSpan="2" vMerge="1">
                  <a:txBody>
                    <a:bodyPr/>
                    <a:lstStyle/>
                    <a:p>
                      <a:endParaRPr lang="es-ES"/>
                    </a:p>
                  </a:txBody>
                  <a:tcPr/>
                </a:tc>
                <a:tc hMerge="1" vMerge="1">
                  <a:txBody>
                    <a:bodyPr/>
                    <a:lstStyle/>
                    <a:p>
                      <a:endParaRPr lang="es-ES"/>
                    </a:p>
                  </a:txBody>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B</a:t>
                      </a:r>
                      <a:endParaRPr lang="es-ES" sz="1100">
                        <a:latin typeface="Calibri"/>
                        <a:ea typeface="Calibri"/>
                        <a:cs typeface="Times New Roman"/>
                      </a:endParaRPr>
                    </a:p>
                  </a:txBody>
                  <a:tcPr marL="0" marR="0"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Error típ.</a:t>
                      </a:r>
                      <a:endParaRPr lang="es-ES" sz="1100">
                        <a:latin typeface="Calibri"/>
                        <a:ea typeface="Calibri"/>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Beta</a:t>
                      </a:r>
                      <a:endParaRPr lang="es-ES" sz="1100">
                        <a:latin typeface="Calibri"/>
                        <a:ea typeface="Calibri"/>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vMerge="1">
                  <a:txBody>
                    <a:bodyPr/>
                    <a:lstStyle/>
                    <a:p>
                      <a:endParaRPr lang="es-ES"/>
                    </a:p>
                  </a:txBody>
                  <a:tcPr/>
                </a:tc>
                <a:tc vMerge="1">
                  <a:txBody>
                    <a:bodyPr/>
                    <a:lstStyle/>
                    <a:p>
                      <a:endParaRPr lang="es-ES"/>
                    </a:p>
                  </a:txBody>
                  <a:tcPr/>
                </a:tc>
                <a:extLst>
                  <a:ext uri="{0D108BD9-81ED-4DB2-BD59-A6C34878D82A}">
                    <a16:rowId xmlns:a16="http://schemas.microsoft.com/office/drawing/2014/main" xmlns="" val="10002"/>
                  </a:ext>
                </a:extLst>
              </a:tr>
              <a:tr h="399750">
                <a:tc rowSpan="2">
                  <a:txBody>
                    <a:bodyPr/>
                    <a:lstStyle/>
                    <a:p>
                      <a:pPr marL="38100" marR="38100" algn="just">
                        <a:lnSpc>
                          <a:spcPts val="1600"/>
                        </a:lnSpc>
                        <a:spcAft>
                          <a:spcPts val="0"/>
                        </a:spcAft>
                      </a:pPr>
                      <a:r>
                        <a:rPr lang="es-ES" sz="900">
                          <a:solidFill>
                            <a:srgbClr val="000000"/>
                          </a:solidFill>
                          <a:latin typeface="Arial"/>
                          <a:ea typeface="Calibri"/>
                          <a:cs typeface="Times New Roman"/>
                        </a:rPr>
                        <a:t>1</a:t>
                      </a:r>
                      <a:endParaRPr lang="es-ES" sz="1100">
                        <a:latin typeface="Calibri"/>
                        <a:ea typeface="Calibri"/>
                        <a:cs typeface="Times New Roman"/>
                      </a:endParaRPr>
                    </a:p>
                  </a:txBody>
                  <a:tcPr marL="0" marR="0" marT="0" marB="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(Constante)</a:t>
                      </a:r>
                      <a:endParaRPr lang="es-ES" sz="1100">
                        <a:latin typeface="Calibri"/>
                        <a:ea typeface="Calibri"/>
                        <a:cs typeface="Times New Roman"/>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-4,441</a:t>
                      </a:r>
                      <a:endParaRPr lang="es-ES" sz="1100">
                        <a:latin typeface="Calibri"/>
                        <a:ea typeface="Calibri"/>
                        <a:cs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,544</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15000"/>
                        </a:lnSpc>
                        <a:spcAft>
                          <a:spcPts val="0"/>
                        </a:spcAft>
                      </a:pPr>
                      <a:endParaRPr lang="es-ES" sz="1200">
                        <a:latin typeface="Times New Roman"/>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-8,164</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,004</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10003"/>
                  </a:ext>
                </a:extLst>
              </a:tr>
              <a:tr h="386232">
                <a:tc vMerge="1">
                  <a:txBody>
                    <a:bodyPr/>
                    <a:lstStyle/>
                    <a:p>
                      <a:endParaRPr lang="es-ES"/>
                    </a:p>
                  </a:txBody>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VAR00001</a:t>
                      </a:r>
                      <a:endParaRPr lang="es-ES" sz="1100">
                        <a:latin typeface="Calibri"/>
                        <a:ea typeface="Calibri"/>
                        <a:cs typeface="Times New Roman"/>
                      </a:endParaRPr>
                    </a:p>
                  </a:txBody>
                  <a:tcPr marL="0" marR="0" marT="0" marB="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,651</a:t>
                      </a:r>
                      <a:endParaRPr lang="es-ES" sz="1100">
                        <a:latin typeface="Calibri"/>
                        <a:ea typeface="Calibri"/>
                        <a:cs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,036</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,995</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17,849</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,000</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4"/>
                  </a:ext>
                </a:extLst>
              </a:tr>
              <a:tr h="386232">
                <a:tc gridSpan="7">
                  <a:txBody>
                    <a:bodyPr/>
                    <a:lstStyle/>
                    <a:p>
                      <a:pPr marL="38100" marR="38100" algn="just">
                        <a:lnSpc>
                          <a:spcPts val="1600"/>
                        </a:lnSpc>
                        <a:spcAft>
                          <a:spcPts val="0"/>
                        </a:spcAft>
                      </a:pPr>
                      <a:r>
                        <a:rPr lang="es-ES" sz="900" dirty="0">
                          <a:solidFill>
                            <a:srgbClr val="000000"/>
                          </a:solidFill>
                          <a:latin typeface="Arial"/>
                          <a:ea typeface="Calibri"/>
                          <a:cs typeface="Times New Roman"/>
                        </a:rPr>
                        <a:t>a. Variable dependiente: VAR00002</a:t>
                      </a:r>
                      <a:endParaRPr lang="es-ES" sz="1100" dirty="0">
                        <a:latin typeface="Calibri"/>
                        <a:ea typeface="Calibri"/>
                        <a:cs typeface="Times New Roman"/>
                      </a:endParaRPr>
                    </a:p>
                  </a:txBody>
                  <a:tcPr marL="0" marR="0" marT="0" marB="0">
                    <a:lnL>
                      <a:noFill/>
                    </a:lnL>
                    <a:lnR>
                      <a:noFill/>
                    </a:lnR>
                    <a:lnT w="28575"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5"/>
                  </a:ext>
                </a:extLst>
              </a:tr>
            </a:tbl>
          </a:graphicData>
        </a:graphic>
      </p:graphicFrame>
      <p:sp>
        <p:nvSpPr>
          <p:cNvPr id="5" name="Rectangle 2"/>
          <p:cNvSpPr>
            <a:spLocks noChangeArrowheads="1"/>
          </p:cNvSpPr>
          <p:nvPr/>
        </p:nvSpPr>
        <p:spPr bwMode="auto">
          <a:xfrm>
            <a:off x="377062" y="4180679"/>
            <a:ext cx="8299394"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b="1"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Modelo </a:t>
            </a:r>
            <a:endParaRPr kumimoji="0" lang="es-ES"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#accidentes= </a:t>
            </a:r>
            <a:r>
              <a:rPr kumimoji="0" lang="es-ES" sz="2400"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 </a:t>
            </a:r>
            <a:r>
              <a:rPr kumimoji="0" lang="es-ES"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4.441</a:t>
            </a:r>
            <a:r>
              <a:rPr kumimoji="0" lang="es-ES" b="1"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 </a:t>
            </a:r>
            <a:r>
              <a:rPr kumimoji="0" lang="es-ES"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0.651 * (#vehículos viajando a más de 120km/h)</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6" name="Rectángulo 5"/>
          <p:cNvSpPr/>
          <p:nvPr/>
        </p:nvSpPr>
        <p:spPr>
          <a:xfrm>
            <a:off x="2589594" y="2692163"/>
            <a:ext cx="479126" cy="37679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p:cNvSpPr/>
          <p:nvPr/>
        </p:nvSpPr>
        <p:spPr>
          <a:xfrm>
            <a:off x="2589594" y="3096204"/>
            <a:ext cx="479126" cy="37679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44 CuadroTexto"/>
          <p:cNvSpPr txBox="1"/>
          <p:nvPr/>
        </p:nvSpPr>
        <p:spPr>
          <a:xfrm>
            <a:off x="377062" y="620688"/>
            <a:ext cx="2615139" cy="523220"/>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a:spAutoFit/>
          </a:bodyPr>
          <a:lstStyle/>
          <a:p>
            <a:pPr>
              <a:defRPr/>
            </a:pPr>
            <a:r>
              <a:rPr lang="es-ES" sz="2800" b="1" dirty="0" smtClean="0"/>
              <a:t>Regresión Lineal</a:t>
            </a:r>
            <a:endParaRPr lang="es-CL" sz="2000" b="1" dirty="0"/>
          </a:p>
        </p:txBody>
      </p:sp>
      <p:sp>
        <p:nvSpPr>
          <p:cNvPr id="9"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spTree>
    <p:extLst>
      <p:ext uri="{BB962C8B-B14F-4D97-AF65-F5344CB8AC3E}">
        <p14:creationId xmlns:p14="http://schemas.microsoft.com/office/powerpoint/2010/main" val="118242403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11"/>
          <p:cNvPicPr>
            <a:picLocks noChangeAspect="1" noChangeArrowheads="1"/>
          </p:cNvPicPr>
          <p:nvPr/>
        </p:nvPicPr>
        <p:blipFill rotWithShape="1">
          <a:blip r:embed="rId2"/>
          <a:srcRect r="23170"/>
          <a:stretch/>
        </p:blipFill>
        <p:spPr bwMode="auto">
          <a:xfrm>
            <a:off x="4427984" y="424859"/>
            <a:ext cx="4536504" cy="4717421"/>
          </a:xfrm>
          <a:prstGeom prst="rect">
            <a:avLst/>
          </a:prstGeom>
          <a:noFill/>
          <a:ln w="9525">
            <a:noFill/>
            <a:miter lim="800000"/>
            <a:headEnd/>
            <a:tailEnd/>
          </a:ln>
        </p:spPr>
      </p:pic>
      <p:sp>
        <p:nvSpPr>
          <p:cNvPr id="8" name="5 Rectángulo"/>
          <p:cNvSpPr/>
          <p:nvPr/>
        </p:nvSpPr>
        <p:spPr>
          <a:xfrm>
            <a:off x="10999" y="5332887"/>
            <a:ext cx="9133001" cy="923330"/>
          </a:xfrm>
          <a:prstGeom prst="rect">
            <a:avLst/>
          </a:prstGeom>
        </p:spPr>
        <p:txBody>
          <a:bodyPr wrap="square">
            <a:spAutoFit/>
          </a:bodyPr>
          <a:lstStyle/>
          <a:p>
            <a:pPr algn="just"/>
            <a:r>
              <a:rPr lang="es-ES" dirty="0" smtClean="0">
                <a:solidFill>
                  <a:srgbClr val="FF0000"/>
                </a:solidFill>
                <a:latin typeface="Times New Roman" panose="02020603050405020304" pitchFamily="18" charset="0"/>
                <a:cs typeface="Times New Roman" panose="02020603050405020304" pitchFamily="18" charset="0"/>
              </a:rPr>
              <a:t>Nótese que cuando ajustamos un modelo de regresión nos referimos a variable dependiente e independiente, hay una relación de causa efecto, no basta con solamente tener mediciones de dos variables cuantitativas para que tenga sentido el ajuste de un modelo</a:t>
            </a:r>
            <a:endParaRPr lang="es-ES" dirty="0">
              <a:solidFill>
                <a:srgbClr val="FF0000"/>
              </a:solidFill>
              <a:latin typeface="Times New Roman" panose="02020603050405020304" pitchFamily="18" charset="0"/>
              <a:cs typeface="Times New Roman" panose="02020603050405020304" pitchFamily="18" charset="0"/>
            </a:endParaRPr>
          </a:p>
        </p:txBody>
      </p:sp>
      <p:sp>
        <p:nvSpPr>
          <p:cNvPr id="9" name="44 CuadroTexto"/>
          <p:cNvSpPr txBox="1"/>
          <p:nvPr/>
        </p:nvSpPr>
        <p:spPr>
          <a:xfrm>
            <a:off x="377062" y="620688"/>
            <a:ext cx="2615139" cy="523220"/>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a:spAutoFit/>
          </a:bodyPr>
          <a:lstStyle/>
          <a:p>
            <a:pPr>
              <a:defRPr/>
            </a:pPr>
            <a:r>
              <a:rPr lang="es-ES" sz="2800" b="1" dirty="0" smtClean="0"/>
              <a:t>Regresión Lineal</a:t>
            </a:r>
            <a:endParaRPr lang="es-CL" sz="2000" b="1" dirty="0"/>
          </a:p>
        </p:txBody>
      </p:sp>
      <p:sp>
        <p:nvSpPr>
          <p:cNvPr id="10"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sp>
        <p:nvSpPr>
          <p:cNvPr id="11" name="Rectángulo 10"/>
          <p:cNvSpPr/>
          <p:nvPr/>
        </p:nvSpPr>
        <p:spPr>
          <a:xfrm>
            <a:off x="142868" y="1252412"/>
            <a:ext cx="4572000" cy="738664"/>
          </a:xfrm>
          <a:prstGeom prst="rect">
            <a:avLst/>
          </a:prstGeom>
        </p:spPr>
        <p:txBody>
          <a:bodyPr>
            <a:spAutoFit/>
          </a:bodyPr>
          <a:lstStyle/>
          <a:p>
            <a:pPr lvl="0" eaLnBrk="0" fontAlgn="base" hangingPunct="0">
              <a:spcBef>
                <a:spcPct val="0"/>
              </a:spcBef>
              <a:spcAft>
                <a:spcPct val="0"/>
              </a:spcAft>
            </a:pPr>
            <a:r>
              <a:rPr lang="es-ES" dirty="0">
                <a:latin typeface="Times New Roman" panose="02020603050405020304" pitchFamily="18" charset="0"/>
                <a:ea typeface="Calibri" pitchFamily="34" charset="0"/>
                <a:cs typeface="Times New Roman" panose="02020603050405020304" pitchFamily="18" charset="0"/>
              </a:rPr>
              <a:t>#accidentes= </a:t>
            </a:r>
            <a:r>
              <a:rPr lang="es-ES" sz="2400" dirty="0">
                <a:latin typeface="Times New Roman" panose="02020603050405020304" pitchFamily="18" charset="0"/>
                <a:ea typeface="Calibri" pitchFamily="34" charset="0"/>
                <a:cs typeface="Times New Roman" panose="02020603050405020304" pitchFamily="18" charset="0"/>
              </a:rPr>
              <a:t>- </a:t>
            </a:r>
            <a:r>
              <a:rPr lang="es-ES" dirty="0">
                <a:latin typeface="Times New Roman" panose="02020603050405020304" pitchFamily="18" charset="0"/>
                <a:ea typeface="Calibri" pitchFamily="34" charset="0"/>
                <a:cs typeface="Times New Roman" panose="02020603050405020304" pitchFamily="18" charset="0"/>
              </a:rPr>
              <a:t>4.441</a:t>
            </a:r>
            <a:r>
              <a:rPr lang="es-ES" b="1" dirty="0">
                <a:latin typeface="Times New Roman" panose="02020603050405020304" pitchFamily="18" charset="0"/>
                <a:ea typeface="Calibri" pitchFamily="34" charset="0"/>
                <a:cs typeface="Times New Roman" panose="02020603050405020304" pitchFamily="18" charset="0"/>
              </a:rPr>
              <a:t>+ </a:t>
            </a:r>
            <a:r>
              <a:rPr lang="es-ES" dirty="0">
                <a:latin typeface="Times New Roman" panose="02020603050405020304" pitchFamily="18" charset="0"/>
                <a:ea typeface="Calibri" pitchFamily="34" charset="0"/>
                <a:cs typeface="Times New Roman" panose="02020603050405020304" pitchFamily="18" charset="0"/>
              </a:rPr>
              <a:t>0.651 * (#vehículos viajando a más de 120km/h)</a:t>
            </a:r>
          </a:p>
        </p:txBody>
      </p:sp>
    </p:spTree>
    <p:extLst>
      <p:ext uri="{BB962C8B-B14F-4D97-AF65-F5344CB8AC3E}">
        <p14:creationId xmlns:p14="http://schemas.microsoft.com/office/powerpoint/2010/main" val="48262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Rectangle 1"/>
          <p:cNvSpPr>
            <a:spLocks noChangeArrowheads="1"/>
          </p:cNvSpPr>
          <p:nvPr/>
        </p:nvSpPr>
        <p:spPr bwMode="auto">
          <a:xfrm>
            <a:off x="490644" y="818977"/>
            <a:ext cx="8113803" cy="12311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000" b="1"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Otros tipos de relaciones:</a:t>
            </a:r>
            <a:endParaRPr kumimoji="0" lang="es-ES" sz="20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b="0"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No siempre el mejor ajuste es el de una recta, podemos tener variables cuya relación de dependencia sea curvilínea</a:t>
            </a:r>
            <a:r>
              <a:rPr kumimoji="0" lang="es-ES" b="0" i="0" u="none" strike="noStrike" cap="none" normalizeH="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 </a:t>
            </a:r>
            <a:r>
              <a:rPr kumimoji="0" lang="es-ES" b="0"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(parabólica, exponencial, logarítmica, </a:t>
            </a:r>
            <a:r>
              <a:rPr kumimoji="0" lang="es-ES" b="0" i="0" u="none" strike="noStrike" cap="none" normalizeH="0" baseline="0" dirty="0" err="1"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etc</a:t>
            </a:r>
            <a:r>
              <a:rPr kumimoji="0" lang="es-ES" b="0"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 En estos casos los modelos respectivos serán:</a:t>
            </a:r>
            <a:endParaRPr kumimoji="0" lang="es-ES"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186371"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186370" name="Object 2"/>
          <p:cNvGraphicFramePr>
            <a:graphicFrameLocks noChangeAspect="1"/>
          </p:cNvGraphicFramePr>
          <p:nvPr>
            <p:extLst>
              <p:ext uri="{D42A27DB-BD31-4B8C-83A1-F6EECF244321}">
                <p14:modId xmlns:p14="http://schemas.microsoft.com/office/powerpoint/2010/main" val="4183930619"/>
              </p:ext>
            </p:extLst>
          </p:nvPr>
        </p:nvGraphicFramePr>
        <p:xfrm>
          <a:off x="465125" y="2071780"/>
          <a:ext cx="2857757" cy="405493"/>
        </p:xfrm>
        <a:graphic>
          <a:graphicData uri="http://schemas.openxmlformats.org/presentationml/2006/ole">
            <mc:AlternateContent xmlns:mc="http://schemas.openxmlformats.org/markup-compatibility/2006">
              <mc:Choice xmlns:v="urn:schemas-microsoft-com:vml" Requires="v">
                <p:oleObj spid="_x0000_s93291" name="Ecuación" r:id="rId3" imgW="1409700" imgH="203200" progId="Equation.3">
                  <p:embed/>
                </p:oleObj>
              </mc:Choice>
              <mc:Fallback>
                <p:oleObj name="Ecuación" r:id="rId3" imgW="1409700" imgH="203200" progId="Equation.3">
                  <p:embed/>
                  <p:pic>
                    <p:nvPicPr>
                      <p:cNvPr id="0" name="Picture 7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125" y="2071780"/>
                        <a:ext cx="2857757" cy="40549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6373"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186372" name="Object 4"/>
          <p:cNvGraphicFramePr>
            <a:graphicFrameLocks noChangeAspect="1"/>
          </p:cNvGraphicFramePr>
          <p:nvPr>
            <p:extLst>
              <p:ext uri="{D42A27DB-BD31-4B8C-83A1-F6EECF244321}">
                <p14:modId xmlns:p14="http://schemas.microsoft.com/office/powerpoint/2010/main" val="113986047"/>
              </p:ext>
            </p:extLst>
          </p:nvPr>
        </p:nvGraphicFramePr>
        <p:xfrm>
          <a:off x="478825" y="2477273"/>
          <a:ext cx="2137677" cy="431646"/>
        </p:xfrm>
        <a:graphic>
          <a:graphicData uri="http://schemas.openxmlformats.org/presentationml/2006/ole">
            <mc:AlternateContent xmlns:mc="http://schemas.openxmlformats.org/markup-compatibility/2006">
              <mc:Choice xmlns:v="urn:schemas-microsoft-com:vml" Requires="v">
                <p:oleObj spid="_x0000_s93292" name="Ecuación" r:id="rId5" imgW="1002430" imgH="203024" progId="Equation.3">
                  <p:embed/>
                </p:oleObj>
              </mc:Choice>
              <mc:Fallback>
                <p:oleObj name="Ecuación" r:id="rId5" imgW="1002430" imgH="203024" progId="Equation.3">
                  <p:embed/>
                  <p:pic>
                    <p:nvPicPr>
                      <p:cNvPr id="0" name="Picture 7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825" y="2477273"/>
                        <a:ext cx="2137677" cy="43164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6375"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sp>
        <p:nvSpPr>
          <p:cNvPr id="186377"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186376" name="Object 8"/>
          <p:cNvGraphicFramePr>
            <a:graphicFrameLocks noChangeAspect="1"/>
          </p:cNvGraphicFramePr>
          <p:nvPr>
            <p:extLst>
              <p:ext uri="{D42A27DB-BD31-4B8C-83A1-F6EECF244321}">
                <p14:modId xmlns:p14="http://schemas.microsoft.com/office/powerpoint/2010/main" val="2021123684"/>
              </p:ext>
            </p:extLst>
          </p:nvPr>
        </p:nvGraphicFramePr>
        <p:xfrm>
          <a:off x="4301347" y="2077784"/>
          <a:ext cx="2358885" cy="399489"/>
        </p:xfrm>
        <a:graphic>
          <a:graphicData uri="http://schemas.openxmlformats.org/presentationml/2006/ole">
            <mc:AlternateContent xmlns:mc="http://schemas.openxmlformats.org/markup-compatibility/2006">
              <mc:Choice xmlns:v="urn:schemas-microsoft-com:vml" Requires="v">
                <p:oleObj spid="_x0000_s93293" name="Ecuación" r:id="rId7" imgW="1181100" imgH="203200" progId="Equation.3">
                  <p:embed/>
                </p:oleObj>
              </mc:Choice>
              <mc:Fallback>
                <p:oleObj name="Ecuación" r:id="rId7" imgW="1181100" imgH="203200" progId="Equation.3">
                  <p:embed/>
                  <p:pic>
                    <p:nvPicPr>
                      <p:cNvPr id="0" name="Picture 7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01347" y="2077784"/>
                        <a:ext cx="2358885" cy="39948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6378" name="Rectangle 10"/>
          <p:cNvSpPr>
            <a:spLocks noChangeArrowheads="1"/>
          </p:cNvSpPr>
          <p:nvPr/>
        </p:nvSpPr>
        <p:spPr bwMode="auto">
          <a:xfrm>
            <a:off x="311368" y="3016641"/>
            <a:ext cx="8472353"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El programa SPSS tiene también incorporado estos modelos, el basamento teórico es el mismo que para el caso del modelo lineal, </a:t>
            </a:r>
            <a:r>
              <a:rPr kumimoji="0" lang="es-ES" sz="1400" b="0" i="0" u="none" strike="noStrike" cap="none" normalizeH="0" dirty="0" smtClean="0">
                <a:ln>
                  <a:noFill/>
                </a:ln>
                <a:solidFill>
                  <a:schemeClr val="tx1"/>
                </a:solidFill>
                <a:effectLst/>
                <a:latin typeface="Arial" pitchFamily="34" charset="0"/>
                <a:ea typeface="Calibri" pitchFamily="34" charset="0"/>
                <a:cs typeface="Times New Roman" pitchFamily="18" charset="0"/>
              </a:rPr>
              <a:t> </a:t>
            </a:r>
            <a:r>
              <a:rPr kumimoji="0" lang="es-ES" sz="14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o sea los coeficientes del modelo son estimados por el método de los mínimos cuadrados. </a:t>
            </a:r>
            <a:endParaRPr kumimoji="0" lang="es-ES"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14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Ejemplo: Supongamos que tenemos evaluaciones de dos variables X e Y sobre un conjunto de 10 individuos. Los datos son los siguientes:</a:t>
            </a:r>
            <a:endParaRPr kumimoji="0" lang="es-ES" sz="2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4" name="13 Tabla"/>
          <p:cNvGraphicFramePr>
            <a:graphicFrameLocks noGrp="1"/>
          </p:cNvGraphicFramePr>
          <p:nvPr>
            <p:extLst>
              <p:ext uri="{D42A27DB-BD31-4B8C-83A1-F6EECF244321}">
                <p14:modId xmlns:p14="http://schemas.microsoft.com/office/powerpoint/2010/main" val="4000695855"/>
              </p:ext>
            </p:extLst>
          </p:nvPr>
        </p:nvGraphicFramePr>
        <p:xfrm>
          <a:off x="971600" y="4226380"/>
          <a:ext cx="1460568" cy="2279904"/>
        </p:xfrm>
        <a:graphic>
          <a:graphicData uri="http://schemas.openxmlformats.org/drawingml/2006/table">
            <a:tbl>
              <a:tblPr/>
              <a:tblGrid>
                <a:gridCol w="609752">
                  <a:extLst>
                    <a:ext uri="{9D8B030D-6E8A-4147-A177-3AD203B41FA5}">
                      <a16:colId xmlns:a16="http://schemas.microsoft.com/office/drawing/2014/main" xmlns="" val="20000"/>
                    </a:ext>
                  </a:extLst>
                </a:gridCol>
                <a:gridCol w="850816">
                  <a:extLst>
                    <a:ext uri="{9D8B030D-6E8A-4147-A177-3AD203B41FA5}">
                      <a16:colId xmlns:a16="http://schemas.microsoft.com/office/drawing/2014/main" xmlns="" val="20001"/>
                    </a:ext>
                  </a:extLst>
                </a:gridCol>
              </a:tblGrid>
              <a:tr h="207264">
                <a:tc>
                  <a:txBody>
                    <a:bodyPr/>
                    <a:lstStyle/>
                    <a:p>
                      <a:pPr algn="just">
                        <a:lnSpc>
                          <a:spcPct val="115000"/>
                        </a:lnSpc>
                        <a:spcAft>
                          <a:spcPts val="0"/>
                        </a:spcAft>
                      </a:pPr>
                      <a:r>
                        <a:rPr lang="es-ES" sz="1100" b="1" dirty="0">
                          <a:latin typeface="Calibri"/>
                          <a:ea typeface="Calibri"/>
                          <a:cs typeface="Times New Roman"/>
                        </a:rPr>
                        <a:t>X</a:t>
                      </a:r>
                      <a:endParaRPr lang="es-E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b="1">
                          <a:latin typeface="Calibri"/>
                          <a:ea typeface="Calibri"/>
                          <a:cs typeface="Times New Roman"/>
                        </a:rPr>
                        <a:t>Y</a:t>
                      </a:r>
                      <a:endParaRPr lang="es-E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207264">
                <a:tc>
                  <a:txBody>
                    <a:bodyPr/>
                    <a:lstStyle/>
                    <a:p>
                      <a:pPr algn="just">
                        <a:lnSpc>
                          <a:spcPct val="115000"/>
                        </a:lnSpc>
                        <a:spcAft>
                          <a:spcPts val="0"/>
                        </a:spcAft>
                      </a:pPr>
                      <a:r>
                        <a:rPr lang="es-ES" sz="1100">
                          <a:latin typeface="Calibri"/>
                          <a:ea typeface="Calibri"/>
                          <a:cs typeface="Times New Roman"/>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dirty="0">
                          <a:latin typeface="Calibri"/>
                          <a:ea typeface="Calibri"/>
                          <a:cs typeface="Times New Roman"/>
                        </a:rPr>
                        <a:t>5.8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207264">
                <a:tc>
                  <a:txBody>
                    <a:bodyPr/>
                    <a:lstStyle/>
                    <a:p>
                      <a:pPr algn="just">
                        <a:lnSpc>
                          <a:spcPct val="115000"/>
                        </a:lnSpc>
                        <a:spcAft>
                          <a:spcPts val="0"/>
                        </a:spcAft>
                      </a:pPr>
                      <a:r>
                        <a:rPr lang="es-ES" sz="1100">
                          <a:latin typeface="Calibri"/>
                          <a:ea typeface="Calibri"/>
                          <a:cs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Calibri"/>
                          <a:ea typeface="Calibri"/>
                          <a:cs typeface="Times New Roman"/>
                        </a:rPr>
                        <a:t>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207264">
                <a:tc>
                  <a:txBody>
                    <a:bodyPr/>
                    <a:lstStyle/>
                    <a:p>
                      <a:pPr algn="just">
                        <a:lnSpc>
                          <a:spcPct val="115000"/>
                        </a:lnSpc>
                        <a:spcAft>
                          <a:spcPts val="0"/>
                        </a:spcAft>
                      </a:pPr>
                      <a:r>
                        <a:rPr lang="es-ES" sz="1100">
                          <a:latin typeface="Calibri"/>
                          <a:ea typeface="Calibri"/>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dirty="0">
                          <a:latin typeface="Calibri"/>
                          <a:ea typeface="Calibri"/>
                          <a:cs typeface="Times New Roman"/>
                        </a:rPr>
                        <a:t>6.8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207264">
                <a:tc>
                  <a:txBody>
                    <a:bodyPr/>
                    <a:lstStyle/>
                    <a:p>
                      <a:pPr algn="just">
                        <a:lnSpc>
                          <a:spcPct val="115000"/>
                        </a:lnSpc>
                        <a:spcAft>
                          <a:spcPts val="0"/>
                        </a:spcAft>
                      </a:pPr>
                      <a:r>
                        <a:rPr lang="es-ES" sz="1100">
                          <a:latin typeface="Calibri"/>
                          <a:ea typeface="Calibri"/>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Calibri"/>
                          <a:ea typeface="Calibri"/>
                          <a:cs typeface="Times New Roman"/>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207264">
                <a:tc>
                  <a:txBody>
                    <a:bodyPr/>
                    <a:lstStyle/>
                    <a:p>
                      <a:pPr algn="just">
                        <a:lnSpc>
                          <a:spcPct val="115000"/>
                        </a:lnSpc>
                        <a:spcAft>
                          <a:spcPts val="0"/>
                        </a:spcAft>
                      </a:pPr>
                      <a:r>
                        <a:rPr lang="es-ES" sz="1100">
                          <a:latin typeface="Calibri"/>
                          <a:ea typeface="Calibri"/>
                          <a:cs typeface="Times New Roman"/>
                        </a:rPr>
                        <a:t>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Calibri"/>
                          <a:ea typeface="Calibri"/>
                          <a:cs typeface="Times New Roman"/>
                        </a:rPr>
                        <a:t>135.5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207264">
                <a:tc>
                  <a:txBody>
                    <a:bodyPr/>
                    <a:lstStyle/>
                    <a:p>
                      <a:pPr algn="just">
                        <a:lnSpc>
                          <a:spcPct val="115000"/>
                        </a:lnSpc>
                        <a:spcAft>
                          <a:spcPts val="0"/>
                        </a:spcAft>
                      </a:pPr>
                      <a:r>
                        <a:rPr lang="es-ES" sz="1100">
                          <a:latin typeface="Calibri"/>
                          <a:ea typeface="Calibri"/>
                          <a:cs typeface="Times New Roman"/>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Calibri"/>
                          <a:ea typeface="Calibri"/>
                          <a:cs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207264">
                <a:tc>
                  <a:txBody>
                    <a:bodyPr/>
                    <a:lstStyle/>
                    <a:p>
                      <a:pPr algn="just">
                        <a:lnSpc>
                          <a:spcPct val="115000"/>
                        </a:lnSpc>
                        <a:spcAft>
                          <a:spcPts val="0"/>
                        </a:spcAft>
                      </a:pPr>
                      <a:r>
                        <a:rPr lang="es-ES" sz="1100">
                          <a:latin typeface="Calibri"/>
                          <a:ea typeface="Calibri"/>
                          <a:cs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Calibri"/>
                          <a:ea typeface="Calibri"/>
                          <a:cs typeface="Times New Roman"/>
                        </a:rPr>
                        <a:t>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207264">
                <a:tc>
                  <a:txBody>
                    <a:bodyPr/>
                    <a:lstStyle/>
                    <a:p>
                      <a:pPr algn="just">
                        <a:lnSpc>
                          <a:spcPct val="115000"/>
                        </a:lnSpc>
                        <a:spcAft>
                          <a:spcPts val="0"/>
                        </a:spcAft>
                      </a:pPr>
                      <a:r>
                        <a:rPr lang="es-ES" sz="1100">
                          <a:latin typeface="Calibri"/>
                          <a:ea typeface="Calibri"/>
                          <a:cs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Calibri"/>
                          <a:ea typeface="Calibri"/>
                          <a:cs typeface="Times New Roman"/>
                        </a:rPr>
                        <a:t>9.8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207264">
                <a:tc>
                  <a:txBody>
                    <a:bodyPr/>
                    <a:lstStyle/>
                    <a:p>
                      <a:pPr algn="just">
                        <a:lnSpc>
                          <a:spcPct val="115000"/>
                        </a:lnSpc>
                        <a:spcAft>
                          <a:spcPts val="0"/>
                        </a:spcAft>
                      </a:pPr>
                      <a:r>
                        <a:rPr lang="es-ES" sz="1100">
                          <a:latin typeface="Calibri"/>
                          <a:ea typeface="Calibri"/>
                          <a:cs typeface="Times New Roman"/>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a:latin typeface="Calibri"/>
                          <a:ea typeface="Calibri"/>
                          <a:cs typeface="Times New Roman"/>
                        </a:rPr>
                        <a:t>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207264">
                <a:tc>
                  <a:txBody>
                    <a:bodyPr/>
                    <a:lstStyle/>
                    <a:p>
                      <a:pPr algn="just">
                        <a:lnSpc>
                          <a:spcPct val="115000"/>
                        </a:lnSpc>
                        <a:spcAft>
                          <a:spcPts val="0"/>
                        </a:spcAft>
                      </a:pPr>
                      <a:r>
                        <a:rPr lang="es-ES" sz="1100">
                          <a:latin typeface="Calibri"/>
                          <a:ea typeface="Calibri"/>
                          <a:cs typeface="Times New Roman"/>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ES" sz="1100" dirty="0">
                          <a:latin typeface="Calibri"/>
                          <a:ea typeface="Calibri"/>
                          <a:cs typeface="Times New Roman"/>
                        </a:rPr>
                        <a:t>33.5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bl>
          </a:graphicData>
        </a:graphic>
      </p:graphicFrame>
      <p:pic>
        <p:nvPicPr>
          <p:cNvPr id="186379" name="Imagen 14"/>
          <p:cNvPicPr>
            <a:picLocks noChangeAspect="1" noChangeArrowheads="1"/>
          </p:cNvPicPr>
          <p:nvPr/>
        </p:nvPicPr>
        <p:blipFill>
          <a:blip r:embed="rId9"/>
          <a:srcRect/>
          <a:stretch>
            <a:fillRect/>
          </a:stretch>
        </p:blipFill>
        <p:spPr bwMode="auto">
          <a:xfrm>
            <a:off x="4319242" y="4432964"/>
            <a:ext cx="3129589" cy="2500330"/>
          </a:xfrm>
          <a:prstGeom prst="rect">
            <a:avLst/>
          </a:prstGeom>
          <a:noFill/>
          <a:ln w="9525">
            <a:noFill/>
            <a:miter lim="800000"/>
            <a:headEnd/>
            <a:tailEnd/>
          </a:ln>
        </p:spPr>
      </p:pic>
      <p:sp>
        <p:nvSpPr>
          <p:cNvPr id="15"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spTree>
    <p:extLst>
      <p:ext uri="{BB962C8B-B14F-4D97-AF65-F5344CB8AC3E}">
        <p14:creationId xmlns:p14="http://schemas.microsoft.com/office/powerpoint/2010/main" val="454211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637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63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extLst>
              <p:ext uri="{D42A27DB-BD31-4B8C-83A1-F6EECF244321}">
                <p14:modId xmlns:p14="http://schemas.microsoft.com/office/powerpoint/2010/main" val="733327969"/>
              </p:ext>
            </p:extLst>
          </p:nvPr>
        </p:nvGraphicFramePr>
        <p:xfrm>
          <a:off x="611560" y="878100"/>
          <a:ext cx="6576392" cy="1562516"/>
        </p:xfrm>
        <a:graphic>
          <a:graphicData uri="http://schemas.openxmlformats.org/drawingml/2006/table">
            <a:tbl>
              <a:tblPr/>
              <a:tblGrid>
                <a:gridCol w="832438">
                  <a:extLst>
                    <a:ext uri="{9D8B030D-6E8A-4147-A177-3AD203B41FA5}">
                      <a16:colId xmlns:a16="http://schemas.microsoft.com/office/drawing/2014/main" xmlns="" val="20000"/>
                    </a:ext>
                  </a:extLst>
                </a:gridCol>
                <a:gridCol w="832438">
                  <a:extLst>
                    <a:ext uri="{9D8B030D-6E8A-4147-A177-3AD203B41FA5}">
                      <a16:colId xmlns:a16="http://schemas.microsoft.com/office/drawing/2014/main" xmlns="" val="20001"/>
                    </a:ext>
                  </a:extLst>
                </a:gridCol>
                <a:gridCol w="716344">
                  <a:extLst>
                    <a:ext uri="{9D8B030D-6E8A-4147-A177-3AD203B41FA5}">
                      <a16:colId xmlns:a16="http://schemas.microsoft.com/office/drawing/2014/main" xmlns="" val="20002"/>
                    </a:ext>
                  </a:extLst>
                </a:gridCol>
                <a:gridCol w="667534">
                  <a:extLst>
                    <a:ext uri="{9D8B030D-6E8A-4147-A177-3AD203B41FA5}">
                      <a16:colId xmlns:a16="http://schemas.microsoft.com/office/drawing/2014/main" xmlns="" val="20003"/>
                    </a:ext>
                  </a:extLst>
                </a:gridCol>
                <a:gridCol w="667534">
                  <a:extLst>
                    <a:ext uri="{9D8B030D-6E8A-4147-A177-3AD203B41FA5}">
                      <a16:colId xmlns:a16="http://schemas.microsoft.com/office/drawing/2014/main" xmlns="" val="20004"/>
                    </a:ext>
                  </a:extLst>
                </a:gridCol>
                <a:gridCol w="762518">
                  <a:extLst>
                    <a:ext uri="{9D8B030D-6E8A-4147-A177-3AD203B41FA5}">
                      <a16:colId xmlns:a16="http://schemas.microsoft.com/office/drawing/2014/main" xmlns="" val="20005"/>
                    </a:ext>
                  </a:extLst>
                </a:gridCol>
                <a:gridCol w="762518">
                  <a:extLst>
                    <a:ext uri="{9D8B030D-6E8A-4147-A177-3AD203B41FA5}">
                      <a16:colId xmlns:a16="http://schemas.microsoft.com/office/drawing/2014/main" xmlns="" val="20006"/>
                    </a:ext>
                  </a:extLst>
                </a:gridCol>
                <a:gridCol w="667534">
                  <a:extLst>
                    <a:ext uri="{9D8B030D-6E8A-4147-A177-3AD203B41FA5}">
                      <a16:colId xmlns:a16="http://schemas.microsoft.com/office/drawing/2014/main" xmlns="" val="20007"/>
                    </a:ext>
                  </a:extLst>
                </a:gridCol>
                <a:gridCol w="667534">
                  <a:extLst>
                    <a:ext uri="{9D8B030D-6E8A-4147-A177-3AD203B41FA5}">
                      <a16:colId xmlns:a16="http://schemas.microsoft.com/office/drawing/2014/main" xmlns="" val="20008"/>
                    </a:ext>
                  </a:extLst>
                </a:gridCol>
              </a:tblGrid>
              <a:tr h="222106">
                <a:tc gridSpan="9">
                  <a:txBody>
                    <a:bodyPr/>
                    <a:lstStyle/>
                    <a:p>
                      <a:pPr marL="38100" marR="38100" algn="just">
                        <a:lnSpc>
                          <a:spcPts val="1600"/>
                        </a:lnSpc>
                        <a:spcAft>
                          <a:spcPts val="0"/>
                        </a:spcAft>
                      </a:pPr>
                      <a:r>
                        <a:rPr lang="es-ES" sz="900" b="1">
                          <a:solidFill>
                            <a:srgbClr val="000000"/>
                          </a:solidFill>
                          <a:latin typeface="Arial"/>
                          <a:ea typeface="Calibri"/>
                          <a:cs typeface="Times New Roman"/>
                        </a:rPr>
                        <a:t>Resumen del modelo y estimaciones de los parámetros</a:t>
                      </a:r>
                      <a:endParaRPr lang="es-ES" sz="1100">
                        <a:latin typeface="Calibri"/>
                        <a:ea typeface="Calibri"/>
                        <a:cs typeface="Times New Roman"/>
                      </a:endParaRPr>
                    </a:p>
                  </a:txBody>
                  <a:tcPr marL="0" marR="0" marT="0" marB="0" anchor="ctr">
                    <a:lnL>
                      <a:noFill/>
                    </a:lnL>
                    <a:lnR>
                      <a:noFill/>
                    </a:lnR>
                    <a:lnT>
                      <a:noFill/>
                    </a:lnT>
                    <a:lnB>
                      <a:noFill/>
                    </a:lnB>
                    <a:solidFill>
                      <a:srgbClr val="FFFFFF"/>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0"/>
                  </a:ext>
                </a:extLst>
              </a:tr>
              <a:tr h="222106">
                <a:tc gridSpan="9">
                  <a:txBody>
                    <a:bodyPr/>
                    <a:lstStyle/>
                    <a:p>
                      <a:pPr marL="38100" marR="38100" algn="just">
                        <a:lnSpc>
                          <a:spcPts val="1600"/>
                        </a:lnSpc>
                        <a:spcAft>
                          <a:spcPts val="0"/>
                        </a:spcAft>
                      </a:pPr>
                      <a:r>
                        <a:rPr lang="es-ES" sz="900">
                          <a:solidFill>
                            <a:srgbClr val="000000"/>
                          </a:solidFill>
                          <a:latin typeface="Arial"/>
                          <a:ea typeface="Calibri"/>
                          <a:cs typeface="Times New Roman"/>
                        </a:rPr>
                        <a:t>Variable dependiente:y</a:t>
                      </a:r>
                      <a:endParaRPr lang="es-ES" sz="1100">
                        <a:latin typeface="Calibri"/>
                        <a:ea typeface="Calibri"/>
                        <a:cs typeface="Times New Roman"/>
                      </a:endParaRPr>
                    </a:p>
                  </a:txBody>
                  <a:tcPr marL="0" marR="0" marT="0" marB="0" anchor="b">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1"/>
                  </a:ext>
                </a:extLst>
              </a:tr>
              <a:tr h="222106">
                <a:tc rowSpan="2">
                  <a:txBody>
                    <a:bodyPr/>
                    <a:lstStyle/>
                    <a:p>
                      <a:pPr marL="38100" marR="38100" algn="just">
                        <a:lnSpc>
                          <a:spcPts val="1600"/>
                        </a:lnSpc>
                        <a:spcAft>
                          <a:spcPts val="0"/>
                        </a:spcAft>
                      </a:pPr>
                      <a:r>
                        <a:rPr lang="es-ES" sz="900">
                          <a:solidFill>
                            <a:srgbClr val="000000"/>
                          </a:solidFill>
                          <a:latin typeface="Arial"/>
                          <a:ea typeface="Calibri"/>
                          <a:cs typeface="Times New Roman"/>
                        </a:rPr>
                        <a:t>Ecuación</a:t>
                      </a:r>
                      <a:endParaRPr lang="es-ES" sz="1100">
                        <a:latin typeface="Calibri"/>
                        <a:ea typeface="Calibri"/>
                        <a:cs typeface="Times New Roman"/>
                      </a:endParaRPr>
                    </a:p>
                  </a:txBody>
                  <a:tcPr marL="0" marR="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gridSpan="5">
                  <a:txBody>
                    <a:bodyPr/>
                    <a:lstStyle/>
                    <a:p>
                      <a:pPr marL="38100" marR="38100" algn="just">
                        <a:lnSpc>
                          <a:spcPts val="1600"/>
                        </a:lnSpc>
                        <a:spcAft>
                          <a:spcPts val="0"/>
                        </a:spcAft>
                      </a:pPr>
                      <a:r>
                        <a:rPr lang="es-ES" sz="900">
                          <a:solidFill>
                            <a:srgbClr val="000000"/>
                          </a:solidFill>
                          <a:latin typeface="Arial"/>
                          <a:ea typeface="Calibri"/>
                          <a:cs typeface="Times New Roman"/>
                        </a:rPr>
                        <a:t>Resumen del modelo</a:t>
                      </a:r>
                      <a:endParaRPr lang="es-ES" sz="1100">
                        <a:latin typeface="Calibri"/>
                        <a:ea typeface="Calibri"/>
                        <a:cs typeface="Times New Roman"/>
                      </a:endParaRPr>
                    </a:p>
                  </a:txBody>
                  <a:tcPr marL="0" marR="0"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gridSpan="3">
                  <a:txBody>
                    <a:bodyPr/>
                    <a:lstStyle/>
                    <a:p>
                      <a:pPr marL="38100" marR="38100" algn="just">
                        <a:lnSpc>
                          <a:spcPts val="1600"/>
                        </a:lnSpc>
                        <a:spcAft>
                          <a:spcPts val="0"/>
                        </a:spcAft>
                      </a:pPr>
                      <a:r>
                        <a:rPr lang="es-ES" sz="900">
                          <a:solidFill>
                            <a:srgbClr val="000000"/>
                          </a:solidFill>
                          <a:latin typeface="Arial"/>
                          <a:ea typeface="Calibri"/>
                          <a:cs typeface="Times New Roman"/>
                        </a:rPr>
                        <a:t>Estimaciones de los parámetros</a:t>
                      </a:r>
                      <a:endParaRPr lang="es-ES" sz="1100">
                        <a:latin typeface="Calibri"/>
                        <a:ea typeface="Calibri"/>
                        <a:cs typeface="Times New Roman"/>
                      </a:endParaRPr>
                    </a:p>
                  </a:txBody>
                  <a:tcPr marL="0" marR="0"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2"/>
                  </a:ext>
                </a:extLst>
              </a:tr>
              <a:tr h="222106">
                <a:tc vMerge="1">
                  <a:txBody>
                    <a:bodyPr/>
                    <a:lstStyle/>
                    <a:p>
                      <a:endParaRPr lang="es-ES"/>
                    </a:p>
                  </a:txBody>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R cuadrado</a:t>
                      </a:r>
                      <a:endParaRPr lang="es-ES" sz="1100">
                        <a:latin typeface="Calibri"/>
                        <a:ea typeface="Calibri"/>
                        <a:cs typeface="Times New Roman"/>
                      </a:endParaRPr>
                    </a:p>
                  </a:txBody>
                  <a:tcPr marL="0" marR="0"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F</a:t>
                      </a:r>
                      <a:endParaRPr lang="es-ES" sz="1100">
                        <a:latin typeface="Calibri"/>
                        <a:ea typeface="Calibri"/>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gl1</a:t>
                      </a:r>
                      <a:endParaRPr lang="es-ES" sz="1100">
                        <a:latin typeface="Calibri"/>
                        <a:ea typeface="Calibri"/>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gl2</a:t>
                      </a:r>
                      <a:endParaRPr lang="es-ES" sz="1100">
                        <a:latin typeface="Calibri"/>
                        <a:ea typeface="Calibri"/>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Sig.</a:t>
                      </a:r>
                      <a:endParaRPr lang="es-ES" sz="1100">
                        <a:latin typeface="Calibri"/>
                        <a:ea typeface="Calibri"/>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Constante</a:t>
                      </a:r>
                      <a:endParaRPr lang="es-ES" sz="1100">
                        <a:latin typeface="Calibri"/>
                        <a:ea typeface="Calibri"/>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b1</a:t>
                      </a:r>
                      <a:endParaRPr lang="es-ES" sz="1100">
                        <a:latin typeface="Calibri"/>
                        <a:ea typeface="Calibri"/>
                        <a:cs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b2</a:t>
                      </a:r>
                      <a:endParaRPr lang="es-ES" sz="1100">
                        <a:latin typeface="Calibri"/>
                        <a:ea typeface="Calibri"/>
                        <a:cs typeface="Times New Roman"/>
                      </a:endParaRPr>
                    </a:p>
                  </a:txBody>
                  <a:tcPr marL="0" marR="0"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3"/>
                  </a:ext>
                </a:extLst>
              </a:tr>
              <a:tr h="229880">
                <a:tc>
                  <a:txBody>
                    <a:bodyPr/>
                    <a:lstStyle/>
                    <a:p>
                      <a:pPr marL="38100" marR="38100" algn="just">
                        <a:lnSpc>
                          <a:spcPts val="1600"/>
                        </a:lnSpc>
                        <a:spcAft>
                          <a:spcPts val="0"/>
                        </a:spcAft>
                      </a:pPr>
                      <a:r>
                        <a:rPr lang="es-ES" sz="900">
                          <a:solidFill>
                            <a:srgbClr val="000000"/>
                          </a:solidFill>
                          <a:latin typeface="Arial"/>
                          <a:ea typeface="Calibri"/>
                          <a:cs typeface="Times New Roman"/>
                        </a:rPr>
                        <a:t>Lineal</a:t>
                      </a:r>
                      <a:endParaRPr lang="es-ES" sz="1100">
                        <a:latin typeface="Calibri"/>
                        <a:ea typeface="Calibri"/>
                        <a:cs typeface="Times New Roman"/>
                      </a:endParaRPr>
                    </a:p>
                  </a:txBody>
                  <a:tcPr marL="0" marR="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,689</a:t>
                      </a:r>
                      <a:endParaRPr lang="es-ES" sz="1100">
                        <a:latin typeface="Calibri"/>
                        <a:ea typeface="Calibri"/>
                        <a:cs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17,736</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1</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8</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,003</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24,856</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6,466</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algn="just">
                        <a:lnSpc>
                          <a:spcPct val="115000"/>
                        </a:lnSpc>
                        <a:spcAft>
                          <a:spcPts val="0"/>
                        </a:spcAft>
                      </a:pPr>
                      <a:endParaRPr lang="es-ES" sz="1200">
                        <a:latin typeface="Times New Roman"/>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xmlns="" val="10004"/>
                  </a:ext>
                </a:extLst>
              </a:tr>
              <a:tr h="222106">
                <a:tc>
                  <a:txBody>
                    <a:bodyPr/>
                    <a:lstStyle/>
                    <a:p>
                      <a:pPr marL="38100" marR="38100" algn="just">
                        <a:lnSpc>
                          <a:spcPts val="1600"/>
                        </a:lnSpc>
                        <a:spcAft>
                          <a:spcPts val="0"/>
                        </a:spcAft>
                      </a:pPr>
                      <a:r>
                        <a:rPr lang="es-ES" sz="900">
                          <a:solidFill>
                            <a:srgbClr val="000000"/>
                          </a:solidFill>
                          <a:latin typeface="Arial"/>
                          <a:ea typeface="Calibri"/>
                          <a:cs typeface="Times New Roman"/>
                        </a:rPr>
                        <a:t>Cuadrático</a:t>
                      </a:r>
                      <a:endParaRPr lang="es-ES" sz="1100">
                        <a:latin typeface="Calibri"/>
                        <a:ea typeface="Calibri"/>
                        <a:cs typeface="Times New Roman"/>
                      </a:endParaRPr>
                    </a:p>
                  </a:txBody>
                  <a:tcPr marL="0" marR="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,999</a:t>
                      </a:r>
                      <a:endParaRPr lang="es-ES" sz="1100">
                        <a:latin typeface="Calibri"/>
                        <a:ea typeface="Calibri"/>
                        <a:cs typeface="Times New Roman"/>
                      </a:endParaRPr>
                    </a:p>
                  </a:txBody>
                  <a:tcPr marL="0" marR="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3094,645</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2</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7</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,000</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7,742</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,665</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just">
                        <a:lnSpc>
                          <a:spcPts val="1600"/>
                        </a:lnSpc>
                        <a:spcAft>
                          <a:spcPts val="0"/>
                        </a:spcAft>
                      </a:pPr>
                      <a:r>
                        <a:rPr lang="es-ES" sz="900">
                          <a:solidFill>
                            <a:srgbClr val="000000"/>
                          </a:solidFill>
                          <a:latin typeface="Arial"/>
                          <a:ea typeface="Calibri"/>
                          <a:cs typeface="Times New Roman"/>
                        </a:rPr>
                        <a:t>,840</a:t>
                      </a:r>
                      <a:endParaRPr lang="es-ES" sz="1100">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5"/>
                  </a:ext>
                </a:extLst>
              </a:tr>
              <a:tr h="222106">
                <a:tc gridSpan="9">
                  <a:txBody>
                    <a:bodyPr/>
                    <a:lstStyle/>
                    <a:p>
                      <a:pPr marL="38100" marR="38100" algn="just">
                        <a:lnSpc>
                          <a:spcPts val="1600"/>
                        </a:lnSpc>
                        <a:spcAft>
                          <a:spcPts val="0"/>
                        </a:spcAft>
                      </a:pPr>
                      <a:r>
                        <a:rPr lang="es-ES" sz="900" dirty="0">
                          <a:solidFill>
                            <a:srgbClr val="000000"/>
                          </a:solidFill>
                          <a:latin typeface="Arial"/>
                          <a:ea typeface="Calibri"/>
                          <a:cs typeface="Times New Roman"/>
                        </a:rPr>
                        <a:t>La variable independiente </a:t>
                      </a:r>
                      <a:r>
                        <a:rPr lang="es-ES" sz="900" dirty="0" err="1">
                          <a:solidFill>
                            <a:srgbClr val="000000"/>
                          </a:solidFill>
                          <a:latin typeface="Arial"/>
                          <a:ea typeface="Calibri"/>
                          <a:cs typeface="Times New Roman"/>
                        </a:rPr>
                        <a:t>esx</a:t>
                      </a:r>
                      <a:r>
                        <a:rPr lang="es-ES" sz="900" dirty="0">
                          <a:solidFill>
                            <a:srgbClr val="000000"/>
                          </a:solidFill>
                          <a:latin typeface="Arial"/>
                          <a:ea typeface="Calibri"/>
                          <a:cs typeface="Times New Roman"/>
                        </a:rPr>
                        <a:t>.</a:t>
                      </a:r>
                      <a:endParaRPr lang="es-ES" sz="1100" dirty="0">
                        <a:latin typeface="Calibri"/>
                        <a:ea typeface="Calibri"/>
                        <a:cs typeface="Times New Roman"/>
                      </a:endParaRPr>
                    </a:p>
                  </a:txBody>
                  <a:tcPr marL="0" marR="0" marT="0" marB="0">
                    <a:lnL>
                      <a:noFill/>
                    </a:lnL>
                    <a:lnR>
                      <a:noFill/>
                    </a:lnR>
                    <a:lnT w="28575"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xmlns="" val="10006"/>
                  </a:ext>
                </a:extLst>
              </a:tr>
            </a:tbl>
          </a:graphicData>
        </a:graphic>
      </p:graphicFrame>
      <p:sp>
        <p:nvSpPr>
          <p:cNvPr id="187393"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pic>
        <p:nvPicPr>
          <p:cNvPr id="187394" name="Imagen 15"/>
          <p:cNvPicPr>
            <a:picLocks noChangeAspect="1" noChangeArrowheads="1"/>
          </p:cNvPicPr>
          <p:nvPr/>
        </p:nvPicPr>
        <p:blipFill>
          <a:blip r:embed="rId2"/>
          <a:srcRect/>
          <a:stretch>
            <a:fillRect/>
          </a:stretch>
        </p:blipFill>
        <p:spPr bwMode="auto">
          <a:xfrm>
            <a:off x="3779912" y="2276872"/>
            <a:ext cx="4608512" cy="3681889"/>
          </a:xfrm>
          <a:prstGeom prst="rect">
            <a:avLst/>
          </a:prstGeom>
          <a:noFill/>
          <a:ln w="9525">
            <a:noFill/>
            <a:miter lim="800000"/>
            <a:headEnd/>
            <a:tailEnd/>
          </a:ln>
        </p:spPr>
      </p:pic>
      <p:sp>
        <p:nvSpPr>
          <p:cNvPr id="187395" name="Rectangle 3"/>
          <p:cNvSpPr>
            <a:spLocks noChangeArrowheads="1"/>
          </p:cNvSpPr>
          <p:nvPr/>
        </p:nvSpPr>
        <p:spPr bwMode="auto">
          <a:xfrm>
            <a:off x="214281" y="5687090"/>
            <a:ext cx="8459147"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b="0"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Evidentemente el modelo cuadrático presenta un ajuste caso perfecto, con coeficiente de determinación del 99%</a:t>
            </a:r>
            <a:endParaRPr kumimoji="0" lang="es-ES" sz="11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b="0" i="0" u="none" strike="noStrike" cap="none" normalizeH="0" baseline="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Modelo: Y=7.742+0.665*X+0.84X</a:t>
            </a:r>
            <a:r>
              <a:rPr kumimoji="0" lang="es-ES" b="0" i="0" u="none" strike="noStrike" cap="none" normalizeH="0" baseline="30000" dirty="0" smtClean="0">
                <a:ln>
                  <a:noFill/>
                </a:ln>
                <a:solidFill>
                  <a:schemeClr val="tx1"/>
                </a:solidFill>
                <a:effectLst/>
                <a:latin typeface="Times New Roman" panose="02020603050405020304" pitchFamily="18" charset="0"/>
                <a:ea typeface="Calibri" pitchFamily="34" charset="0"/>
                <a:cs typeface="Times New Roman" panose="02020603050405020304" pitchFamily="18" charset="0"/>
              </a:rPr>
              <a:t>2</a:t>
            </a:r>
            <a:endParaRPr kumimoji="0" lang="es-ES"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6" name="1 Rectángulo"/>
          <p:cNvSpPr/>
          <p:nvPr/>
        </p:nvSpPr>
        <p:spPr>
          <a:xfrm>
            <a:off x="214281" y="142852"/>
            <a:ext cx="5110193" cy="523220"/>
          </a:xfrm>
          <a:prstGeom prst="rect">
            <a:avLst/>
          </a:prstGeom>
        </p:spPr>
        <p:txBody>
          <a:bodyPr wrap="square">
            <a:spAutoFit/>
          </a:bodyPr>
          <a:lstStyle/>
          <a:p>
            <a:r>
              <a:rPr lang="es-ES" sz="2800" b="1" u="sng" dirty="0" smtClean="0">
                <a:latin typeface="Arial" charset="0"/>
                <a:cs typeface="Arial" charset="0"/>
              </a:rPr>
              <a:t>Estadística </a:t>
            </a:r>
            <a:r>
              <a:rPr lang="es-ES" sz="2800" b="1" u="sng" dirty="0" err="1" smtClean="0">
                <a:latin typeface="Arial" charset="0"/>
                <a:cs typeface="Arial" charset="0"/>
              </a:rPr>
              <a:t>Inferencial</a:t>
            </a:r>
            <a:endParaRPr lang="es-ES" sz="2800" dirty="0"/>
          </a:p>
        </p:txBody>
      </p:sp>
      <p:sp>
        <p:nvSpPr>
          <p:cNvPr id="2" name="Rectángulo 1"/>
          <p:cNvSpPr/>
          <p:nvPr/>
        </p:nvSpPr>
        <p:spPr>
          <a:xfrm>
            <a:off x="4742454" y="508768"/>
            <a:ext cx="2683427" cy="369332"/>
          </a:xfrm>
          <a:prstGeom prst="rect">
            <a:avLst/>
          </a:prstGeom>
        </p:spPr>
        <p:txBody>
          <a:bodyPr wrap="none">
            <a:spAutoFit/>
          </a:bodyPr>
          <a:lstStyle/>
          <a:p>
            <a:pPr lvl="0" algn="just" fontAlgn="base">
              <a:spcBef>
                <a:spcPct val="0"/>
              </a:spcBef>
              <a:spcAft>
                <a:spcPct val="0"/>
              </a:spcAft>
            </a:pPr>
            <a:r>
              <a:rPr lang="es-ES" b="1" dirty="0">
                <a:latin typeface="Times New Roman" panose="02020603050405020304" pitchFamily="18" charset="0"/>
                <a:ea typeface="Calibri" pitchFamily="34" charset="0"/>
                <a:cs typeface="Times New Roman" panose="02020603050405020304" pitchFamily="18" charset="0"/>
              </a:rPr>
              <a:t>Otros tipos de relaciones:</a:t>
            </a:r>
            <a:endParaRPr lang="es-ES" b="1" dirty="0">
              <a:latin typeface="Times New Roman" panose="02020603050405020304" pitchFamily="18" charset="0"/>
              <a:cs typeface="Times New Roman" panose="02020603050405020304" pitchFamily="18" charset="0"/>
            </a:endParaRPr>
          </a:p>
        </p:txBody>
      </p:sp>
      <p:sp>
        <p:nvSpPr>
          <p:cNvPr id="8" name="Rectángulo 7"/>
          <p:cNvSpPr/>
          <p:nvPr/>
        </p:nvSpPr>
        <p:spPr>
          <a:xfrm>
            <a:off x="5076056" y="1988840"/>
            <a:ext cx="2111896" cy="28803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731892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739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73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5" grpId="0"/>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4857752" y="0"/>
            <a:ext cx="4005200" cy="523220"/>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a:spAutoFit/>
          </a:bodyPr>
          <a:lstStyle/>
          <a:p>
            <a:pPr algn="ctr">
              <a:defRPr/>
            </a:pPr>
            <a:r>
              <a:rPr lang="es-ES" sz="2800" dirty="0">
                <a:effectLst>
                  <a:outerShdw blurRad="38100" dist="38100" dir="2700000" algn="tl">
                    <a:srgbClr val="000000">
                      <a:alpha val="43137"/>
                    </a:srgbClr>
                  </a:outerShdw>
                </a:effectLst>
                <a:latin typeface="+mj-lt"/>
              </a:rPr>
              <a:t>TIPOS DE VARIABLES</a:t>
            </a:r>
            <a:endParaRPr lang="es-CL" sz="2800" dirty="0">
              <a:effectLst>
                <a:outerShdw blurRad="38100" dist="38100" dir="2700000" algn="tl">
                  <a:srgbClr val="000000">
                    <a:alpha val="43137"/>
                  </a:srgbClr>
                </a:outerShdw>
              </a:effectLst>
              <a:latin typeface="+mj-lt"/>
            </a:endParaRPr>
          </a:p>
        </p:txBody>
      </p:sp>
      <p:sp>
        <p:nvSpPr>
          <p:cNvPr id="7" name="6 Rectángulo"/>
          <p:cNvSpPr>
            <a:spLocks noChangeArrowheads="1"/>
          </p:cNvSpPr>
          <p:nvPr/>
        </p:nvSpPr>
        <p:spPr bwMode="auto">
          <a:xfrm>
            <a:off x="357158" y="1142984"/>
            <a:ext cx="13981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es-ES" sz="2000" dirty="0" smtClean="0"/>
              <a:t>Nominales</a:t>
            </a:r>
            <a:endParaRPr lang="es-ES" altLang="es-ES" sz="2000" dirty="0"/>
          </a:p>
        </p:txBody>
      </p:sp>
      <p:sp>
        <p:nvSpPr>
          <p:cNvPr id="9" name="8 Rectángulo"/>
          <p:cNvSpPr>
            <a:spLocks noChangeArrowheads="1"/>
          </p:cNvSpPr>
          <p:nvPr/>
        </p:nvSpPr>
        <p:spPr bwMode="auto">
          <a:xfrm>
            <a:off x="214282" y="1500174"/>
            <a:ext cx="892971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 altLang="es-ES" sz="2000" dirty="0"/>
              <a:t>Son las cualidades del objeto, observables sin emplear instrumentos, </a:t>
            </a:r>
          </a:p>
        </p:txBody>
      </p:sp>
      <p:sp>
        <p:nvSpPr>
          <p:cNvPr id="10" name="9 Rectángulo"/>
          <p:cNvSpPr>
            <a:spLocks noChangeArrowheads="1"/>
          </p:cNvSpPr>
          <p:nvPr/>
        </p:nvSpPr>
        <p:spPr bwMode="auto">
          <a:xfrm>
            <a:off x="214282" y="2267104"/>
            <a:ext cx="84690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es-ES" b="1" dirty="0"/>
              <a:t>Ejemplos </a:t>
            </a:r>
          </a:p>
          <a:p>
            <a:pPr eaLnBrk="1" hangingPunct="1"/>
            <a:r>
              <a:rPr lang="es-ES" altLang="es-ES" dirty="0"/>
              <a:t>color </a:t>
            </a:r>
            <a:r>
              <a:rPr lang="es-ES" altLang="es-ES" dirty="0" smtClean="0"/>
              <a:t>,sabor, el sexo, la ausencia o no de cierto microbio, variedad de una planta </a:t>
            </a:r>
            <a:endParaRPr lang="es-ES" altLang="es-ES" dirty="0"/>
          </a:p>
        </p:txBody>
      </p:sp>
      <p:sp>
        <p:nvSpPr>
          <p:cNvPr id="19" name="Text Box 13"/>
          <p:cNvSpPr txBox="1">
            <a:spLocks noChangeArrowheads="1"/>
          </p:cNvSpPr>
          <p:nvPr/>
        </p:nvSpPr>
        <p:spPr bwMode="auto">
          <a:xfrm>
            <a:off x="647582" y="5468189"/>
            <a:ext cx="8215370" cy="954107"/>
          </a:xfrm>
          <a:prstGeom prst="rect">
            <a:avLst/>
          </a:prstGeom>
          <a:noFill/>
          <a:ln w="9525">
            <a:noFill/>
            <a:miter lim="800000"/>
            <a:headEnd/>
            <a:tailEnd/>
          </a:ln>
        </p:spPr>
        <p:txBody>
          <a:bodyPr wrap="square">
            <a:spAutoFit/>
          </a:bodyPr>
          <a:lstStyle/>
          <a:p>
            <a:pPr algn="ctr">
              <a:spcBef>
                <a:spcPct val="50000"/>
              </a:spcBef>
            </a:pPr>
            <a:r>
              <a:rPr lang="es-ES" sz="2800" b="1" dirty="0">
                <a:solidFill>
                  <a:srgbClr val="FF0000"/>
                </a:solidFill>
              </a:rPr>
              <a:t>Variables “</a:t>
            </a:r>
            <a:r>
              <a:rPr lang="es-ES" sz="2800" b="1" dirty="0" err="1">
                <a:solidFill>
                  <a:srgbClr val="FF0000"/>
                </a:solidFill>
              </a:rPr>
              <a:t>agrupantes</a:t>
            </a:r>
            <a:r>
              <a:rPr lang="es-ES" sz="2800" b="1" dirty="0">
                <a:solidFill>
                  <a:srgbClr val="FF0000"/>
                </a:solidFill>
              </a:rPr>
              <a:t>”: variables nominales que definen grupos dentro del estudio.</a:t>
            </a:r>
          </a:p>
        </p:txBody>
      </p:sp>
      <p:sp>
        <p:nvSpPr>
          <p:cNvPr id="20" name="19 Rectángulo"/>
          <p:cNvSpPr/>
          <p:nvPr/>
        </p:nvSpPr>
        <p:spPr>
          <a:xfrm>
            <a:off x="285720" y="642918"/>
            <a:ext cx="3056862" cy="461665"/>
          </a:xfrm>
          <a:prstGeom prst="rect">
            <a:avLst/>
          </a:prstGeom>
        </p:spPr>
        <p:txBody>
          <a:bodyPr wrap="none">
            <a:spAutoFit/>
          </a:bodyPr>
          <a:lstStyle/>
          <a:p>
            <a:r>
              <a:rPr lang="es-ES" altLang="es-ES" sz="2400" dirty="0" smtClean="0">
                <a:latin typeface="Arial" panose="020B0604020202020204" pitchFamily="34" charset="0"/>
                <a:cs typeface="Arial" panose="020B0604020202020204" pitchFamily="34" charset="0"/>
              </a:rPr>
              <a:t>Variables cualitativas</a:t>
            </a:r>
          </a:p>
        </p:txBody>
      </p:sp>
      <p:sp>
        <p:nvSpPr>
          <p:cNvPr id="40962" name="AutoShape 2" descr="data:image/jpeg;base64,/9j/4AAQSkZJRgABAQAAAQABAAD/2wCEAAkGBxAPDw8QDw8QEBAPEA8WDhAQDQ8QEA8PFhUWFhUVFRcYHSggGholHRUVITEhJSkuLi4uGCAzODUsNygtLisBCgoKDg0OGhAQGy8lICUtLy0yLS8tLSswLS8tLystLy0tLS0tLy0tLS0tLS0rLS0vLS0tLS0tLS0tLS0tLSstLf/AABEIAPsAyQMBEQACEQEDEQH/xAAbAAACAwEBAQAAAAAAAAAAAAAAAQIFBgQHA//EAEcQAAIBAgEGCgcGBAMJAQAAAAABAgMRBAUGEiExURMyQWFxc4GRsbIiMzRyocHRNUJSYoLCFiNTkhST0iQlQ1Rjg6LD4RX/xAAaAQEAAgMBAAAAAAAAAAAAAAAAAQUCAwQG/8QANBEBAAIBAgIHBQgCAwAAAAAAAAECAwQREiEFMTJBUXHRMzSBkbETFCJhocHh8BVSI0Lx/9oADAMBAAIRAxEAPwD2QkAAAAAAAAAAAAAAAAAAAAAAAAAAAAAAAAAAAAAAAAAHJlHKMMPFOd23xYra/ojbiw2yTtDRn1FMMb2+SmWdDv6laPvu/gdc6Hl1uH/JTv2f1XeAx0K8dKD2caL40XznHlxWxztLvw5q5a71dJrbjAAAAAAEB8MbjKdCDnUloxXa29yXKxEbtuHDfLbhpHNn5Z4RvqoScd7qJPusZ8C0joe23O3PyXWS8q0sTFum2muNCWqUfqucxmNlfqNLkwTtb5u0hzAAAAAAAAAAAAAAAAMVl6q54mpf7rUY8yS+t32lxpqxGOFBrLTbNbfu5K83uVZZvVnHEU0tk7xkt6t9Ujn1VYnHO/c69Fea5o27+Ta2KhfCxAdgCwBYBWALEjDZ44lyxHB39GlGNl+aS0m/iu42Vjk9H0XjiuHi75/89VEZLN2ZGxEqWIpSj+OMWt8ZNJr4kT1ObV44yYbRPhv8npJqeSIAAAAAAAAAAAAAAYGZzkyXJTdaCcoytwiSu4tK1+hljpM8bcFlRrtNbi+0r8WfO5WtHmzkuSnw1SLiknwaas23q0rbrX7yv1eeJjgr8VpodNaLfaWjy9WmsV61OwBYAsAWALAKwGSzxyTJy/xFNOS0UqqSu1bZLotq7DZS3cu+jNVWI+yt8PRlDNdrnNnJc61aFRxapU5KTk1qlJa1Fb9djG0q7pDVVx45pE/ink3ljW80QAAAAAAAAAAAAHwx2MhQhpzfMktsnuRnjx2yTtVqzZq4q8VlBXzom+JTil+ZuT+FjuroY75Vt+kbT2YfD+JMR/0/7H9TP7lj/Nr/AMhm/L5IrOCre+hQvv4LX33J+6U8Z+bH79k69o+Sf8TYjdT/ALJfUj7lj/Nl/kMv5f34uvC50u9qtNW5ZQbTXY/qar6H/Wfm3Y+kZ/7x8mkw9aNSKnBqUZbGjhtWaztKypeLxxV6n0sYshYAsAWA5sdjadCOnVmork5XJ7kuUmI3bcOG+W3DSN1DUzypJ+jSqSW9uMfqZcErKvRGSeu0Q45Zx4VvSeCi5b7Um/Anhlvjo7PEbRk5fH1dFPPCnqToTS/LKLt2aiOCWqeiMnXxR+q6ydlSjiE+DlrW2LVpLs+aMZiYV+fS5MHbj4uxoOcgEAAAAAAADAaQGQzorOWI0eSnGKS52rt/FdxaaOu2PfxUmvvM5dvCFOdbhAAAAAGlzNru9WnyWUktz2P5FfrqxystOjrzvavxagr1oAkBAA81zgyi8RXlK/oRbjSXIorl7dpurG0PWaLTxhxRHfPOf7+StJdYAAPtg8TKjUjUg7Sg7rn3p8zEteXHXJSaW73puFrqpThUjxZxTXaaOp5DJSaWms9ybRLAgEAAAAAwGkA0QMVnJ7VU/R5UXGk9lCh1vtp+H0c9PAuVCdfSVoTUdG2t3trv2mc5dskU262qMMzinJv1Ts5Da0gAA78pZNdCNGTkpcLFtLRto2UX28b4GnFm+0mY26v5dGbBOKKzv1/w78zvXz6p+aJp1vYjz9XR0d7SfL0bAq1yLAAHBl7E8Fhq007PQaj70vRXiTHOXRpMf2matfzeaUaTnKMI8acoxj0t2RuesvaK1m093N9coUY06tSnFuShJx0na7a1N99xDXgva+OtrRtvG7nDclBpNOSvFNaS3rlQY2iZidut05VwfAVp073Ss4S/FBq8X3MiJ3hq02b7XHF+/v8ANrcysTp4eVN7aU3b3Za18dIwvHNR9K4uHNxeMfT+w0DMFYi0SEAgAAAaQEkiBJAYjOT2qp+jyouNL7KP73qHW+2t8Po+2G+zq/Xx/YYX95r5erKnulvP0Ux1uIADA0GdPq8H1cvCmcWj7V/P1WOu7OPyn9kczvXz6p+aJOt7Eefqjo72k+Xo2JVrkAAGVz8xVoUqSfHk5S6I6l8X8DOkLfojHve1/Dl81FmxBcO6suLh6dSpLpSsvi79hnbqWPSFp+y4I67TEfNUyk223rbbbe9vaS7YiIjaCCQBc5XXCYbCV+VQdGo/zQ4vwuYx1zCv0v4M2TF+fFHxfbMzFaGJ0Hsqxa/UvSXzF45MOlMXFh4vCf4bpmp5xFgJokRAAGgJJECSAaAxGcvtVX9HlRcaX2Uf3vUOt9tPw+j7Yb7Or9fH9hhf3mvl6s6e6W8/RSnW4QAMDQZ0+rwfVy8KZxaPtX8/VY6/s4/L0RzO9on1UvNEnW9iPNj0d7SfL0bIq10AADzjOvFcLi6m6naEf07fi2ba9T1HR2LgwR+fNLCrgsn16myWIqwpx92PpS/chPOWOT/k1dK/6xM/P+wpTJYAAAu8krhcHi6H3oaNan2apW7Eu8xnlO6u1P8Ax6nHk8fwz+ypwtd06kKi2wlGS57O9jKXbkpF6TWe96pTmpRUlrUkmnvTV0aHjpiazMSGEIsCLJCAkgJIgSQDQQw+c3tVX9HlRb6T2UKHW+2n4fR9sL9nYjro/wDrML+818vVsx+6W8/RSnY4QAMDQZ1erwfVy8KZxaPtX8/VY67s4/L0RzN9on1T80Sdb2I8/VHR3tJ8vRsyrXIsApOyb3AeRVajlKUntlJt9Ldze9pWsVrEeC7zkjwNPCYblp0nOovzzev4qXeY1581foZ+0vkzeM7R5R/YURksgAAWmbOJ4PFU78Wd4S51LUvjYi0cnFr8fHgtt1xz+TlynhHRrVKT+5J2547YvusTE7w3afL9rirfxb/NublhKDfJC3Ym0vA0263mtdXbUX81iyHKiwIsBEiSIEkBJBBgZDOXJ9V13OMJTjNRs4xcrNK1nboLPS5axThmdlPrcF5ycURvEvvWwUqOTpqatKc4ykt15RSXckYVyRk1MTHU2WxTj0kxbr/mGaLBVpujJRU3GWg3ZSs9Fvcn2EcUb7d7KazEb7ckGSxazL+T51cPh5005OnBXitb0ZRjrW/irvK3T5a0yWi3et9Xhtkx1mvPZDNHAVITnUnCUFo6MdJNNttN6n0fEnWZa2iK1ndjoMN62m1o2ag4FoAACvWRMMqnC8DDTve+u2lvtsv2E8UuidXm4ODinZgc4sTwuKrS5FLRXRH0fkzbXqej0OPgwVj8t/nzVpLrAAA4yaaa1NO6e5hExExtL0mOEoYynSq1KUZuUIu7umt6uue5q5w8pOTLp72pW220u+jRjCKhCKjGKtGK2JGLmtabTxWnmkwxRYSiwFYkSRAkgJIIASYFVnT7LU6YeZHRpPax8XJrvYz8PqwxcKFd4r7OoddL95yU95t5ejuye6V8/VSM63C9LwXqqXVw8EUN+1L02PsR5PtYxZmAAAHPjq/BUqlR/chKXchDPHTjvFfGdnkzd9b2vb0m97KIiOoBIAAADd5kYrTw8qb20pu3uy1r46Rrv1vOdK4+HNxeMNCYKwMIRYSiwEBJASQDQQZKTRAqc6fZKnTDzI6dJ7WPi5Nd7Gfh9WGLdQrvFfZ2H66X7zkr7zby9Hdk90r5+qkZ1uF6XgfVUurh4Iob9qXpsfYjyfcxZgAAAOHLOCliKE6UZqGno3k46WpNN6rrcTE7S36bNGLJF5jfZmP4In/zEf8AKf8AqM+Na/5iP9P1/hnsrYF4etOk5KTho+kla90ns7TKJ3WemzfbY4vts+uT8lutSxFVTUVQjdrRvpam9t9WwTOzDNqfsslKbdpXkupqKGZs5whPh4rSjF24J6rq9tphxqe3S0VtMcHV+a4zfyDPCTnJ1VOM4pOKg4607p7envMbW3cOs1tdRWI4dtvzXrMVeQQTAiwkgGgJIIMBoJMCqzp9kqdMPMjp0ntY+Lk13sZ+H1YUt1Cu8V9nYfrp/vOSvvNvL0d2T3Snn6qRnW4XpeB9VS6uHgihv2pemx9iPJ9zFmAAAAAADzfPD22t0U/JE206np+jfd6/H6y683PY8odWvLIW64aNd7xh8/3hmmZLZ61gfVUurh5UaJeMy9u3nL6hgQCCCYEWEkA0BJBBiEmAwKrOn2Sp0w8yOnSe1j4uTXexn4fVhS3UK7xX2dh+un+85K+828vR3ZPdKefqpGdbhel4H1VLq4eCKG/al6bH2I8n3MWYAAAAAAPN87/ba3RT8kTbXqen6N92r8frLrzb9jyh1a8siLdcNGu94w+f7wzTM1s9ZwPqqXVw8qNEvG5e3bzl9g1kAgEwgmEogNASQQYSYDAqs6fZKnTT8yOjSe1hya72M/D6sKXChXeK+zsP10/3nJX3m3l6O7J7pTz9VIzrcL0zBeqp+5DwRQ37UvTY+zHk+xizAAAAAAB5vnf7bW/7fkiba9T1HRvu1fj9XVm57HlDq15ZkW64aNd7xh8/3hnGZrV6xgPU0urp+VGmXjcvbt5y+5DWiAgEwgmEogNASQQYSYDAqs6fZKnTDzI6NJ7WP73OTXexn+98MKXChXmLX+7cP10v3nHT3m3l6O7J7pXz9VGzscL0zB+qp+5DwRQ37UvTY+zHk+xizAAAAAAB5vnh7bV6Kfkiba9T0/Rvu1fj9Zdebi/2PKHV/tkRbrho13vGHz/eGbZmtnrGBX8ql1cPKjRLxmXt285fYMCAQCYQTCUQGgJIIMJMBgc+UsIq9KdNu2ktT3NO6fejPHeaXi0NWbHGSk1lkf4ZxOla0Lfi01b6/As/vmPbdUfcM2+3Jf43IunhIUIyWlT0XFvY5K979N2cWPUcOWbz3rDJpeLDGOJ5wo8NmvXlJKejCN9ctJSduZI67a2kR+FwU6PyTP4uUNpTgopJbEkl0Iq99+a6iNo2SCQAAAAAAZDOnN6tWrcNRSnpKKlHSUWmla6vqtaxsrbaFzoNfjx4/s78nZkHIMqWGrU6rSlXTTUXfQWjZdL1sxm3Nz6vWxkzVvTqr+vNn6eaeKdTQlGKhfXU04taO9Lb2WM+OFnbpTDwcUdfg9AhFJJLYkkuhGp5yZ3ncBBAIBMIRYSQDQEkEGA0EmgGAAMAAYAAAAAAAACAAEAAIBMBBBMCLCSuAICSAkggwkAMBgMAAAGAAAAAAIAAAEAgABEhMhCLCUWAgBASQEkEGEmgGAwABgAAAAAAAAfHF4qFGEqlSSjGO1vwW9jZnjx2yWitY3li8pZ3VqktHDrg4t2TspVJfJdBsikd68wdF46RxZZ3+jlUMpy9L/au+cfgT+Fu30NeX4f0SoZxYzDy0aulLfCtFqVuZ7fEcMSxvoNNmrvTl+cNhkfLFPFRvDVJceD40fquc1zGyl1Olvgttbq8XeQ5iATCCYSiwIgCJE0QGBJBACTAYDApsdnHSozlTcKjlB2dlG1+m51Y9Je9YtEw4suupjtNZid4cNTO5fdov9VRLwRtjQz32/RonpKO6v6ueedtV8WnTXS5S+hnGhr3zLXPSN+6IXObuUKmIhOdTR1TstFNcie/nOXU4q47RFXbpM1stZm3itzndYAAPP8AOjHTxWJVGndxhPQhFfeqbG+/V2c5trG0PRaDDXBh+1v1zz+DVZDyHTwsVqUqrXp1Gtd90dyMJtuqNVrL57c+UeC1MXI5sdgqdeDhVipJ79qe9PkZMTs2Yst8VuKk7SwOKoVMnYpOLbS1wfJUpvbF+D7zZytD0eO9Nbg2n/yXoGGrxqQhOPFnFSXQ1c1y81es0tNZ64fQhgiwkmBFgRJAgJIgSQEggwGSkEBgcNTJGHlOU5UlKUneTbk7vovY2xnyRG0TyaJ02K1uKa83Hlath8JD0aNLhJcSPBxv0vmNuGuTNPXO3m057YsFeVY37uTL1cNUnSliaj1SmlG647e225KxYVvWtox1VVsdrUnLb/3+GnzQjbDX/FUm/BfIr9ZP/J8Fp0fG2L4rw5XcAI1ZWjJ7k33IJiN5iGAzLpqeL0pa3GnUmvedo3/8mbbcoei6TtwafaO+Yj9/2egGp5wAIDMZ+UU6NKfLGpbslFt+VGdFt0RaftbV8Y+jszPqN4Onf7sppdGk/qRbrc/SVYjUTt+S5Zi4CYSiwIMkIBgNASTIEkB8cXjKdGOlUkork3t7kuUzpS152rDXkyVxxvaVBis6/wClSVvxVH8l9Ttpof8AafkrsnSP+kfNyrOjEcsaVvdkvmbPuWPxn9Gr/IZfCP1WGCzqhJpVYOH5ovSj2raviaL6K0dmd3Rj6RrPK8bLLKOV6dGkqiam5r+Wk76T+hox4LXtw9Xi6c2ppjpxde/UzuSsBPG1XWrN6F/SezSf4I7kd2XLXBXgp1/3mrsGG2pvx36v7yhZZ32jQpRSSXCKyWpJKL/+GjRc8kzPg6ekNoxREeP7O3NmNsJS59N98matVO+WW/RRthqtTndQAUldWfKB53kar/g8doz1JSnTm3yJ7H0X0X0G2ecPS6qv3nS8VfN6IanmiACRj8+8am6dBPXFuc+bVaK+L+BnSO9d9EYZ/FknyXebmGdLC0YvU2nJ8zk2/mjG081drskZM9pjy+SyMXKi2BFskIBAADAaYHyx2LjRpyqS2R2Llk+RIyx45vaKw15csY6TaWSw9Ctj6zlJ2S40vuwjyRit5Z2vTT02jrU1KZNVk3nq+nk1OCyTQopaME3+KSUpP6dhX5M979crXHpseOOUO5xT1NJroRp3lu2hV5RyBRqpuKVOfJKKsm+dbDpxaq9OvnDlzaPHkjlylkK2FdGqqddNKMlpaPLC+2JZ1vx04qKe2P7O/Dk/vk9Aw0YRhFU0lDRWhbZo8hS2mZmZt1vRUisVjh6lfl/Jk8SqahKMdByb0r6723G7T5oxTMzDm1entmiIiep25Ow7pUadNtNwik2tjfKasl+O028W/DTgpFfB0mDYAEBmM7chur/PpK80rVILbOK2Nb2viugzrK16O1sY/wDjv1d0+H8ODIedLpRVPEKUox1Rmtc4rdJcviZTXwdOr6M4548Xy9GihnBhGr8PBczUk+5ow4ZVc6HURO3BKsypndTimsOnUm9k5JxhHns9bJini69P0VktO+XlH6qnN/JM8VV4etd09K8pS21Zblzb+7oytO0bO3W6qmnp9lj6/o3RqedRbATYESQgAAAAGBmM7cS3OnSWyK0mt8nqXwXxLHRU2ibKjpHJvaKfFoMl4RUaUILba83vm9rOHLk+0vNljgxRixxX+7uu5rbjuA7hCkzrwanR4RL0qTWvfBuzXg+869Hk4b8Pi4dfi4sfF3weaWJc6Dg9tKVl7r1r5rsGspw5N/E0GTix8M9y7OR3gAAAAAAq8pZBw+IblKGjN7ZwejJ9PI+1GUWmHVg12bDyrO8eEsNlzALDV5UoycklFptJPWr8hsid4ej0mec2KLzGzV5MzYw8YwnNSqtxi7Ta0E2r8Vbe25hNpUmfpLNaZrHLy9V+layWpLYlqSRgrSbATYEWSEAAAAAAAGSy57Zr2Xo92q/zLTT+w+ak1fvPybC5Vrs0yA7gO4HJldr/AA9e/wDTn4GzD7SPNo1Hsrb+ClzL/wCPu/ld/pnZr/8Ar8f2cPRv/b4fu01yvWh3AVwC4BcCNSoopyk0lFNybdkktrYTETM7Q5f/ANXD/wBel/mx+pO0t/3XN/pPyYbOutGpipyhKMouMLOLTXF3o2V6noejqWrgiLRt1tnhcqYdU6adekmoQuuEjqdka9pUOTTZptP4Z6/B1UMRCor05xmk7Nxkmr7tXSiHPelqTtaNk2yWJAIAAAAAAAADNZ2YZ6VOqtjWjLmau14vuLDRX5TT4qnpHHzi/wAF1knGKtSjK/pJWmt0lt+vacmbHwXmHfp8sZccWdqZqbzuQHcCjzqxqjS4JP0qlr80E7/FrxOzR45m/F3Qr+kMsVpwd8/R9c1sNoUNJ7astL9OyPzfaY6y/Fk28OTPQY+HFvPfzXNzldouAXALgFwObKNF1KNanG2lOnUjG+y8otK/eTDbgvFMlbT1RMT+rG/wjifxUf75/wCk2ccL7/LYPCfl/Kpyjgp4eo6c9HSSTei21Zq/KiYnd24M1c1OOvUs6eauIlFSTpWkk1ecr2av+Ejjhx26VwRMxz+X8tLm5k+eGoyhUcW3UclottWcYrlS3MwtO8qjXaiufJFq+HqtCHEQAAAAAAAAAB8sXh41YShPZJdqfI1zmVLzS0Whry44yVmssnF1sDV3p/2VI/J+BaTwain95KbfJpMn5fpLQYPLVCouOoS5Yz9HuexnBfTZKd2/ks8WsxX79p/N2vE00rupBLe5xsauC3g3/aUjvhWY/OGlBNU/5k+S3EXS+XsOjHpL27XKHJm1+OkbV5yqcm4Gpi6rq1W9C/pyerS/LHm8Dqy5a4a8NetxYcN9Rfjv1f3lDXxsrJakti3Iq5XcRsdyA7gFwC4CuAXAVwMFnf7XP3KflNtOp6boz3ePOfq2+F9XT9yHgjW85k7c+cvoGAAAAAAAAAAAAAA+dehCpFxnFSi+Rk1tNZ3iWN6VvG1o3hS4nNmL106jjzSWku87aa20dqFfk6OrPOk7fq5VmvU/qQ7pGz79Xwav8bf/AGh34TNylB3qN1Hu4se7l7zRfWXt2eTox9H4687c1xGKSSSSS2JKySOSZ3d0RERtCQSLgFwC4BcAuAAAGGzrozeKm1CTWjDWoya4psr1PSdG3rGniJnvltML6un7kPBGt57J2585fQMAAAAAAAAAAAAAAAAAAAAAAAAAAAAAAAO4CAAAAAAAAAAAAAAAAAAAAAAAAAAAAAAAAAAAAAAAAAAAAA//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40963" name="Picture 3"/>
          <p:cNvPicPr>
            <a:picLocks noChangeAspect="1" noChangeArrowheads="1"/>
          </p:cNvPicPr>
          <p:nvPr/>
        </p:nvPicPr>
        <p:blipFill>
          <a:blip r:embed="rId3"/>
          <a:srcRect/>
          <a:stretch>
            <a:fillRect/>
          </a:stretch>
        </p:blipFill>
        <p:spPr bwMode="auto">
          <a:xfrm>
            <a:off x="285720" y="3124360"/>
            <a:ext cx="1552577" cy="1960824"/>
          </a:xfrm>
          <a:prstGeom prst="rect">
            <a:avLst/>
          </a:prstGeom>
          <a:noFill/>
          <a:ln w="9525">
            <a:noFill/>
            <a:miter lim="800000"/>
            <a:headEnd/>
            <a:tailEnd/>
          </a:ln>
          <a:effectLst/>
        </p:spPr>
      </p:pic>
      <p:sp>
        <p:nvSpPr>
          <p:cNvPr id="24" name="23 Rectángulo"/>
          <p:cNvSpPr/>
          <p:nvPr/>
        </p:nvSpPr>
        <p:spPr>
          <a:xfrm>
            <a:off x="2071670" y="3124360"/>
            <a:ext cx="2143140" cy="646331"/>
          </a:xfrm>
          <a:prstGeom prst="rect">
            <a:avLst/>
          </a:prstGeom>
        </p:spPr>
        <p:txBody>
          <a:bodyPr wrap="square">
            <a:spAutoFit/>
          </a:bodyPr>
          <a:lstStyle/>
          <a:p>
            <a:r>
              <a:rPr lang="es-ES" altLang="es-ES" b="1" dirty="0" smtClean="0">
                <a:latin typeface="Arial" panose="020B0604020202020204" pitchFamily="34" charset="0"/>
                <a:cs typeface="Arial" panose="020B0604020202020204" pitchFamily="34" charset="0"/>
              </a:rPr>
              <a:t>Masculino : 1</a:t>
            </a:r>
          </a:p>
          <a:p>
            <a:r>
              <a:rPr lang="es-ES" altLang="es-ES" b="1" dirty="0" smtClean="0">
                <a:latin typeface="Arial" panose="020B0604020202020204" pitchFamily="34" charset="0"/>
                <a:cs typeface="Arial" panose="020B0604020202020204" pitchFamily="34" charset="0"/>
              </a:rPr>
              <a:t>Femenino:  2</a:t>
            </a:r>
            <a:endParaRPr lang="es-ES" altLang="es-ES" b="1" dirty="0">
              <a:latin typeface="Arial" panose="020B0604020202020204" pitchFamily="34" charset="0"/>
              <a:cs typeface="Arial" panose="020B0604020202020204" pitchFamily="34" charset="0"/>
            </a:endParaRPr>
          </a:p>
        </p:txBody>
      </p:sp>
      <p:sp>
        <p:nvSpPr>
          <p:cNvPr id="25" name="24 Rectángulo"/>
          <p:cNvSpPr/>
          <p:nvPr/>
        </p:nvSpPr>
        <p:spPr>
          <a:xfrm>
            <a:off x="3857588" y="3124360"/>
            <a:ext cx="5286412" cy="707886"/>
          </a:xfrm>
          <a:prstGeom prst="rect">
            <a:avLst/>
          </a:prstGeom>
        </p:spPr>
        <p:txBody>
          <a:bodyPr wrap="square">
            <a:spAutoFit/>
          </a:bodyPr>
          <a:lstStyle/>
          <a:p>
            <a:pPr algn="ctr"/>
            <a:r>
              <a:rPr lang="es-ES" sz="2000" b="1" dirty="0" smtClean="0">
                <a:latin typeface="Arial" charset="0"/>
                <a:cs typeface="Arial" charset="0"/>
              </a:rPr>
              <a:t>No tiene sentido realizar operaciones aritméticas con estos valores</a:t>
            </a:r>
            <a:r>
              <a:rPr lang="es-ES" sz="2000" b="1" dirty="0" smtClean="0">
                <a:solidFill>
                  <a:srgbClr val="FF0000"/>
                </a:solidFill>
                <a:latin typeface="Arial" charset="0"/>
                <a:cs typeface="Arial" charset="0"/>
              </a:rPr>
              <a:t>.</a:t>
            </a:r>
            <a:endParaRPr lang="es-ES" sz="2000" b="1" dirty="0">
              <a:solidFill>
                <a:srgbClr val="FF0000"/>
              </a:solidFill>
            </a:endParaRPr>
          </a:p>
        </p:txBody>
      </p:sp>
    </p:spTree>
    <p:extLst>
      <p:ext uri="{BB962C8B-B14F-4D97-AF65-F5344CB8AC3E}">
        <p14:creationId xmlns:p14="http://schemas.microsoft.com/office/powerpoint/2010/main" val="9803824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096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9" grpId="0"/>
      <p:bldP spid="24" grpId="0"/>
      <p:bldP spid="2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9" descr="C:\Trabajos en curso\ingebi\Clases Ok\Aplicaciones del cultivo de tejidos\Imagenes ok\13a.jpg"/>
          <p:cNvPicPr>
            <a:picLocks noChangeAspect="1" noChangeArrowheads="1"/>
          </p:cNvPicPr>
          <p:nvPr/>
        </p:nvPicPr>
        <p:blipFill>
          <a:blip r:embed="rId2"/>
          <a:srcRect/>
          <a:stretch>
            <a:fillRect/>
          </a:stretch>
        </p:blipFill>
        <p:spPr bwMode="auto">
          <a:xfrm>
            <a:off x="6286512" y="2357430"/>
            <a:ext cx="1214446" cy="1214446"/>
          </a:xfrm>
          <a:prstGeom prst="rect">
            <a:avLst/>
          </a:prstGeom>
          <a:noFill/>
          <a:ln w="9525">
            <a:solidFill>
              <a:schemeClr val="bg1"/>
            </a:solidFill>
            <a:miter lim="800000"/>
            <a:headEnd/>
            <a:tailEnd/>
          </a:ln>
        </p:spPr>
      </p:pic>
      <p:sp>
        <p:nvSpPr>
          <p:cNvPr id="5" name="4 Rectángulo"/>
          <p:cNvSpPr>
            <a:spLocks noChangeArrowheads="1"/>
          </p:cNvSpPr>
          <p:nvPr/>
        </p:nvSpPr>
        <p:spPr bwMode="auto">
          <a:xfrm>
            <a:off x="571472" y="1071546"/>
            <a:ext cx="12827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es-ES" sz="2000" dirty="0"/>
              <a:t>Ordinales</a:t>
            </a:r>
          </a:p>
        </p:txBody>
      </p:sp>
      <p:sp>
        <p:nvSpPr>
          <p:cNvPr id="6" name="5 Rectángulo"/>
          <p:cNvSpPr>
            <a:spLocks noChangeArrowheads="1"/>
          </p:cNvSpPr>
          <p:nvPr/>
        </p:nvSpPr>
        <p:spPr bwMode="auto">
          <a:xfrm>
            <a:off x="357158" y="1571612"/>
            <a:ext cx="8001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 altLang="es-ES" dirty="0"/>
              <a:t>Implican medir el orden de los </a:t>
            </a:r>
            <a:r>
              <a:rPr lang="es-ES" altLang="es-ES" dirty="0" smtClean="0"/>
              <a:t>resultados </a:t>
            </a:r>
            <a:r>
              <a:rPr lang="es-ES" altLang="es-ES" dirty="0"/>
              <a:t>obtenidos, para luego clasificarlos.</a:t>
            </a:r>
          </a:p>
        </p:txBody>
      </p:sp>
      <p:sp>
        <p:nvSpPr>
          <p:cNvPr id="7" name="6 CuadroTexto"/>
          <p:cNvSpPr txBox="1"/>
          <p:nvPr/>
        </p:nvSpPr>
        <p:spPr>
          <a:xfrm>
            <a:off x="5138800" y="0"/>
            <a:ext cx="4005200" cy="523220"/>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a:spAutoFit/>
          </a:bodyPr>
          <a:lstStyle/>
          <a:p>
            <a:pPr algn="ctr">
              <a:defRPr/>
            </a:pPr>
            <a:r>
              <a:rPr lang="es-ES" sz="2800" dirty="0">
                <a:effectLst>
                  <a:outerShdw blurRad="38100" dist="38100" dir="2700000" algn="tl">
                    <a:srgbClr val="000000">
                      <a:alpha val="43137"/>
                    </a:srgbClr>
                  </a:outerShdw>
                </a:effectLst>
                <a:latin typeface="+mj-lt"/>
              </a:rPr>
              <a:t>TIPOS DE VARIABLES</a:t>
            </a:r>
            <a:endParaRPr lang="es-CL" sz="2800" dirty="0">
              <a:effectLst>
                <a:outerShdw blurRad="38100" dist="38100" dir="2700000" algn="tl">
                  <a:srgbClr val="000000">
                    <a:alpha val="43137"/>
                  </a:srgbClr>
                </a:outerShdw>
              </a:effectLst>
              <a:latin typeface="+mj-lt"/>
            </a:endParaRPr>
          </a:p>
        </p:txBody>
      </p:sp>
      <p:sp>
        <p:nvSpPr>
          <p:cNvPr id="8" name="7 Rectángulo"/>
          <p:cNvSpPr/>
          <p:nvPr/>
        </p:nvSpPr>
        <p:spPr>
          <a:xfrm>
            <a:off x="285720" y="642918"/>
            <a:ext cx="3056862" cy="461665"/>
          </a:xfrm>
          <a:prstGeom prst="rect">
            <a:avLst/>
          </a:prstGeom>
        </p:spPr>
        <p:txBody>
          <a:bodyPr wrap="none">
            <a:spAutoFit/>
          </a:bodyPr>
          <a:lstStyle/>
          <a:p>
            <a:r>
              <a:rPr lang="es-ES" altLang="es-ES" sz="2400" dirty="0" smtClean="0">
                <a:latin typeface="Arial" panose="020B0604020202020204" pitchFamily="34" charset="0"/>
                <a:cs typeface="Arial" panose="020B0604020202020204" pitchFamily="34" charset="0"/>
              </a:rPr>
              <a:t>Variables cualitativas</a:t>
            </a:r>
          </a:p>
        </p:txBody>
      </p:sp>
      <p:sp>
        <p:nvSpPr>
          <p:cNvPr id="9" name="8 Rectángulo"/>
          <p:cNvSpPr/>
          <p:nvPr/>
        </p:nvSpPr>
        <p:spPr>
          <a:xfrm>
            <a:off x="357158" y="4000504"/>
            <a:ext cx="8501122" cy="646331"/>
          </a:xfrm>
          <a:prstGeom prst="rect">
            <a:avLst/>
          </a:prstGeom>
        </p:spPr>
        <p:txBody>
          <a:bodyPr wrap="square">
            <a:spAutoFit/>
          </a:bodyPr>
          <a:lstStyle/>
          <a:p>
            <a:r>
              <a:rPr lang="es-ES" altLang="es-ES" dirty="0" smtClean="0">
                <a:latin typeface="Arial" panose="020B0604020202020204" pitchFamily="34" charset="0"/>
                <a:cs typeface="Arial" panose="020B0604020202020204" pitchFamily="34" charset="0"/>
              </a:rPr>
              <a:t>Se  puede representar cada número con un atributo, pero estos guardan una relación de orden</a:t>
            </a:r>
            <a:endParaRPr lang="es-ES" altLang="es-ES" dirty="0">
              <a:latin typeface="Arial" panose="020B0604020202020204" pitchFamily="34" charset="0"/>
              <a:cs typeface="Arial" panose="020B0604020202020204" pitchFamily="34" charset="0"/>
            </a:endParaRPr>
          </a:p>
        </p:txBody>
      </p:sp>
      <p:sp>
        <p:nvSpPr>
          <p:cNvPr id="10" name="9 Rectángulo"/>
          <p:cNvSpPr/>
          <p:nvPr/>
        </p:nvSpPr>
        <p:spPr>
          <a:xfrm>
            <a:off x="500034" y="4786322"/>
            <a:ext cx="7072362" cy="369332"/>
          </a:xfrm>
          <a:prstGeom prst="rect">
            <a:avLst/>
          </a:prstGeom>
        </p:spPr>
        <p:txBody>
          <a:bodyPr wrap="square">
            <a:spAutoFit/>
          </a:bodyPr>
          <a:lstStyle/>
          <a:p>
            <a:r>
              <a:rPr lang="es-ES" dirty="0" smtClean="0"/>
              <a:t>Opinión sobre un partido político: 1-Buena 2-Regular 3-Mala.</a:t>
            </a:r>
          </a:p>
        </p:txBody>
      </p:sp>
      <p:sp>
        <p:nvSpPr>
          <p:cNvPr id="11" name="10 Rectángulo"/>
          <p:cNvSpPr/>
          <p:nvPr/>
        </p:nvSpPr>
        <p:spPr>
          <a:xfrm>
            <a:off x="3071802" y="1928802"/>
            <a:ext cx="4714908" cy="369332"/>
          </a:xfrm>
          <a:prstGeom prst="rect">
            <a:avLst/>
          </a:prstGeom>
        </p:spPr>
        <p:txBody>
          <a:bodyPr wrap="square">
            <a:spAutoFit/>
          </a:bodyPr>
          <a:lstStyle/>
          <a:p>
            <a:r>
              <a:rPr lang="es-ES" dirty="0" smtClean="0"/>
              <a:t>Resistencia a una determinada patología</a:t>
            </a:r>
          </a:p>
        </p:txBody>
      </p:sp>
      <p:sp>
        <p:nvSpPr>
          <p:cNvPr id="12" name="11 Rectángulo"/>
          <p:cNvSpPr/>
          <p:nvPr/>
        </p:nvSpPr>
        <p:spPr>
          <a:xfrm>
            <a:off x="3071770" y="2214554"/>
            <a:ext cx="3143304" cy="923330"/>
          </a:xfrm>
          <a:prstGeom prst="rect">
            <a:avLst/>
          </a:prstGeom>
        </p:spPr>
        <p:txBody>
          <a:bodyPr wrap="square">
            <a:spAutoFit/>
          </a:bodyPr>
          <a:lstStyle/>
          <a:p>
            <a:r>
              <a:rPr lang="es-ES" dirty="0" smtClean="0"/>
              <a:t>resistentes  </a:t>
            </a:r>
          </a:p>
          <a:p>
            <a:r>
              <a:rPr lang="es-ES" dirty="0" smtClean="0"/>
              <a:t>moderadamente resistente</a:t>
            </a:r>
          </a:p>
          <a:p>
            <a:r>
              <a:rPr lang="es-ES" dirty="0" smtClean="0"/>
              <a:t>susceptible  </a:t>
            </a:r>
          </a:p>
        </p:txBody>
      </p:sp>
      <p:sp>
        <p:nvSpPr>
          <p:cNvPr id="13" name="12 Rectángulo"/>
          <p:cNvSpPr/>
          <p:nvPr/>
        </p:nvSpPr>
        <p:spPr>
          <a:xfrm>
            <a:off x="500034" y="1928802"/>
            <a:ext cx="4572000" cy="1006429"/>
          </a:xfrm>
          <a:prstGeom prst="rect">
            <a:avLst/>
          </a:prstGeom>
        </p:spPr>
        <p:txBody>
          <a:bodyPr>
            <a:spAutoFit/>
          </a:bodyPr>
          <a:lstStyle/>
          <a:p>
            <a:pPr>
              <a:lnSpc>
                <a:spcPct val="110000"/>
              </a:lnSpc>
            </a:pPr>
            <a:r>
              <a:rPr lang="en-US" dirty="0" err="1" smtClean="0"/>
              <a:t>Pequeño</a:t>
            </a:r>
            <a:r>
              <a:rPr lang="en-US" dirty="0" smtClean="0"/>
              <a:t>   (1</a:t>
            </a:r>
            <a:r>
              <a:rPr lang="en-US" baseline="30000" dirty="0" smtClean="0"/>
              <a:t>ero</a:t>
            </a:r>
            <a:r>
              <a:rPr lang="en-US" dirty="0" smtClean="0"/>
              <a:t>)</a:t>
            </a:r>
          </a:p>
          <a:p>
            <a:pPr>
              <a:lnSpc>
                <a:spcPct val="110000"/>
              </a:lnSpc>
            </a:pPr>
            <a:r>
              <a:rPr lang="en-US" dirty="0" err="1" smtClean="0"/>
              <a:t>Mediano</a:t>
            </a:r>
            <a:r>
              <a:rPr lang="en-US" dirty="0" smtClean="0"/>
              <a:t>   (2</a:t>
            </a:r>
            <a:r>
              <a:rPr lang="en-US" baseline="30000" dirty="0" smtClean="0"/>
              <a:t>do</a:t>
            </a:r>
            <a:r>
              <a:rPr lang="en-US" dirty="0" smtClean="0"/>
              <a:t>)</a:t>
            </a:r>
          </a:p>
          <a:p>
            <a:pPr>
              <a:lnSpc>
                <a:spcPct val="110000"/>
              </a:lnSpc>
            </a:pPr>
            <a:r>
              <a:rPr lang="en-US" dirty="0" smtClean="0"/>
              <a:t>Grande     (3</a:t>
            </a:r>
            <a:r>
              <a:rPr lang="en-US" baseline="30000" dirty="0" smtClean="0"/>
              <a:t>ro</a:t>
            </a:r>
            <a:endParaRPr lang="es-E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4850978" y="362605"/>
            <a:ext cx="4005200" cy="523220"/>
          </a:xfrm>
          <a:prstGeom prst="rect">
            <a:avLst/>
          </a:prstGeom>
          <a:noFill/>
          <a:ln>
            <a:noFill/>
          </a:ln>
          <a:effectLst>
            <a:outerShdw blurRad="57785" dist="1270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none">
            <a:spAutoFit/>
          </a:bodyPr>
          <a:lstStyle/>
          <a:p>
            <a:pPr algn="ctr">
              <a:defRPr/>
            </a:pPr>
            <a:r>
              <a:rPr lang="es-ES" sz="2800" dirty="0">
                <a:effectLst>
                  <a:outerShdw blurRad="38100" dist="38100" dir="2700000" algn="tl">
                    <a:srgbClr val="000000">
                      <a:alpha val="43137"/>
                    </a:srgbClr>
                  </a:outerShdw>
                </a:effectLst>
                <a:latin typeface="+mj-lt"/>
              </a:rPr>
              <a:t>TIPOS DE VARIABLES</a:t>
            </a:r>
            <a:endParaRPr lang="es-CL" sz="2800" dirty="0">
              <a:effectLst>
                <a:outerShdw blurRad="38100" dist="38100" dir="2700000" algn="tl">
                  <a:srgbClr val="000000">
                    <a:alpha val="43137"/>
                  </a:srgbClr>
                </a:outerShdw>
              </a:effectLst>
              <a:latin typeface="+mj-lt"/>
            </a:endParaRPr>
          </a:p>
        </p:txBody>
      </p:sp>
      <p:sp>
        <p:nvSpPr>
          <p:cNvPr id="5" name="4 Rectángulo"/>
          <p:cNvSpPr>
            <a:spLocks noChangeArrowheads="1"/>
          </p:cNvSpPr>
          <p:nvPr/>
        </p:nvSpPr>
        <p:spPr bwMode="auto">
          <a:xfrm>
            <a:off x="227241" y="911912"/>
            <a:ext cx="820896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 altLang="es-ES" sz="2400" dirty="0" smtClean="0"/>
              <a:t>Variables </a:t>
            </a:r>
            <a:r>
              <a:rPr lang="es-ES" altLang="es-ES" sz="2400" dirty="0"/>
              <a:t>cuantitativas</a:t>
            </a:r>
          </a:p>
          <a:p>
            <a:pPr algn="just" eaLnBrk="1" hangingPunct="1"/>
            <a:r>
              <a:rPr lang="es-ES" altLang="es-ES" sz="2000" dirty="0"/>
              <a:t>Se miden numéricamente y los datos colectados en estas variables son datos cuantitativos</a:t>
            </a:r>
          </a:p>
        </p:txBody>
      </p:sp>
      <p:sp>
        <p:nvSpPr>
          <p:cNvPr id="6" name="5 Rectángulo"/>
          <p:cNvSpPr>
            <a:spLocks noChangeArrowheads="1"/>
          </p:cNvSpPr>
          <p:nvPr/>
        </p:nvSpPr>
        <p:spPr bwMode="auto">
          <a:xfrm>
            <a:off x="539552" y="2124510"/>
            <a:ext cx="13176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es-ES" sz="2000" dirty="0"/>
              <a:t>Discretas</a:t>
            </a:r>
            <a:r>
              <a:rPr lang="es-ES" altLang="es-ES" b="1" dirty="0"/>
              <a:t> </a:t>
            </a:r>
            <a:endParaRPr lang="es-ES" altLang="es-ES" dirty="0"/>
          </a:p>
        </p:txBody>
      </p:sp>
      <p:sp>
        <p:nvSpPr>
          <p:cNvPr id="7" name="6 Rectángulo"/>
          <p:cNvSpPr>
            <a:spLocks noChangeArrowheads="1"/>
          </p:cNvSpPr>
          <p:nvPr/>
        </p:nvSpPr>
        <p:spPr bwMode="auto">
          <a:xfrm>
            <a:off x="214282" y="2571744"/>
            <a:ext cx="44164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es-ES" dirty="0"/>
              <a:t>Cuando toma valores enteros y positivos </a:t>
            </a:r>
          </a:p>
        </p:txBody>
      </p:sp>
      <p:sp>
        <p:nvSpPr>
          <p:cNvPr id="9" name="8 Rectángulo"/>
          <p:cNvSpPr>
            <a:spLocks noChangeArrowheads="1"/>
          </p:cNvSpPr>
          <p:nvPr/>
        </p:nvSpPr>
        <p:spPr bwMode="auto">
          <a:xfrm>
            <a:off x="0" y="3143248"/>
            <a:ext cx="42576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 altLang="es-ES" b="1" dirty="0"/>
              <a:t>Ejemplos</a:t>
            </a:r>
            <a:r>
              <a:rPr lang="es-ES" altLang="es-ES" b="1" dirty="0" smtClean="0"/>
              <a:t>:</a:t>
            </a:r>
          </a:p>
          <a:p>
            <a:pPr algn="just" eaLnBrk="1" hangingPunct="1"/>
            <a:r>
              <a:rPr lang="es-ES" altLang="es-ES" dirty="0" smtClean="0"/>
              <a:t>-</a:t>
            </a:r>
            <a:r>
              <a:rPr lang="es-ES" altLang="es-ES" b="1" dirty="0" smtClean="0"/>
              <a:t> </a:t>
            </a:r>
            <a:r>
              <a:rPr lang="es-ES" altLang="es-ES" dirty="0" smtClean="0"/>
              <a:t>conteos</a:t>
            </a:r>
          </a:p>
          <a:p>
            <a:pPr algn="just" eaLnBrk="1" hangingPunct="1"/>
            <a:r>
              <a:rPr lang="es-ES" altLang="es-ES" dirty="0" smtClean="0"/>
              <a:t>-número </a:t>
            </a:r>
            <a:r>
              <a:rPr lang="es-ES" altLang="es-ES" dirty="0"/>
              <a:t>de plantas </a:t>
            </a:r>
            <a:r>
              <a:rPr lang="es-ES" altLang="es-ES" dirty="0" smtClean="0"/>
              <a:t>enfermas</a:t>
            </a:r>
          </a:p>
          <a:p>
            <a:pPr algn="just" eaLnBrk="1" hangingPunct="1"/>
            <a:r>
              <a:rPr lang="es-ES" altLang="es-ES" dirty="0" smtClean="0"/>
              <a:t>-número </a:t>
            </a:r>
            <a:r>
              <a:rPr lang="es-ES" altLang="es-ES" dirty="0"/>
              <a:t>de personas que reaccionaron bien a una vacuna </a:t>
            </a:r>
          </a:p>
        </p:txBody>
      </p:sp>
      <p:sp>
        <p:nvSpPr>
          <p:cNvPr id="10" name="9 Rectángulo"/>
          <p:cNvSpPr>
            <a:spLocks noChangeArrowheads="1"/>
          </p:cNvSpPr>
          <p:nvPr/>
        </p:nvSpPr>
        <p:spPr bwMode="auto">
          <a:xfrm>
            <a:off x="6286512" y="2143116"/>
            <a:ext cx="12827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es-ES" sz="2000" dirty="0"/>
              <a:t>Continua </a:t>
            </a:r>
          </a:p>
        </p:txBody>
      </p:sp>
      <p:sp>
        <p:nvSpPr>
          <p:cNvPr id="11" name="10 Rectángulo"/>
          <p:cNvSpPr>
            <a:spLocks noChangeArrowheads="1"/>
          </p:cNvSpPr>
          <p:nvPr/>
        </p:nvSpPr>
        <p:spPr bwMode="auto">
          <a:xfrm>
            <a:off x="4572000" y="2571744"/>
            <a:ext cx="4572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 altLang="es-ES" dirty="0"/>
              <a:t>Cuando toman cualquier valor numérico dentro de un intervalo, son valores positivos, </a:t>
            </a:r>
            <a:r>
              <a:rPr lang="es-ES" altLang="es-ES" dirty="0" smtClean="0"/>
              <a:t>reales</a:t>
            </a:r>
            <a:endParaRPr lang="es-ES" altLang="es-ES" dirty="0"/>
          </a:p>
        </p:txBody>
      </p:sp>
      <p:sp>
        <p:nvSpPr>
          <p:cNvPr id="12" name="11 Rectángulo"/>
          <p:cNvSpPr>
            <a:spLocks noChangeArrowheads="1"/>
          </p:cNvSpPr>
          <p:nvPr/>
        </p:nvSpPr>
        <p:spPr bwMode="auto">
          <a:xfrm>
            <a:off x="4850978" y="3675049"/>
            <a:ext cx="4572000"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 altLang="es-ES" b="1" dirty="0"/>
              <a:t>Ejemplos:</a:t>
            </a:r>
            <a:r>
              <a:rPr lang="es-ES" altLang="es-ES" dirty="0"/>
              <a:t> pesos </a:t>
            </a:r>
          </a:p>
          <a:p>
            <a:pPr algn="just" eaLnBrk="1" hangingPunct="1"/>
            <a:r>
              <a:rPr lang="es-ES" altLang="es-ES" dirty="0"/>
              <a:t>                  longitudes</a:t>
            </a:r>
          </a:p>
          <a:p>
            <a:pPr algn="just" eaLnBrk="1" hangingPunct="1"/>
            <a:r>
              <a:rPr lang="es-ES" altLang="es-ES" dirty="0"/>
              <a:t>                  temperaturas</a:t>
            </a:r>
          </a:p>
          <a:p>
            <a:pPr algn="just" eaLnBrk="1" hangingPunct="1"/>
            <a:r>
              <a:rPr lang="es-ES" altLang="es-ES" dirty="0"/>
              <a:t>                  velocidades </a:t>
            </a:r>
          </a:p>
          <a:p>
            <a:pPr algn="just" eaLnBrk="1" hangingPunct="1"/>
            <a:r>
              <a:rPr lang="es-ES" altLang="es-ES" dirty="0"/>
              <a:t>                  concentraciones</a:t>
            </a:r>
          </a:p>
        </p:txBody>
      </p:sp>
    </p:spTree>
    <p:extLst>
      <p:ext uri="{BB962C8B-B14F-4D97-AF65-F5344CB8AC3E}">
        <p14:creationId xmlns:p14="http://schemas.microsoft.com/office/powerpoint/2010/main" val="900737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4282" y="571480"/>
            <a:ext cx="9358378" cy="523220"/>
          </a:xfrm>
          <a:prstGeom prst="rect">
            <a:avLst/>
          </a:prstGeom>
        </p:spPr>
        <p:txBody>
          <a:bodyPr wrap="square">
            <a:spAutoFit/>
          </a:bodyPr>
          <a:lstStyle/>
          <a:p>
            <a:r>
              <a:rPr lang="es-ES" sz="2800" b="1" u="sng" dirty="0" smtClean="0">
                <a:latin typeface="Arial" charset="0"/>
                <a:cs typeface="Arial" charset="0"/>
              </a:rPr>
              <a:t>Estadística Descriptiva</a:t>
            </a:r>
            <a:endParaRPr lang="es-ES" sz="2800" dirty="0"/>
          </a:p>
        </p:txBody>
      </p:sp>
      <p:sp>
        <p:nvSpPr>
          <p:cNvPr id="3" name="2 Rectángulo"/>
          <p:cNvSpPr/>
          <p:nvPr/>
        </p:nvSpPr>
        <p:spPr>
          <a:xfrm>
            <a:off x="1500166" y="1214422"/>
            <a:ext cx="5846472" cy="523220"/>
          </a:xfrm>
          <a:prstGeom prst="rect">
            <a:avLst/>
          </a:prstGeom>
        </p:spPr>
        <p:txBody>
          <a:bodyPr wrap="none">
            <a:spAutoFit/>
          </a:bodyPr>
          <a:lstStyle/>
          <a:p>
            <a:r>
              <a:rPr lang="es-ES" sz="2800" dirty="0" smtClean="0"/>
              <a:t>ANÁLISIS DE LAS FRECUENCIAS</a:t>
            </a:r>
            <a:endParaRPr lang="es-ES" sz="2800" dirty="0"/>
          </a:p>
        </p:txBody>
      </p:sp>
      <p:sp>
        <p:nvSpPr>
          <p:cNvPr id="4" name="3 CuadroTexto"/>
          <p:cNvSpPr txBox="1"/>
          <p:nvPr/>
        </p:nvSpPr>
        <p:spPr>
          <a:xfrm>
            <a:off x="0" y="1785926"/>
            <a:ext cx="9144000" cy="1077218"/>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a:spAutoFit/>
          </a:bodyPr>
          <a:lstStyle/>
          <a:p>
            <a:pPr marL="719138" indent="-719138">
              <a:defRPr/>
            </a:pPr>
            <a:r>
              <a:rPr lang="es-ES" sz="2400" dirty="0">
                <a:latin typeface="Arial" charset="0"/>
                <a:cs typeface="Arial" charset="0"/>
              </a:rPr>
              <a:t>Frecuencia: </a:t>
            </a:r>
            <a:r>
              <a:rPr lang="es-ES" sz="2000" b="0" dirty="0">
                <a:latin typeface="Arial" charset="0"/>
                <a:cs typeface="Arial" charset="0"/>
              </a:rPr>
              <a:t>Repetición </a:t>
            </a:r>
            <a:r>
              <a:rPr lang="es-ES" sz="2000" b="0" dirty="0" smtClean="0">
                <a:latin typeface="Arial" charset="0"/>
                <a:cs typeface="Arial" charset="0"/>
              </a:rPr>
              <a:t>de </a:t>
            </a:r>
            <a:r>
              <a:rPr lang="es-ES" sz="2000" b="0" dirty="0">
                <a:latin typeface="Arial" charset="0"/>
                <a:cs typeface="Arial" charset="0"/>
              </a:rPr>
              <a:t>un acto o de un suceso. || 2. Número de veces que se repite un proceso periódico por unidad de tiempo. </a:t>
            </a:r>
          </a:p>
          <a:p>
            <a:pPr marL="719138" indent="-719138">
              <a:defRPr/>
            </a:pPr>
            <a:r>
              <a:rPr lang="en-US" sz="2000" dirty="0">
                <a:latin typeface="Arial" charset="0"/>
                <a:cs typeface="Arial" charset="0"/>
              </a:rPr>
              <a:t>Como variable </a:t>
            </a:r>
            <a:r>
              <a:rPr lang="en-US" sz="2000" dirty="0" err="1">
                <a:latin typeface="Arial" charset="0"/>
                <a:cs typeface="Arial" charset="0"/>
              </a:rPr>
              <a:t>es</a:t>
            </a:r>
            <a:r>
              <a:rPr lang="en-US" sz="2000" dirty="0">
                <a:latin typeface="Arial" charset="0"/>
                <a:cs typeface="Arial" charset="0"/>
              </a:rPr>
              <a:t>: </a:t>
            </a:r>
            <a:r>
              <a:rPr lang="en-US" sz="2000" b="0" dirty="0" err="1" smtClean="0">
                <a:latin typeface="Arial" charset="0"/>
                <a:cs typeface="Arial" charset="0"/>
              </a:rPr>
              <a:t>cuantitativa</a:t>
            </a:r>
            <a:r>
              <a:rPr lang="en-US" sz="2000" b="0" dirty="0" smtClean="0">
                <a:latin typeface="Arial" charset="0"/>
                <a:cs typeface="Arial" charset="0"/>
              </a:rPr>
              <a:t>, </a:t>
            </a:r>
            <a:r>
              <a:rPr lang="en-US" sz="2000" b="0" dirty="0" err="1">
                <a:latin typeface="Arial" charset="0"/>
                <a:cs typeface="Arial" charset="0"/>
              </a:rPr>
              <a:t>siempre</a:t>
            </a:r>
            <a:r>
              <a:rPr lang="en-US" sz="2000" b="0" dirty="0">
                <a:latin typeface="Arial" charset="0"/>
                <a:cs typeface="Arial" charset="0"/>
              </a:rPr>
              <a:t> </a:t>
            </a:r>
            <a:r>
              <a:rPr lang="en-US" sz="2000" b="0" dirty="0" err="1">
                <a:latin typeface="Arial" charset="0"/>
                <a:cs typeface="Arial" charset="0"/>
              </a:rPr>
              <a:t>positiva</a:t>
            </a:r>
            <a:r>
              <a:rPr lang="en-US" sz="2000" b="0" dirty="0">
                <a:latin typeface="Arial" charset="0"/>
                <a:cs typeface="Arial" charset="0"/>
              </a:rPr>
              <a:t>, </a:t>
            </a:r>
            <a:r>
              <a:rPr lang="en-US" sz="2000" b="0" dirty="0" err="1" smtClean="0">
                <a:latin typeface="Arial" charset="0"/>
                <a:cs typeface="Arial" charset="0"/>
              </a:rPr>
              <a:t>discreta</a:t>
            </a:r>
            <a:endParaRPr lang="es-ES" sz="2400" b="0" dirty="0">
              <a:latin typeface="Arial" charset="0"/>
              <a:cs typeface="Arial" charset="0"/>
            </a:endParaRPr>
          </a:p>
        </p:txBody>
      </p:sp>
      <p:sp>
        <p:nvSpPr>
          <p:cNvPr id="7" name="6 Rectángulo"/>
          <p:cNvSpPr>
            <a:spLocks noChangeArrowheads="1"/>
          </p:cNvSpPr>
          <p:nvPr/>
        </p:nvSpPr>
        <p:spPr bwMode="auto">
          <a:xfrm>
            <a:off x="366683" y="3863975"/>
            <a:ext cx="7920037"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s-ES" altLang="es-ES"/>
              <a:t>Arreglo tabular de los datos y las frecuencias de las clases correspondientes. Sirve para presentar de forma ordenada las distribuciones de frecuencias.</a:t>
            </a:r>
          </a:p>
        </p:txBody>
      </p:sp>
      <p:sp>
        <p:nvSpPr>
          <p:cNvPr id="8" name="7 Rectángulo"/>
          <p:cNvSpPr>
            <a:spLocks noChangeArrowheads="1"/>
          </p:cNvSpPr>
          <p:nvPr/>
        </p:nvSpPr>
        <p:spPr bwMode="auto">
          <a:xfrm>
            <a:off x="357158" y="3429000"/>
            <a:ext cx="28432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es-ES" sz="2000" b="1" dirty="0"/>
              <a:t>Tablas de frecuencias</a:t>
            </a:r>
          </a:p>
        </p:txBody>
      </p:sp>
      <p:graphicFrame>
        <p:nvGraphicFramePr>
          <p:cNvPr id="59395" name="Object 3"/>
          <p:cNvGraphicFramePr>
            <a:graphicFrameLocks noChangeAspect="1"/>
          </p:cNvGraphicFramePr>
          <p:nvPr>
            <p:extLst>
              <p:ext uri="{D42A27DB-BD31-4B8C-83A1-F6EECF244321}">
                <p14:modId xmlns:p14="http://schemas.microsoft.com/office/powerpoint/2010/main" val="354616046"/>
              </p:ext>
            </p:extLst>
          </p:nvPr>
        </p:nvGraphicFramePr>
        <p:xfrm>
          <a:off x="-63500" y="4978400"/>
          <a:ext cx="9207500" cy="1879600"/>
        </p:xfrm>
        <a:graphic>
          <a:graphicData uri="http://schemas.openxmlformats.org/presentationml/2006/ole">
            <mc:AlternateContent xmlns:mc="http://schemas.openxmlformats.org/markup-compatibility/2006">
              <mc:Choice xmlns:v="urn:schemas-microsoft-com:vml" Requires="v">
                <p:oleObj spid="_x0000_s59461" name="Documento" r:id="rId3" imgW="5671107" imgH="1159967" progId="Word.Document.12">
                  <p:link updateAutomatic="1"/>
                </p:oleObj>
              </mc:Choice>
              <mc:Fallback>
                <p:oleObj name="Documento" r:id="rId3" imgW="5671107" imgH="1159967" progId="Word.Document.12">
                  <p:link updateAutomatic="1"/>
                  <p:pic>
                    <p:nvPicPr>
                      <p:cNvPr id="0" name="Picture 5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0" y="4978400"/>
                        <a:ext cx="9207500" cy="1879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59395"/>
                                        </p:tgtEl>
                                        <p:attrNameLst>
                                          <p:attrName>style.visibility</p:attrName>
                                        </p:attrNameLst>
                                      </p:cBhvr>
                                      <p:to>
                                        <p:strVal val="visible"/>
                                      </p:to>
                                    </p:set>
                                    <p:anim calcmode="lin" valueType="num">
                                      <p:cBhvr>
                                        <p:cTn id="18" dur="500" fill="hold"/>
                                        <p:tgtEl>
                                          <p:spTgt spid="59395"/>
                                        </p:tgtEl>
                                        <p:attrNameLst>
                                          <p:attrName>ppt_w</p:attrName>
                                        </p:attrNameLst>
                                      </p:cBhvr>
                                      <p:tavLst>
                                        <p:tav tm="0">
                                          <p:val>
                                            <p:fltVal val="0"/>
                                          </p:val>
                                        </p:tav>
                                        <p:tav tm="100000">
                                          <p:val>
                                            <p:strVal val="#ppt_w"/>
                                          </p:val>
                                        </p:tav>
                                      </p:tavLst>
                                    </p:anim>
                                    <p:anim calcmode="lin" valueType="num">
                                      <p:cBhvr>
                                        <p:cTn id="19" dur="500" fill="hold"/>
                                        <p:tgtEl>
                                          <p:spTgt spid="59395"/>
                                        </p:tgtEl>
                                        <p:attrNameLst>
                                          <p:attrName>ppt_h</p:attrName>
                                        </p:attrNameLst>
                                      </p:cBhvr>
                                      <p:tavLst>
                                        <p:tav tm="0">
                                          <p:val>
                                            <p:fltVal val="0"/>
                                          </p:val>
                                        </p:tav>
                                        <p:tav tm="100000">
                                          <p:val>
                                            <p:strVal val="#ppt_h"/>
                                          </p:val>
                                        </p:tav>
                                      </p:tavLst>
                                    </p:anim>
                                    <p:animEffect transition="in" filter="fade">
                                      <p:cBhvr>
                                        <p:cTn id="20" dur="500"/>
                                        <p:tgtEl>
                                          <p:spTgt spid="593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5" animBg="1"/>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214290"/>
            <a:ext cx="9358378" cy="461665"/>
          </a:xfrm>
          <a:prstGeom prst="rect">
            <a:avLst/>
          </a:prstGeom>
        </p:spPr>
        <p:txBody>
          <a:bodyPr wrap="square">
            <a:spAutoFit/>
          </a:bodyPr>
          <a:lstStyle/>
          <a:p>
            <a:r>
              <a:rPr lang="es-ES" sz="2400" b="1" u="sng" dirty="0" smtClean="0">
                <a:latin typeface="Arial" charset="0"/>
                <a:cs typeface="Arial" charset="0"/>
              </a:rPr>
              <a:t>Estadística Descriptiva</a:t>
            </a:r>
            <a:endParaRPr lang="es-ES" sz="2400" dirty="0"/>
          </a:p>
        </p:txBody>
      </p:sp>
      <p:sp>
        <p:nvSpPr>
          <p:cNvPr id="4" name="3 Rectángulo"/>
          <p:cNvSpPr/>
          <p:nvPr/>
        </p:nvSpPr>
        <p:spPr>
          <a:xfrm>
            <a:off x="2571736" y="714356"/>
            <a:ext cx="3899337" cy="369332"/>
          </a:xfrm>
          <a:prstGeom prst="rect">
            <a:avLst/>
          </a:prstGeom>
        </p:spPr>
        <p:txBody>
          <a:bodyPr wrap="none">
            <a:spAutoFit/>
          </a:bodyPr>
          <a:lstStyle/>
          <a:p>
            <a:pPr lvl="0" algn="ctr"/>
            <a:r>
              <a:rPr lang="es-ES" b="1" dirty="0" smtClean="0"/>
              <a:t>REPRESENTACIONES GRÁFICAS</a:t>
            </a:r>
            <a:endParaRPr lang="es-ES" dirty="0"/>
          </a:p>
        </p:txBody>
      </p:sp>
      <p:sp>
        <p:nvSpPr>
          <p:cNvPr id="5" name="4 Rectángulo"/>
          <p:cNvSpPr/>
          <p:nvPr/>
        </p:nvSpPr>
        <p:spPr>
          <a:xfrm>
            <a:off x="282483" y="1087083"/>
            <a:ext cx="4057521" cy="369332"/>
          </a:xfrm>
          <a:prstGeom prst="rect">
            <a:avLst/>
          </a:prstGeom>
        </p:spPr>
        <p:txBody>
          <a:bodyPr wrap="none">
            <a:spAutoFit/>
          </a:bodyPr>
          <a:lstStyle/>
          <a:p>
            <a:r>
              <a:rPr lang="es-ES" b="1" dirty="0"/>
              <a:t>Gráficos para variables cualitativas</a:t>
            </a:r>
            <a:endParaRPr lang="es-ES" dirty="0"/>
          </a:p>
        </p:txBody>
      </p:sp>
      <p:sp>
        <p:nvSpPr>
          <p:cNvPr id="6" name="5 Rectángulo"/>
          <p:cNvSpPr/>
          <p:nvPr/>
        </p:nvSpPr>
        <p:spPr>
          <a:xfrm>
            <a:off x="428596" y="1474659"/>
            <a:ext cx="8143932" cy="646331"/>
          </a:xfrm>
          <a:prstGeom prst="rect">
            <a:avLst/>
          </a:prstGeom>
        </p:spPr>
        <p:txBody>
          <a:bodyPr wrap="square">
            <a:spAutoFit/>
          </a:bodyPr>
          <a:lstStyle/>
          <a:p>
            <a:pPr marL="285750" indent="-285750">
              <a:buFont typeface="Arial" pitchFamily="34" charset="0"/>
              <a:buChar char="•"/>
            </a:pPr>
            <a:r>
              <a:rPr lang="es-ES" b="1" dirty="0"/>
              <a:t>Diagramas de </a:t>
            </a:r>
            <a:r>
              <a:rPr lang="es-ES" b="1" dirty="0" smtClean="0"/>
              <a:t>barras: </a:t>
            </a:r>
            <a:r>
              <a:rPr lang="es-ES" dirty="0"/>
              <a:t>se usan cuando queremos representar las frecuencias absolutas y </a:t>
            </a:r>
            <a:r>
              <a:rPr lang="es-ES" dirty="0" smtClean="0"/>
              <a:t>relativas</a:t>
            </a:r>
            <a:endParaRPr lang="es-ES" dirty="0"/>
          </a:p>
        </p:txBody>
      </p:sp>
      <p:pic>
        <p:nvPicPr>
          <p:cNvPr id="7" name="6 Imagen"/>
          <p:cNvPicPr/>
          <p:nvPr/>
        </p:nvPicPr>
        <p:blipFill>
          <a:blip r:embed="rId2">
            <a:extLst>
              <a:ext uri="{28A0092B-C50C-407E-A947-70E740481C1C}">
                <a14:useLocalDpi xmlns:a14="http://schemas.microsoft.com/office/drawing/2010/main" val="0"/>
              </a:ext>
            </a:extLst>
          </a:blip>
          <a:stretch>
            <a:fillRect/>
          </a:stretch>
        </p:blipFill>
        <p:spPr>
          <a:xfrm>
            <a:off x="5143504" y="1928802"/>
            <a:ext cx="3786214" cy="1966908"/>
          </a:xfrm>
          <a:prstGeom prst="rect">
            <a:avLst/>
          </a:prstGeom>
        </p:spPr>
      </p:pic>
      <p:grpSp>
        <p:nvGrpSpPr>
          <p:cNvPr id="8" name="7 Grupo"/>
          <p:cNvGrpSpPr/>
          <p:nvPr/>
        </p:nvGrpSpPr>
        <p:grpSpPr>
          <a:xfrm>
            <a:off x="214282" y="2143116"/>
            <a:ext cx="3571900" cy="2161380"/>
            <a:chOff x="282483" y="3861048"/>
            <a:chExt cx="3696164" cy="2304256"/>
          </a:xfrm>
        </p:grpSpPr>
        <p:grpSp>
          <p:nvGrpSpPr>
            <p:cNvPr id="9" name="8 Grupo"/>
            <p:cNvGrpSpPr/>
            <p:nvPr/>
          </p:nvGrpSpPr>
          <p:grpSpPr>
            <a:xfrm>
              <a:off x="282483" y="3861048"/>
              <a:ext cx="3637148" cy="2304256"/>
              <a:chOff x="282483" y="3861048"/>
              <a:chExt cx="3637148" cy="2304256"/>
            </a:xfrm>
          </p:grpSpPr>
          <p:pic>
            <p:nvPicPr>
              <p:cNvPr id="12" name="11 Imagen"/>
              <p:cNvPicPr/>
              <p:nvPr/>
            </p:nvPicPr>
            <p:blipFill>
              <a:blip r:embed="rId3">
                <a:extLst>
                  <a:ext uri="{28A0092B-C50C-407E-A947-70E740481C1C}">
                    <a14:useLocalDpi xmlns:a14="http://schemas.microsoft.com/office/drawing/2010/main" val="0"/>
                  </a:ext>
                </a:extLst>
              </a:blip>
              <a:stretch>
                <a:fillRect/>
              </a:stretch>
            </p:blipFill>
            <p:spPr>
              <a:xfrm>
                <a:off x="282483" y="3861048"/>
                <a:ext cx="3637148" cy="2304256"/>
              </a:xfrm>
              <a:prstGeom prst="rect">
                <a:avLst/>
              </a:prstGeom>
            </p:spPr>
          </p:pic>
          <p:sp>
            <p:nvSpPr>
              <p:cNvPr id="13" name="12 Rectángulo"/>
              <p:cNvSpPr/>
              <p:nvPr/>
            </p:nvSpPr>
            <p:spPr>
              <a:xfrm>
                <a:off x="3203848" y="4149080"/>
                <a:ext cx="533477"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13 Rectángulo"/>
              <p:cNvSpPr/>
              <p:nvPr/>
            </p:nvSpPr>
            <p:spPr>
              <a:xfrm>
                <a:off x="3180607" y="4449005"/>
                <a:ext cx="533477"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0" name="9 CuadroTexto"/>
            <p:cNvSpPr txBox="1"/>
            <p:nvPr/>
          </p:nvSpPr>
          <p:spPr>
            <a:xfrm>
              <a:off x="3031825" y="4009420"/>
              <a:ext cx="872355" cy="307777"/>
            </a:xfrm>
            <a:prstGeom prst="rect">
              <a:avLst/>
            </a:prstGeom>
            <a:noFill/>
          </p:spPr>
          <p:txBody>
            <a:bodyPr wrap="none" rtlCol="0">
              <a:spAutoFit/>
            </a:bodyPr>
            <a:lstStyle/>
            <a:p>
              <a:r>
                <a:rPr lang="es-ES" sz="1400" b="1" dirty="0" smtClean="0"/>
                <a:t>mujeres</a:t>
              </a:r>
              <a:endParaRPr lang="es-ES" sz="1400" b="1" dirty="0"/>
            </a:p>
          </p:txBody>
        </p:sp>
        <p:sp>
          <p:nvSpPr>
            <p:cNvPr id="11" name="10 CuadroTexto"/>
            <p:cNvSpPr txBox="1"/>
            <p:nvPr/>
          </p:nvSpPr>
          <p:spPr>
            <a:xfrm>
              <a:off x="3037364" y="4335894"/>
              <a:ext cx="941283" cy="307777"/>
            </a:xfrm>
            <a:prstGeom prst="rect">
              <a:avLst/>
            </a:prstGeom>
            <a:noFill/>
          </p:spPr>
          <p:txBody>
            <a:bodyPr wrap="none" rtlCol="0">
              <a:spAutoFit/>
            </a:bodyPr>
            <a:lstStyle/>
            <a:p>
              <a:r>
                <a:rPr lang="es-ES" sz="1400" b="1" dirty="0" smtClean="0"/>
                <a:t>hombres</a:t>
              </a:r>
              <a:endParaRPr lang="es-ES" sz="1400" b="1" dirty="0"/>
            </a:p>
          </p:txBody>
        </p:sp>
      </p:grpSp>
      <p:pic>
        <p:nvPicPr>
          <p:cNvPr id="34818" name="Picture 2"/>
          <p:cNvPicPr>
            <a:picLocks noChangeAspect="1" noChangeArrowheads="1"/>
          </p:cNvPicPr>
          <p:nvPr/>
        </p:nvPicPr>
        <p:blipFill>
          <a:blip r:embed="rId4"/>
          <a:srcRect/>
          <a:stretch>
            <a:fillRect/>
          </a:stretch>
        </p:blipFill>
        <p:spPr bwMode="auto">
          <a:xfrm>
            <a:off x="4000496" y="4143380"/>
            <a:ext cx="4357718" cy="2465601"/>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8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1594</TotalTime>
  <Words>3533</Words>
  <Application>Microsoft Office PowerPoint</Application>
  <PresentationFormat>Presentación en pantalla (4:3)</PresentationFormat>
  <Paragraphs>576</Paragraphs>
  <Slides>47</Slides>
  <Notes>10</Notes>
  <HiddenSlides>0</HiddenSlides>
  <MMClips>0</MMClips>
  <ScaleCrop>false</ScaleCrop>
  <HeadingPairs>
    <vt:vector size="8" baseType="variant">
      <vt:variant>
        <vt:lpstr>Tema</vt:lpstr>
      </vt:variant>
      <vt:variant>
        <vt:i4>1</vt:i4>
      </vt:variant>
      <vt:variant>
        <vt:lpstr>Vínculos</vt:lpstr>
      </vt:variant>
      <vt:variant>
        <vt:i4>1</vt:i4>
      </vt:variant>
      <vt:variant>
        <vt:lpstr>Servidores OLE incrustados</vt:lpstr>
      </vt:variant>
      <vt:variant>
        <vt:i4>3</vt:i4>
      </vt:variant>
      <vt:variant>
        <vt:lpstr>Títulos de diapositiva</vt:lpstr>
      </vt:variant>
      <vt:variant>
        <vt:i4>47</vt:i4>
      </vt:variant>
    </vt:vector>
  </HeadingPairs>
  <TitlesOfParts>
    <vt:vector size="52" baseType="lpstr">
      <vt:lpstr>Tema de Office</vt:lpstr>
      <vt:lpstr>???</vt:lpstr>
      <vt:lpstr>Chart</vt:lpstr>
      <vt:lpstr>Graph</vt:lpstr>
      <vt:lpstr>Ecuación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usuario</dc:creator>
  <cp:lastModifiedBy>LENOVO</cp:lastModifiedBy>
  <cp:revision>172</cp:revision>
  <dcterms:created xsi:type="dcterms:W3CDTF">2018-02-05T14:06:39Z</dcterms:created>
  <dcterms:modified xsi:type="dcterms:W3CDTF">2022-01-10T18:55:20Z</dcterms:modified>
</cp:coreProperties>
</file>