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4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6" r:id="rId1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91" autoAdjust="0"/>
    <p:restoredTop sz="94660"/>
  </p:normalViewPr>
  <p:slideViewPr>
    <p:cSldViewPr>
      <p:cViewPr varScale="1">
        <p:scale>
          <a:sx n="73" d="100"/>
          <a:sy n="73" d="100"/>
        </p:scale>
        <p:origin x="124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2C3A22-5126-4C70-9E30-9D1136AFC0AA}" type="datetimeFigureOut">
              <a:rPr lang="es-ES" smtClean="0"/>
              <a:pPr/>
              <a:t>17/03/2024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FF24C7-465B-4448-8A7D-32EF41270E0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952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1700808"/>
            <a:ext cx="7772400" cy="1470025"/>
          </a:xfrm>
        </p:spPr>
        <p:txBody>
          <a:bodyPr/>
          <a:lstStyle>
            <a:lvl1pPr>
              <a:defRPr b="0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766936"/>
          </a:xfrm>
        </p:spPr>
        <p:txBody>
          <a:bodyPr/>
          <a:lstStyle>
            <a:lvl1pPr marL="0" indent="0" algn="ctr">
              <a:buNone/>
              <a:defRPr b="0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31224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7931224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0813-64C5-4E86-A096-839F8CBE0925}" type="datetimeFigureOut">
              <a:rPr lang="es-ES" smtClean="0"/>
              <a:pPr/>
              <a:t>17/03/2024</a:t>
            </a:fld>
            <a:endParaRPr lang="es-ES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8C6308-0159-4DD9-AEE8-91DCF4DB3E0E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9" name="8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0813-64C5-4E86-A096-839F8CBE0925}" type="datetimeFigureOut">
              <a:rPr lang="es-ES" smtClean="0"/>
              <a:pPr/>
              <a:t>17/03/2024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C6308-0159-4DD9-AEE8-91DCF4DB3E0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0813-64C5-4E86-A096-839F8CBE0925}" type="datetimeFigureOut">
              <a:rPr lang="es-ES" smtClean="0"/>
              <a:pPr/>
              <a:t>17/03/2024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C6308-0159-4DD9-AEE8-91DCF4DB3E0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0813-64C5-4E86-A096-839F8CBE0925}" type="datetimeFigureOut">
              <a:rPr lang="es-ES" smtClean="0"/>
              <a:pPr/>
              <a:t>17/03/2024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C6308-0159-4DD9-AEE8-91DCF4DB3E0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0813-64C5-4E86-A096-839F8CBE0925}" type="datetimeFigureOut">
              <a:rPr lang="es-ES" smtClean="0"/>
              <a:pPr/>
              <a:t>17/03/2024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C6308-0159-4DD9-AEE8-91DCF4DB3E0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0813-64C5-4E86-A096-839F8CBE0925}" type="datetimeFigureOut">
              <a:rPr lang="es-ES" smtClean="0"/>
              <a:pPr/>
              <a:t>17/03/2024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C6308-0159-4DD9-AEE8-91DCF4DB3E0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0813-64C5-4E86-A096-839F8CBE0925}" type="datetimeFigureOut">
              <a:rPr lang="es-ES" smtClean="0"/>
              <a:pPr/>
              <a:t>17/03/2024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C6308-0159-4DD9-AEE8-91DCF4DB3E0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3B0813-64C5-4E86-A096-839F8CBE0925}" type="datetimeFigureOut">
              <a:rPr lang="es-ES" smtClean="0"/>
              <a:pPr/>
              <a:t>17/03/2024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C6308-0159-4DD9-AEE8-91DCF4DB3E0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/>
              <a:t>SOLUCIÓN DE PROBLEMAS MODELADOS POR ECUACIONES DIFERENCIALES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Ileana Miranda Cabrera</a:t>
            </a:r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134179"/>
            <a:ext cx="381000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3 Rectángulo"/>
              <p:cNvSpPr/>
              <p:nvPr/>
            </p:nvSpPr>
            <p:spPr>
              <a:xfrm>
                <a:off x="104198" y="1964065"/>
                <a:ext cx="4610100" cy="11441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i="1">
                              <a:latin typeface="Cambria Math"/>
                            </a:rPr>
                            <m:t>𝑑𝑥</m:t>
                          </m:r>
                        </m:num>
                        <m:den>
                          <m:r>
                            <a:rPr lang="en-US" sz="36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3600" i="1">
                          <a:latin typeface="Cambria Math"/>
                        </a:rPr>
                        <m:t>=</m:t>
                      </m:r>
                      <m:r>
                        <a:rPr lang="en-US" sz="3600" i="1">
                          <a:latin typeface="Cambria Math"/>
                        </a:rPr>
                        <m:t>𝑟𝑥</m:t>
                      </m:r>
                      <m:r>
                        <a:rPr lang="en-US" sz="3600" i="1">
                          <a:latin typeface="Cambria Math"/>
                        </a:rPr>
                        <m:t>(1−</m:t>
                      </m:r>
                      <m:f>
                        <m:fPr>
                          <m:ctrlPr>
                            <a:rPr lang="en-US" sz="3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i="1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US" sz="3600" i="1">
                              <a:latin typeface="Cambria Math"/>
                            </a:rPr>
                            <m:t>𝑘</m:t>
                          </m:r>
                        </m:den>
                      </m:f>
                      <m:r>
                        <a:rPr lang="en-US" sz="36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36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4" name="3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98" y="1964065"/>
                <a:ext cx="4610100" cy="114415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4 Rectángulo"/>
          <p:cNvSpPr/>
          <p:nvPr/>
        </p:nvSpPr>
        <p:spPr>
          <a:xfrm>
            <a:off x="611560" y="3611175"/>
            <a:ext cx="38659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Arial" pitchFamily="34" charset="0"/>
                <a:cs typeface="Arial" pitchFamily="34" charset="0"/>
              </a:rPr>
              <a:t>(P. F. </a:t>
            </a:r>
            <a:r>
              <a:rPr lang="en-US" sz="3200" dirty="0" err="1">
                <a:latin typeface="Arial" pitchFamily="34" charset="0"/>
                <a:cs typeface="Arial" pitchFamily="34" charset="0"/>
              </a:rPr>
              <a:t>Verhust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, 1838)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838200" y="968829"/>
            <a:ext cx="57038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Modelo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Crecimiento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logístico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89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6683319"/>
              </p:ext>
            </p:extLst>
          </p:nvPr>
        </p:nvGraphicFramePr>
        <p:xfrm>
          <a:off x="1396840" y="4797152"/>
          <a:ext cx="2322512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Ecuación" r:id="rId5" imgW="977760" imgH="393480" progId="Equation.3">
                  <p:embed/>
                </p:oleObj>
              </mc:Choice>
              <mc:Fallback>
                <p:oleObj name="Ecuación" r:id="rId5" imgW="977760" imgH="393480" progId="Equation.3">
                  <p:embed/>
                  <p:pic>
                    <p:nvPicPr>
                      <p:cNvPr id="3891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6840" y="4797152"/>
                        <a:ext cx="2322512" cy="935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399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79512" y="116632"/>
            <a:ext cx="5304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Modelo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Crecimiento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logístico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61702"/>
          <a:stretch/>
        </p:blipFill>
        <p:spPr>
          <a:xfrm>
            <a:off x="683568" y="908720"/>
            <a:ext cx="2592288" cy="270915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904" y="1124744"/>
            <a:ext cx="3977135" cy="2731922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688841" y="5063395"/>
            <a:ext cx="2082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Ganancia de Peso</a:t>
            </a:r>
            <a:endParaRPr lang="es-ES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6980" y="4102770"/>
            <a:ext cx="3872306" cy="2659914"/>
          </a:xfrm>
          <a:prstGeom prst="rect">
            <a:avLst/>
          </a:prstGeom>
        </p:spPr>
      </p:pic>
      <p:cxnSp>
        <p:nvCxnSpPr>
          <p:cNvPr id="16" name="Conector curvado 15"/>
          <p:cNvCxnSpPr/>
          <p:nvPr/>
        </p:nvCxnSpPr>
        <p:spPr>
          <a:xfrm rot="5400000">
            <a:off x="287524" y="3176972"/>
            <a:ext cx="576064" cy="504056"/>
          </a:xfrm>
          <a:prstGeom prst="curved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adroTexto 17"/>
          <p:cNvSpPr txBox="1"/>
          <p:nvPr/>
        </p:nvSpPr>
        <p:spPr>
          <a:xfrm>
            <a:off x="323528" y="3856666"/>
            <a:ext cx="28167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smtClean="0"/>
              <a:t>Cero de la segunda derivada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209935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60648"/>
            <a:ext cx="7704856" cy="4755341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7452320" y="4293096"/>
            <a:ext cx="720080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6117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59" y="332656"/>
            <a:ext cx="7876973" cy="374441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4365104"/>
            <a:ext cx="7990565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124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548680"/>
            <a:ext cx="7732452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675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1" y="692696"/>
            <a:ext cx="7447835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333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115616" y="1700808"/>
            <a:ext cx="69847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/>
              <a:t>Se sabe que la población de una comunidad crece con </a:t>
            </a:r>
            <a:r>
              <a:rPr lang="es-ES" sz="2400" dirty="0" smtClean="0"/>
              <a:t>una razón </a:t>
            </a:r>
            <a:r>
              <a:rPr lang="es-ES" sz="2400" dirty="0"/>
              <a:t>proporcional al número de personas presentes en </a:t>
            </a:r>
            <a:r>
              <a:rPr lang="es-ES" sz="2400" dirty="0" smtClean="0"/>
              <a:t>el tiempo </a:t>
            </a:r>
            <a:r>
              <a:rPr lang="es-ES" sz="2400" i="1" dirty="0"/>
              <a:t>t</a:t>
            </a:r>
            <a:r>
              <a:rPr lang="es-ES" sz="2400" dirty="0"/>
              <a:t>. Si la población inicial </a:t>
            </a:r>
            <a:r>
              <a:rPr lang="es-ES" sz="2400" i="1" dirty="0"/>
              <a:t>P</a:t>
            </a:r>
            <a:r>
              <a:rPr lang="es-ES" sz="2000" dirty="0"/>
              <a:t>0</a:t>
            </a:r>
            <a:r>
              <a:rPr lang="es-ES" sz="2400" dirty="0"/>
              <a:t> se duplicó en 5 años,</a:t>
            </a:r>
          </a:p>
          <a:p>
            <a:pPr algn="just"/>
            <a:r>
              <a:rPr lang="es-ES" sz="2400" dirty="0"/>
              <a:t>¿En cuánto tiempo se triplicará y cuadruplicará?</a:t>
            </a:r>
          </a:p>
        </p:txBody>
      </p:sp>
    </p:spTree>
    <p:extLst>
      <p:ext uri="{BB962C8B-B14F-4D97-AF65-F5344CB8AC3E}">
        <p14:creationId xmlns:p14="http://schemas.microsoft.com/office/powerpoint/2010/main" val="2943429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476672"/>
            <a:ext cx="7220981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622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755577" y="1484784"/>
            <a:ext cx="7560840" cy="648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Simule un Sistema presa –depredador donde las presas compitan por el espacio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59947114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ci+¦n_CENSA_01">
  <a:themeElements>
    <a:clrScheme name="CENSA">
      <a:dk1>
        <a:srgbClr val="262626"/>
      </a:dk1>
      <a:lt1>
        <a:sysClr val="window" lastClr="FFFFFF"/>
      </a:lt1>
      <a:dk2>
        <a:srgbClr val="3F3F3F"/>
      </a:dk2>
      <a:lt2>
        <a:srgbClr val="FFFFFF"/>
      </a:lt2>
      <a:accent1>
        <a:srgbClr val="C24935"/>
      </a:accent1>
      <a:accent2>
        <a:srgbClr val="7BAA3D"/>
      </a:accent2>
      <a:accent3>
        <a:srgbClr val="00809B"/>
      </a:accent3>
      <a:accent4>
        <a:srgbClr val="5F497A"/>
      </a:accent4>
      <a:accent5>
        <a:srgbClr val="31859B"/>
      </a:accent5>
      <a:accent6>
        <a:srgbClr val="E36C09"/>
      </a:accent6>
      <a:hlink>
        <a:srgbClr val="548DD4"/>
      </a:hlink>
      <a:folHlink>
        <a:srgbClr val="C24935"/>
      </a:folHlink>
    </a:clrScheme>
    <a:fontScheme name="CENSA">
      <a:majorFont>
        <a:latin typeface="Rotis SansSerif Std ExtraBold"/>
        <a:ea typeface=""/>
        <a:cs typeface=""/>
      </a:majorFont>
      <a:minorFont>
        <a:latin typeface="Myriad Pro C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1.pptx" id="{A9261969-0295-4DCC-B0E1-71E0BCC04B30}" vid="{CA860716-7C5E-49CF-A73E-FBADA21177F8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Presentaci+¦n_CENSA_01</Template>
  <TotalTime>917</TotalTime>
  <Words>93</Words>
  <Application>Microsoft Office PowerPoint</Application>
  <PresentationFormat>Presentación en pantalla (4:3)</PresentationFormat>
  <Paragraphs>11</Paragraphs>
  <Slides>10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Arial</vt:lpstr>
      <vt:lpstr>Calibri</vt:lpstr>
      <vt:lpstr>Cambria Math</vt:lpstr>
      <vt:lpstr>Myriad Pro Cond</vt:lpstr>
      <vt:lpstr>Rotis SansSerif Std ExtraBold</vt:lpstr>
      <vt:lpstr>Presentaci+¦n_CENSA_01</vt:lpstr>
      <vt:lpstr>Ecuación</vt:lpstr>
      <vt:lpstr>SOLUCIÓN DE PROBLEMAS MODELADOS POR ECUACIONES DIFERENCIALES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Ileana Miranda Cabrera</dc:creator>
  <cp:lastModifiedBy>Arbitro</cp:lastModifiedBy>
  <cp:revision>61</cp:revision>
  <dcterms:created xsi:type="dcterms:W3CDTF">2017-11-07T21:20:43Z</dcterms:created>
  <dcterms:modified xsi:type="dcterms:W3CDTF">2024-03-17T22:32:22Z</dcterms:modified>
</cp:coreProperties>
</file>