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0" r:id="rId2"/>
    <p:sldId id="266" r:id="rId3"/>
    <p:sldId id="267" r:id="rId4"/>
    <p:sldId id="268" r:id="rId5"/>
    <p:sldId id="269" r:id="rId6"/>
    <p:sldId id="256" r:id="rId7"/>
    <p:sldId id="258" r:id="rId8"/>
    <p:sldId id="271" r:id="rId9"/>
    <p:sldId id="273" r:id="rId10"/>
    <p:sldId id="259" r:id="rId11"/>
    <p:sldId id="279" r:id="rId12"/>
    <p:sldId id="274" r:id="rId13"/>
    <p:sldId id="277" r:id="rId14"/>
    <p:sldId id="276" r:id="rId15"/>
    <p:sldId id="278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i" initials="L" lastIdx="1" clrIdx="0">
    <p:extLst>
      <p:ext uri="{19B8F6BF-5375-455C-9EA6-DF929625EA0E}">
        <p15:presenceInfo xmlns:p15="http://schemas.microsoft.com/office/powerpoint/2012/main" userId="Lau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84767" autoAdjust="0"/>
  </p:normalViewPr>
  <p:slideViewPr>
    <p:cSldViewPr snapToGrid="0">
      <p:cViewPr varScale="1">
        <p:scale>
          <a:sx n="74" d="100"/>
          <a:sy n="74" d="100"/>
        </p:scale>
        <p:origin x="100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C7386-9BBD-4636-8595-BCD92C2CD7A7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F9F5A-885B-4873-81E3-CE1B3677BB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74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La altura promedio es de 92.33cm</a:t>
            </a:r>
            <a:r>
              <a:rPr lang="es-ES" baseline="0" dirty="0" smtClean="0"/>
              <a:t> y una desviación estándar de 10.76, con un error </a:t>
            </a:r>
            <a:r>
              <a:rPr lang="es-ES" baseline="0" dirty="0" smtClean="0"/>
              <a:t>estándar de 3.1. </a:t>
            </a:r>
            <a:r>
              <a:rPr lang="es-ES" baseline="0" dirty="0" smtClean="0"/>
              <a:t>Los valores estuvieron entre 78 y 115. El coeficiente de variación es de 11.6%.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3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Esta tabla muestra intervalos de confianza del 95,0% para las medias y desviaciones estándar de cada una de las variables.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Se puede estimar con una confianza del 95% de que las plantas van a tener una altura  entre 85.49 y 99.17cm.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62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smtClean="0"/>
              <a:t>La altura promedio es de 89.5cm</a:t>
            </a:r>
            <a:r>
              <a:rPr lang="es-ES" baseline="0" dirty="0" smtClean="0"/>
              <a:t> y una desviación estándar de 6.45, con un error estándar de 1.86. Los valores estuvieron entre 77 y 98. El coeficiente de variación es de 7.21%.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baseline="0" dirty="0" smtClean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91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Esta tabla muestra intervalos de confianza del 95,0% para las medias y desviaciones estándar de cada una de las variables.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 smtClean="0"/>
              <a:t>Se puede estimar con una confianza del 95% de que las plantas van a tener una altura  entre 85.39 y 93.60cm.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09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Como</a:t>
            </a:r>
            <a:r>
              <a:rPr lang="es-ES" baseline="0" dirty="0" smtClean="0"/>
              <a:t> el P-Valor es mayor que 0.05 significa que no hay diferencia con respecto a la altura entre los cultivares.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69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22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Como</a:t>
            </a:r>
            <a:r>
              <a:rPr lang="es-ES" baseline="0" dirty="0" smtClean="0"/>
              <a:t> el P-Valor es </a:t>
            </a:r>
            <a:r>
              <a:rPr lang="es-ES" baseline="0" dirty="0" err="1" smtClean="0"/>
              <a:t>manor</a:t>
            </a:r>
            <a:r>
              <a:rPr lang="es-ES" baseline="0" dirty="0" smtClean="0"/>
              <a:t> que 0.05 significa que hay diferencia estadísticamente significativa con respecto al diámetro del tallo.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62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26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Como</a:t>
            </a:r>
            <a:r>
              <a:rPr lang="es-ES" baseline="0" dirty="0" smtClean="0"/>
              <a:t> el P-Valor es menor que 0.05 significa que hay diferencia con respecto a la cantidad de trifoliolos entre los cultivares.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15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90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</a:t>
            </a:r>
            <a:r>
              <a:rPr lang="es-ES" baseline="0" dirty="0" smtClean="0"/>
              <a:t> variedad Amalia presento mayores valores en cuanto al diámetro del tallo y a la cantidad de trifoliolos, para el caso de la altura de la planta no hubo diferencias estadísticamente significativa.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9F5A-885B-4873-81E3-CE1B3677BBA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08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3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2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2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9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9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9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4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7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2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5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9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FF929-7D80-409E-A5A5-517DF5CCDA96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99B16-0080-476D-9770-262D168EDE8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6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"/>
            <a:ext cx="12192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Agraria de La Habana </a:t>
            </a:r>
            <a:r>
              <a:rPr lang="es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Fructuoso Rodríguez Pérez</a:t>
            </a:r>
            <a:r>
              <a:rPr lang="es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ctr"/>
            <a:endParaRPr lang="es-ES" sz="3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s-ES" sz="4000" b="1" u="sng" dirty="0" smtClean="0">
                <a:solidFill>
                  <a:prstClr val="black"/>
                </a:solidFill>
                <a:latin typeface="Monotype Corsiva" pitchFamily="66" charset="0"/>
              </a:rPr>
              <a:t>Maestría en </a:t>
            </a:r>
            <a:r>
              <a:rPr lang="es-ES" sz="4000" b="1" u="sng" dirty="0" err="1" smtClean="0">
                <a:solidFill>
                  <a:prstClr val="black"/>
                </a:solidFill>
                <a:latin typeface="Monotype Corsiva" pitchFamily="66" charset="0"/>
              </a:rPr>
              <a:t>Biomatemática</a:t>
            </a:r>
            <a:endParaRPr lang="es-ES" sz="4000" b="1" u="sng" dirty="0" smtClean="0">
              <a:solidFill>
                <a:prstClr val="black"/>
              </a:solidFill>
              <a:latin typeface="Monotype Corsiva" pitchFamily="66" charset="0"/>
            </a:endParaRPr>
          </a:p>
          <a:p>
            <a:pPr lvl="0" algn="ctr"/>
            <a:r>
              <a:rPr lang="es-ES" sz="4000" b="1" dirty="0" smtClean="0">
                <a:solidFill>
                  <a:prstClr val="black"/>
                </a:solidFill>
                <a:latin typeface="Monotype Corsiva" pitchFamily="66" charset="0"/>
              </a:rPr>
              <a:t>Metodología para el procesamiento de datos en investigaciones científicas. Uso de software</a:t>
            </a:r>
          </a:p>
          <a:p>
            <a:pPr lvl="0" algn="ctr"/>
            <a:endParaRPr lang="es-ES" sz="4000" b="1" dirty="0" smtClean="0">
              <a:solidFill>
                <a:prstClr val="black"/>
              </a:solidFill>
              <a:latin typeface="Monotype Corsiva" pitchFamily="66" charset="0"/>
            </a:endParaRPr>
          </a:p>
          <a:p>
            <a:pPr lvl="0" algn="ctr"/>
            <a:r>
              <a:rPr lang="es-ES" sz="2800" b="1" u="sng" dirty="0" smtClean="0">
                <a:solidFill>
                  <a:prstClr val="black"/>
                </a:solidFill>
                <a:latin typeface="Monotype Corsiva" pitchFamily="66" charset="0"/>
              </a:rPr>
              <a:t>Autores:</a:t>
            </a:r>
            <a:endParaRPr lang="es-ES" sz="2800" b="1" dirty="0">
              <a:solidFill>
                <a:prstClr val="black"/>
              </a:solidFill>
              <a:latin typeface="Monotype Corsiva" pitchFamily="66" charset="0"/>
            </a:endParaRPr>
          </a:p>
          <a:p>
            <a:pPr lvl="0" algn="ctr"/>
            <a:r>
              <a:rPr lang="es-ES" sz="2800" b="1" dirty="0">
                <a:solidFill>
                  <a:prstClr val="black"/>
                </a:solidFill>
                <a:latin typeface="Monotype Corsiva" pitchFamily="66" charset="0"/>
              </a:rPr>
              <a:t>Laura Mola </a:t>
            </a:r>
            <a:r>
              <a:rPr lang="es-ES" sz="2800" b="1" dirty="0" smtClean="0">
                <a:solidFill>
                  <a:prstClr val="black"/>
                </a:solidFill>
                <a:latin typeface="Monotype Corsiva" pitchFamily="66" charset="0"/>
              </a:rPr>
              <a:t>Pérez</a:t>
            </a:r>
          </a:p>
          <a:p>
            <a:pPr lvl="0" algn="ctr"/>
            <a:r>
              <a:rPr lang="es-ES" sz="2800" b="1" dirty="0" err="1" smtClean="0">
                <a:solidFill>
                  <a:prstClr val="black"/>
                </a:solidFill>
                <a:latin typeface="Monotype Corsiva" pitchFamily="66" charset="0"/>
              </a:rPr>
              <a:t>Jany</a:t>
            </a:r>
            <a:r>
              <a:rPr lang="es-ES" sz="2800" b="1" dirty="0" smtClean="0">
                <a:solidFill>
                  <a:prstClr val="black"/>
                </a:solidFill>
                <a:latin typeface="Monotype Corsiva" pitchFamily="66" charset="0"/>
              </a:rPr>
              <a:t> del Pozo Fernández</a:t>
            </a:r>
          </a:p>
          <a:p>
            <a:pPr lvl="0" algn="ctr"/>
            <a:r>
              <a:rPr lang="es-ES" sz="2800" b="1" dirty="0" err="1" smtClean="0">
                <a:solidFill>
                  <a:prstClr val="black"/>
                </a:solidFill>
                <a:latin typeface="Monotype Corsiva" pitchFamily="66" charset="0"/>
              </a:rPr>
              <a:t>Osmel</a:t>
            </a:r>
            <a:r>
              <a:rPr lang="es-ES" sz="2800" b="1" dirty="0" smtClean="0">
                <a:solidFill>
                  <a:prstClr val="black"/>
                </a:solidFill>
                <a:latin typeface="Monotype Corsiva" pitchFamily="66" charset="0"/>
              </a:rPr>
              <a:t> Rodríguez González</a:t>
            </a:r>
          </a:p>
          <a:p>
            <a:pPr lvl="0" algn="ctr"/>
            <a:r>
              <a:rPr lang="es-ES" sz="2800" b="1" dirty="0" err="1" smtClean="0">
                <a:solidFill>
                  <a:prstClr val="black"/>
                </a:solidFill>
                <a:latin typeface="Monotype Corsiva" pitchFamily="66" charset="0"/>
              </a:rPr>
              <a:t>Isara</a:t>
            </a:r>
            <a:r>
              <a:rPr lang="es-ES" sz="2800" b="1" dirty="0" smtClean="0">
                <a:solidFill>
                  <a:prstClr val="black"/>
                </a:solidFill>
                <a:latin typeface="Monotype Corsiva" pitchFamily="66" charset="0"/>
              </a:rPr>
              <a:t> Ojito </a:t>
            </a:r>
            <a:r>
              <a:rPr lang="es-ES" sz="2800" b="1" dirty="0" err="1" smtClean="0">
                <a:solidFill>
                  <a:prstClr val="black"/>
                </a:solidFill>
                <a:latin typeface="Monotype Corsiva" pitchFamily="66" charset="0"/>
              </a:rPr>
              <a:t>Galvez</a:t>
            </a:r>
            <a:endParaRPr lang="es-ES" sz="2800" b="1" dirty="0" smtClean="0">
              <a:solidFill>
                <a:prstClr val="black"/>
              </a:solidFill>
              <a:latin typeface="Monotype Corsiva" pitchFamily="66" charset="0"/>
            </a:endParaRPr>
          </a:p>
          <a:p>
            <a:pPr lvl="0" algn="ctr"/>
            <a:r>
              <a:rPr lang="es-ES" sz="2800" b="1" dirty="0" err="1" smtClean="0">
                <a:solidFill>
                  <a:prstClr val="black"/>
                </a:solidFill>
                <a:latin typeface="Monotype Corsiva" pitchFamily="66" charset="0"/>
              </a:rPr>
              <a:t>Greter</a:t>
            </a:r>
            <a:r>
              <a:rPr lang="es-ES" sz="2800" b="1" dirty="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es-ES" sz="2800" b="1" dirty="0" err="1" smtClean="0">
                <a:solidFill>
                  <a:prstClr val="black"/>
                </a:solidFill>
                <a:latin typeface="Monotype Corsiva" pitchFamily="66" charset="0"/>
              </a:rPr>
              <a:t>Vallejera</a:t>
            </a:r>
            <a:r>
              <a:rPr lang="es-ES" sz="2800" b="1" dirty="0" smtClean="0">
                <a:solidFill>
                  <a:prstClr val="black"/>
                </a:solidFill>
                <a:latin typeface="Monotype Corsiva" pitchFamily="66" charset="0"/>
              </a:rPr>
              <a:t> Romero</a:t>
            </a:r>
            <a:endParaRPr lang="es-ES" sz="2800" b="1" dirty="0">
              <a:solidFill>
                <a:prstClr val="black"/>
              </a:solidFill>
              <a:latin typeface="Monotype Corsiva" pitchFamily="66" charset="0"/>
            </a:endParaRPr>
          </a:p>
          <a:p>
            <a:pPr lvl="0" algn="ctr"/>
            <a:r>
              <a:rPr lang="es-ES" sz="2800" b="1" dirty="0" smtClean="0">
                <a:solidFill>
                  <a:prstClr val="black"/>
                </a:solidFill>
                <a:latin typeface="Monotype Corsiva" pitchFamily="66" charset="0"/>
              </a:rPr>
              <a:t>Pedro Luis Collazo</a:t>
            </a:r>
          </a:p>
        </p:txBody>
      </p:sp>
      <p:pic>
        <p:nvPicPr>
          <p:cNvPr id="3" name="2 Imagen"/>
          <p:cNvPicPr/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737" y="0"/>
            <a:ext cx="1066800" cy="9906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395594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endParaRPr lang="es-C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64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594050"/>
            <a:ext cx="1219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 y métodos</a:t>
            </a:r>
          </a:p>
          <a:p>
            <a:pPr algn="ctr"/>
            <a:endParaRPr lang="es-C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+++</a:t>
            </a:r>
            <a:endParaRPr lang="es-C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7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731520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Para la caracterización de la variable se utilizó una estadística descriptiva que incluyó medidas de tendencia central y dispersión.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Además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para determinar  si existían diferencias estadísticamente significativas entre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las variables estudiadas en los dos cultivares. Se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realizó un Anova simple. También se utilizó el test de rangos LSD para determinar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cual cultivar mostraba mejor comportamiento</a:t>
            </a:r>
            <a:r>
              <a:rPr lang="es-CU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para las variables evaluadas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ara el procesamiento de la información se utilizó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statgrapics versión </a:t>
            </a:r>
            <a:r>
              <a:rPr lang="es-C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5.1.</a:t>
            </a:r>
            <a:endParaRPr lang="es-C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344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9817" y="2952205"/>
            <a:ext cx="1173269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U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y discusión</a:t>
            </a:r>
            <a:endParaRPr 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81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0" y="31672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Tabla1:Descripción </a:t>
            </a:r>
            <a:r>
              <a:rPr lang="es-C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la Altura, Diámetro y Trifoliolos del cultivar Elbita.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60" y="1044892"/>
            <a:ext cx="11198964" cy="389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5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542928"/>
            <a:ext cx="9959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Tabla2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400" dirty="0" smtClean="0"/>
              <a:t>Intervalos de </a:t>
            </a:r>
            <a:r>
              <a:rPr lang="es-ES" sz="2400" dirty="0"/>
              <a:t>confianza del 95,0% para las medias y desviaciones estándar de cada una de las variables.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60" y="1714500"/>
            <a:ext cx="11765534" cy="21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7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0" y="31672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Tabla3:Descripción de la Altura, Diámetro y Trifoliolos del cultivar Amalia.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60" y="1044891"/>
            <a:ext cx="10967758" cy="41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10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542928"/>
            <a:ext cx="9959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Tabla4: </a:t>
            </a:r>
            <a:r>
              <a:rPr lang="es-ES" sz="2400" dirty="0" smtClean="0"/>
              <a:t>Intervalos de </a:t>
            </a:r>
            <a:r>
              <a:rPr lang="es-ES" sz="2400" dirty="0"/>
              <a:t>confianza del 95,0% para las medias y desviaciones estándar de cada una de las variables.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59" y="1714498"/>
            <a:ext cx="10946301" cy="226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21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59656" y="314765"/>
            <a:ext cx="7812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Ho: 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µ1=µ2</a:t>
            </a:r>
          </a:p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(Ho-Hipotesis nula) Quitar</a:t>
            </a:r>
            <a:endParaRPr lang="es-C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H1:al menos uno 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difiere</a:t>
            </a:r>
          </a:p>
          <a:p>
            <a:r>
              <a:rPr lang="es-CU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H1-Hipotesis alternativa) Quitar</a:t>
            </a:r>
            <a:endParaRPr lang="es-C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59656" y="1853953"/>
            <a:ext cx="3945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Tabla 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5: 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Anova simple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6" y="2453099"/>
            <a:ext cx="9055447" cy="256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91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0" y="1309165"/>
            <a:ext cx="9978837" cy="340830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18091" y="638217"/>
            <a:ext cx="6991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Tabla </a:t>
            </a:r>
            <a:r>
              <a:rPr lang="es-CU" sz="2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Test de rangos múltiples LSD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922818" y="2597727"/>
            <a:ext cx="810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</a:t>
            </a:r>
            <a:endParaRPr lang="es-ES" dirty="0" smtClean="0"/>
          </a:p>
          <a:p>
            <a:r>
              <a:rPr lang="es-ES" dirty="0" smtClean="0"/>
              <a:t>a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718091" y="5088081"/>
            <a:ext cx="64516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Medias con letras iguales no difieren estadísticamente.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5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59656" y="252420"/>
            <a:ext cx="7812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Ho: 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µ1=µ2</a:t>
            </a:r>
          </a:p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(Ho-Hipotesis nula) Quitar</a:t>
            </a:r>
            <a:endParaRPr lang="es-C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H1:al menos uno 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difiere</a:t>
            </a:r>
          </a:p>
          <a:p>
            <a:r>
              <a:rPr lang="es-CU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H1-Hipotesis alternativa) Quitar</a:t>
            </a:r>
            <a:endParaRPr lang="es-C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59656" y="1853953"/>
            <a:ext cx="3945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Tabla 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7: 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Anova simple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54" y="2253757"/>
            <a:ext cx="9667226" cy="267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51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718091" y="638217"/>
            <a:ext cx="6991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Tabla </a:t>
            </a:r>
            <a:r>
              <a:rPr lang="es-CU" sz="2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Test de rangos múltiples LSD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1" y="1309165"/>
            <a:ext cx="10042587" cy="331479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922818" y="2597727"/>
            <a:ext cx="810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b</a:t>
            </a:r>
          </a:p>
          <a:p>
            <a:r>
              <a:rPr lang="es-ES" dirty="0" smtClean="0"/>
              <a:t>a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718091" y="5088081"/>
            <a:ext cx="64516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Medias con letras iguales no difieren estadísticamente.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66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59656" y="252420"/>
            <a:ext cx="7812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Ho: 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µ1=µ2</a:t>
            </a:r>
          </a:p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(Ho-Hipotesis nula) Quitar</a:t>
            </a:r>
            <a:endParaRPr lang="es-C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H1:al menos uno 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difiere</a:t>
            </a:r>
          </a:p>
          <a:p>
            <a:r>
              <a:rPr lang="es-CU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C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H1-Hipotesis alternativa) Quitar</a:t>
            </a:r>
            <a:endParaRPr lang="es-C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59656" y="1853953"/>
            <a:ext cx="3945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Tabla </a:t>
            </a:r>
            <a:r>
              <a:rPr lang="es-CU" sz="2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Anova simple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95" y="2361947"/>
            <a:ext cx="9439528" cy="236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04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0" y="1309165"/>
            <a:ext cx="10083931" cy="341869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18091" y="638217"/>
            <a:ext cx="6991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Tabla </a:t>
            </a:r>
            <a:r>
              <a:rPr lang="es-C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10: Test de rangos múltiples LSD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922818" y="2597727"/>
            <a:ext cx="810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b</a:t>
            </a:r>
          </a:p>
          <a:p>
            <a:r>
              <a:rPr lang="es-ES" dirty="0" smtClean="0"/>
              <a:t>a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718091" y="5088081"/>
            <a:ext cx="64516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Medias con letras iguales no difieren estadísticamente.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95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080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590</Words>
  <Application>Microsoft Office PowerPoint</Application>
  <PresentationFormat>Panorámica</PresentationFormat>
  <Paragraphs>71</Paragraphs>
  <Slides>16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Monotype Corsiva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Lauri</dc:creator>
  <cp:lastModifiedBy>Yuniel Loriga Martínez</cp:lastModifiedBy>
  <cp:revision>45</cp:revision>
  <dcterms:created xsi:type="dcterms:W3CDTF">2016-12-12T18:08:43Z</dcterms:created>
  <dcterms:modified xsi:type="dcterms:W3CDTF">2023-10-30T18:39:36Z</dcterms:modified>
</cp:coreProperties>
</file>